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tazn&#237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Dostupnost a přístupnost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List3!$L$2</c:f>
              <c:strCache>
                <c:ptCount val="1"/>
                <c:pt idx="0">
                  <c:v>Očekávání</c:v>
                </c:pt>
              </c:strCache>
            </c:strRef>
          </c:tx>
          <c:invertIfNegative val="0"/>
          <c:val>
            <c:numRef>
              <c:f>List3!$L$3:$L$7</c:f>
              <c:numCache>
                <c:formatCode>General</c:formatCode>
                <c:ptCount val="5"/>
                <c:pt idx="0">
                  <c:v>4.3599999999999985</c:v>
                </c:pt>
                <c:pt idx="1">
                  <c:v>4</c:v>
                </c:pt>
                <c:pt idx="2">
                  <c:v>3.84</c:v>
                </c:pt>
                <c:pt idx="3">
                  <c:v>3.56</c:v>
                </c:pt>
                <c:pt idx="4">
                  <c:v>3.94</c:v>
                </c:pt>
              </c:numCache>
            </c:numRef>
          </c:val>
        </c:ser>
        <c:ser>
          <c:idx val="1"/>
          <c:order val="1"/>
          <c:tx>
            <c:strRef>
              <c:f>List3!$M$2</c:f>
              <c:strCache>
                <c:ptCount val="1"/>
                <c:pt idx="0">
                  <c:v>Realita</c:v>
                </c:pt>
              </c:strCache>
            </c:strRef>
          </c:tx>
          <c:invertIfNegative val="0"/>
          <c:val>
            <c:numRef>
              <c:f>List3!$M$3:$M$7</c:f>
              <c:numCache>
                <c:formatCode>General</c:formatCode>
                <c:ptCount val="5"/>
                <c:pt idx="0">
                  <c:v>4.4000000000000004</c:v>
                </c:pt>
                <c:pt idx="1">
                  <c:v>4</c:v>
                </c:pt>
                <c:pt idx="2">
                  <c:v>3.96</c:v>
                </c:pt>
                <c:pt idx="3">
                  <c:v>4.3599999999999985</c:v>
                </c:pt>
                <c:pt idx="4">
                  <c:v>4.18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482112"/>
        <c:axId val="129636224"/>
      </c:barChart>
      <c:catAx>
        <c:axId val="1294821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129636224"/>
        <c:crosses val="autoZero"/>
        <c:auto val="1"/>
        <c:lblAlgn val="ctr"/>
        <c:lblOffset val="100"/>
        <c:noMultiLvlLbl val="0"/>
      </c:catAx>
      <c:valAx>
        <c:axId val="1296362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29482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6303" y="843642"/>
            <a:ext cx="7772400" cy="2376264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kvality přepravních služeb v příměstské železniční dopravě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5085184"/>
            <a:ext cx="4680520" cy="1584176"/>
          </a:xfrm>
        </p:spPr>
        <p:txBody>
          <a:bodyPr>
            <a:normAutofit/>
          </a:bodyPr>
          <a:lstStyle/>
          <a:p>
            <a:r>
              <a:rPr lang="cs-CZ" sz="2000" dirty="0" smtClean="0"/>
              <a:t>Autorka: Tereza </a:t>
            </a:r>
            <a:r>
              <a:rPr lang="cs-CZ" sz="2000" dirty="0" err="1" smtClean="0"/>
              <a:t>Bittmannová</a:t>
            </a:r>
            <a:endParaRPr lang="cs-CZ" sz="2000" dirty="0" smtClean="0"/>
          </a:p>
          <a:p>
            <a:r>
              <a:rPr lang="cs-CZ" sz="2000" dirty="0" smtClean="0"/>
              <a:t>Vedoucí: Ing. Jiří Čejka, PhD.</a:t>
            </a:r>
          </a:p>
          <a:p>
            <a:r>
              <a:rPr lang="cs-CZ" sz="2000" dirty="0" smtClean="0"/>
              <a:t>Oponent: Ing. Jiří Kafka	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476672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bg1"/>
                </a:solidFill>
              </a:rPr>
              <a:t>Vysoká škola technická a ekonomická v Českých Budějovicích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646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57901929"/>
              </p:ext>
            </p:extLst>
          </p:nvPr>
        </p:nvGraphicFramePr>
        <p:xfrm>
          <a:off x="1907704" y="836712"/>
          <a:ext cx="583264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22426"/>
              </p:ext>
            </p:extLst>
          </p:nvPr>
        </p:nvGraphicFramePr>
        <p:xfrm>
          <a:off x="683568" y="4725144"/>
          <a:ext cx="7859215" cy="1752503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32047"/>
                <a:gridCol w="2711639"/>
                <a:gridCol w="1571843"/>
                <a:gridCol w="1571843"/>
                <a:gridCol w="1571843"/>
              </a:tblGrid>
              <a:tr h="345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1.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effectLst/>
                        </a:rPr>
                        <a:t>Denní doba provozu linky pokrývá mé potřeby</a:t>
                      </a:r>
                      <a:endParaRPr lang="cs-CZ" sz="12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effectLst/>
                        </a:rPr>
                        <a:t>4,36</a:t>
                      </a:r>
                      <a:endParaRPr lang="cs-CZ" sz="12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effectLst/>
                        </a:rPr>
                        <a:t>4,4</a:t>
                      </a:r>
                      <a:endParaRPr lang="cs-CZ" sz="12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effectLst/>
                        </a:rPr>
                        <a:t>0,04</a:t>
                      </a:r>
                      <a:endParaRPr lang="cs-CZ" sz="12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Četnost spojů je dostačující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Možnosti způsobu odbavení mi vyhovují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3,84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3,96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0,12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5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4.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Cena za přepravu je přiměřená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3,56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4,36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0,8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Celkové skóre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3,94</a:t>
                      </a:r>
                      <a:endParaRPr lang="cs-CZ" sz="12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4,18</a:t>
                      </a:r>
                      <a:endParaRPr lang="cs-CZ" sz="12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0,24</a:t>
                      </a:r>
                      <a:endParaRPr lang="cs-CZ" sz="12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22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068960"/>
            <a:ext cx="8229600" cy="10668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55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k práci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Osobní preference veřejné hromadné dopravy</a:t>
            </a:r>
          </a:p>
          <a:p>
            <a:r>
              <a:rPr lang="cs-CZ" dirty="0" smtClean="0"/>
              <a:t>Zájem o Pražskou integrovanou dopravu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501008"/>
            <a:ext cx="5596114" cy="314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971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Hodnocení kvality přepravních služeb v příměstské železniční dopravě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Analýza linky S9 Pražské integrované dopravy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27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Jakou kvalitu nabízí systém PID?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Jsou cestující se službami spokojeni?</a:t>
            </a:r>
            <a:endParaRPr lang="cs-CZ" dirty="0"/>
          </a:p>
        </p:txBody>
      </p:sp>
      <p:pic>
        <p:nvPicPr>
          <p:cNvPr id="1026" name="Picture 2" descr="C:\Users\Bittmannova\AppData\Local\Microsoft\Windows\INetCache\IE\VCEPRNIT\face-3609901_64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17032"/>
            <a:ext cx="3805267" cy="253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70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Metoda SERVQUAL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Dotazníkové šetření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Porovnání očekávané a skutečně vnímané kvality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Modifikace kritérií kvality dle ČSN EN 13816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Průzkum spokojenosti</a:t>
            </a:r>
          </a:p>
        </p:txBody>
      </p:sp>
    </p:spTree>
    <p:extLst>
      <p:ext uri="{BB962C8B-B14F-4D97-AF65-F5344CB8AC3E}">
        <p14:creationId xmlns:p14="http://schemas.microsoft.com/office/powerpoint/2010/main" val="95062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cs-CZ" dirty="0" smtClean="0"/>
              <a:t>Výsledky práce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176932"/>
              </p:ext>
            </p:extLst>
          </p:nvPr>
        </p:nvGraphicFramePr>
        <p:xfrm>
          <a:off x="1043608" y="1772816"/>
          <a:ext cx="6840760" cy="217560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93018"/>
                <a:gridCol w="2158024"/>
                <a:gridCol w="1082521"/>
                <a:gridCol w="1182527"/>
                <a:gridCol w="666706"/>
                <a:gridCol w="1157964"/>
              </a:tblGrid>
              <a:tr h="3058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VÁHA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OBLAST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OČEKÁVÁNÍ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SKUTEČNOST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Skóre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Vážené skóre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058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19,11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Dostupnost a přístupnost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3,94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4,18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4,59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058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27,86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Informace a čas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4,07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3,93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-0,14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-3,90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7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20,18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Péče o zákazníka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4,32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4,36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0,81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7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19,11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Pohodlí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4,1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3,74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-0,36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-6,88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7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13,75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Bezpečí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4,33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4,24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-0,09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-1,24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0587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Výsledek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4,15</a:t>
                      </a:r>
                      <a:endParaRPr lang="cs-CZ" sz="12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4,09</a:t>
                      </a:r>
                      <a:endParaRPr lang="cs-CZ" sz="12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-0,06</a:t>
                      </a:r>
                      <a:endParaRPr lang="cs-CZ" sz="12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-1,32</a:t>
                      </a:r>
                      <a:endParaRPr lang="cs-CZ" sz="12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99592" y="4149080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Nejlépe hodnocená je oblast „dostupnost a přístupnost“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Nejhůře hodnocená je oblast „pohodlí“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Výsledná úroveň kvality = 3 (podle váženého skóre)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467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 je dynamický fenomén</a:t>
            </a:r>
          </a:p>
          <a:p>
            <a:r>
              <a:rPr lang="cs-CZ" dirty="0" smtClean="0"/>
              <a:t>Zaměřit se na</a:t>
            </a:r>
          </a:p>
          <a:p>
            <a:pPr lvl="1"/>
            <a:r>
              <a:rPr lang="cs-CZ" dirty="0" smtClean="0"/>
              <a:t>Pohodlí (zajistit dostatečnou kapacitu, úklid)</a:t>
            </a:r>
          </a:p>
          <a:p>
            <a:pPr lvl="1"/>
            <a:r>
              <a:rPr lang="cs-CZ" dirty="0" smtClean="0"/>
              <a:t>Informace a čas (dodržovat jízdní řád, zajistit stručné a jasné informace o omezeních)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24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066800"/>
          </a:xfrm>
        </p:spPr>
        <p:txBody>
          <a:bodyPr/>
          <a:lstStyle/>
          <a:p>
            <a:r>
              <a:rPr lang="cs-CZ" dirty="0" smtClean="0"/>
              <a:t>Otázky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1467608"/>
          </a:xfrm>
        </p:spPr>
        <p:txBody>
          <a:bodyPr/>
          <a:lstStyle/>
          <a:p>
            <a:r>
              <a:rPr lang="cs-CZ" dirty="0"/>
              <a:t>Proč studentka neřešila kvalitu i u linky R </a:t>
            </a:r>
            <a:r>
              <a:rPr lang="cs-CZ" dirty="0" smtClean="0"/>
              <a:t>17?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679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</a:t>
            </a:r>
            <a:r>
              <a:rPr lang="cs-CZ" dirty="0"/>
              <a:t>obrázku 7. ”Graf výsledků oblasti 1” je zde grafické vyjádření 5,. které nekoresponduje s Tabulkou 4 ”Hodnocení oblasti přístupnosti a dostupnosti”, vysvětlete rozdíl.</a:t>
            </a:r>
          </a:p>
        </p:txBody>
      </p:sp>
    </p:spTree>
    <p:extLst>
      <p:ext uri="{BB962C8B-B14F-4D97-AF65-F5344CB8AC3E}">
        <p14:creationId xmlns:p14="http://schemas.microsoft.com/office/powerpoint/2010/main" val="2979247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2045</TotalTime>
  <Words>314</Words>
  <Application>Microsoft Office PowerPoint</Application>
  <PresentationFormat>Předvádění na obrazovce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Urbanistický</vt:lpstr>
      <vt:lpstr>Hodnocení kvality přepravních služeb v příměstské železniční dopravě</vt:lpstr>
      <vt:lpstr>Motivace k práci</vt:lpstr>
      <vt:lpstr>Cíl práce</vt:lpstr>
      <vt:lpstr>Výzkumné otázky</vt:lpstr>
      <vt:lpstr>Metodika práce</vt:lpstr>
      <vt:lpstr>Výsledky práce</vt:lpstr>
      <vt:lpstr>Shrnutí</vt:lpstr>
      <vt:lpstr>Otázky vedoucího práce</vt:lpstr>
      <vt:lpstr>Otázky oponenta práce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kvality přepravních služeb v příměstské železniční dopravě</dc:title>
  <dc:creator>Bittmannová Tereza</dc:creator>
  <cp:lastModifiedBy>Bittmannová Tereza</cp:lastModifiedBy>
  <cp:revision>13</cp:revision>
  <dcterms:created xsi:type="dcterms:W3CDTF">2020-02-04T08:03:00Z</dcterms:created>
  <dcterms:modified xsi:type="dcterms:W3CDTF">2020-02-05T18:18:46Z</dcterms:modified>
</cp:coreProperties>
</file>