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0" autoAdjust="0"/>
    <p:restoredTop sz="94585" autoAdjust="0"/>
  </p:normalViewPr>
  <p:slideViewPr>
    <p:cSldViewPr snapToGrid="0" snapToObjects="1">
      <p:cViewPr>
        <p:scale>
          <a:sx n="120" d="100"/>
          <a:sy n="120" d="100"/>
        </p:scale>
        <p:origin x="894" y="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38816" y="0"/>
            <a:ext cx="97536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4000" y="0"/>
            <a:ext cx="17780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12192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1"/>
            <a:ext cx="90424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90424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8280400" y="6610350"/>
            <a:ext cx="2032000" cy="2286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10566400" y="6610350"/>
            <a:ext cx="1598507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609600" y="6611112"/>
            <a:ext cx="7467600" cy="228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89085"/>
            <a:ext cx="2743200" cy="553707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85216"/>
            <a:ext cx="8026400" cy="55412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917699" y="6629400"/>
            <a:ext cx="10274301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1" y="5245101"/>
            <a:ext cx="92455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6801" y="4114800"/>
            <a:ext cx="92455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864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9550400" y="6610350"/>
            <a:ext cx="2032000" cy="246888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11656907" y="6610350"/>
            <a:ext cx="508000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2032000" y="6610350"/>
            <a:ext cx="7416800" cy="24765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16608" y="0"/>
            <a:ext cx="97536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81200"/>
            <a:ext cx="5386917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6197600" y="1981200"/>
            <a:ext cx="5386917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609600" y="2438400"/>
            <a:ext cx="5384800" cy="3657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6197600" y="2438400"/>
            <a:ext cx="5384800" cy="3657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44704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892800" y="1524000"/>
            <a:ext cx="5689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09601" y="2514599"/>
            <a:ext cx="44704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048"/>
            <a:ext cx="4474464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00928" y="1554480"/>
            <a:ext cx="5693664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14600"/>
            <a:ext cx="4474464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892800" y="1524000"/>
            <a:ext cx="568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92800" y="5637212"/>
            <a:ext cx="568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50400" y="6610350"/>
            <a:ext cx="203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610350"/>
            <a:ext cx="883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6907" y="6610350"/>
            <a:ext cx="508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F09DCE-C268-774C-810A-9B7869F35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709331"/>
            <a:ext cx="7978603" cy="1646302"/>
          </a:xfrm>
        </p:spPr>
        <p:txBody>
          <a:bodyPr>
            <a:normAutofit fontScale="90000"/>
          </a:bodyPr>
          <a:lstStyle/>
          <a:p>
            <a:r>
              <a:rPr lang="cs-CZ" sz="3900" b="1" dirty="0" smtClean="0">
                <a:solidFill>
                  <a:schemeClr val="tx1"/>
                </a:solidFill>
              </a:rPr>
              <a:t>Racionalizace logistických operací s mechanizačními prostředky ve vybraném podniku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2B238C83-7F8C-D141-82FD-36D273E3A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355633"/>
            <a:ext cx="7978603" cy="222296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Autor bakalářské práce: </a:t>
            </a:r>
            <a:r>
              <a:rPr lang="cs-CZ" dirty="0" smtClean="0">
                <a:solidFill>
                  <a:schemeClr val="tx1"/>
                </a:solidFill>
              </a:rPr>
              <a:t>Zbyněk Moravec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Vedoucí bakalářské práce: </a:t>
            </a:r>
            <a:r>
              <a:rPr lang="en-US" dirty="0" err="1">
                <a:solidFill>
                  <a:schemeClr val="tx1"/>
                </a:solidFill>
              </a:rPr>
              <a:t>Ing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Vladimír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Ľupták</a:t>
            </a:r>
            <a:r>
              <a:rPr lang="en-US" dirty="0">
                <a:solidFill>
                  <a:schemeClr val="tx1"/>
                </a:solidFill>
              </a:rPr>
              <a:t>, PhD.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Oponent: Ing. </a:t>
            </a:r>
            <a:r>
              <a:rPr lang="cs-CZ" dirty="0" smtClean="0">
                <a:solidFill>
                  <a:schemeClr val="tx1"/>
                </a:solidFill>
              </a:rPr>
              <a:t>Martin Komorný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České Budějovice, Únor 2020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="" xmlns:a16="http://schemas.microsoft.com/office/drawing/2014/main" id="{7DE4DC75-8644-6B41-A4C5-166055B4BDD3}"/>
              </a:ext>
            </a:extLst>
          </p:cNvPr>
          <p:cNvSpPr txBox="1"/>
          <p:nvPr/>
        </p:nvSpPr>
        <p:spPr>
          <a:xfrm>
            <a:off x="3022600" y="558800"/>
            <a:ext cx="650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Vysoká škola technická a ekonomická v Českých Budějovicích</a:t>
            </a:r>
          </a:p>
          <a:p>
            <a:pPr algn="ctr"/>
            <a:r>
              <a:rPr lang="cs-CZ" dirty="0"/>
              <a:t>Ústav </a:t>
            </a:r>
            <a:r>
              <a:rPr lang="cs-CZ" dirty="0" err="1"/>
              <a:t>technicko-technologický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7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9B68FC0-0DAB-5148-B9A7-481E77A0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423" y="990600"/>
            <a:ext cx="11078417" cy="9144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</a:rPr>
              <a:t>Odpovědi </a:t>
            </a:r>
            <a:r>
              <a:rPr lang="cs-CZ" sz="4400" dirty="0">
                <a:solidFill>
                  <a:schemeClr val="tx1"/>
                </a:solidFill>
              </a:rPr>
              <a:t>na otázky vedoucího a oponenta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2127272-961F-8A46-B9C9-533B3FBE3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538" y="1617491"/>
            <a:ext cx="8596668" cy="3880773"/>
          </a:xfrm>
        </p:spPr>
        <p:txBody>
          <a:bodyPr>
            <a:normAutofit/>
          </a:bodyPr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Otázky </a:t>
            </a:r>
            <a:r>
              <a:rPr lang="cs-CZ" sz="2400" dirty="0">
                <a:solidFill>
                  <a:schemeClr val="tx1"/>
                </a:solidFill>
              </a:rPr>
              <a:t>vedoucího: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Byly vaše návrhy aplikované ve vybraném podniku? Pokud ano tak v jakém rozsahu? Jaké konkrétní racionalizační opatření, vycházející z názvu práce jste aplikoval ve své práci?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Otázky oponenta: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Nebylo by efektivnější pořídit nový vozový park s ohledem na další vícenáklady, spolehlivost techniky, mýto apod.?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BFACB9-3957-1242-B925-4C358D25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8465"/>
            <a:ext cx="12192000" cy="5603358"/>
          </a:xfrm>
        </p:spPr>
        <p:txBody>
          <a:bodyPr>
            <a:normAutofit/>
          </a:bodyPr>
          <a:lstStyle/>
          <a:p>
            <a:pPr algn="ctr"/>
            <a:r>
              <a:rPr lang="cs-CZ" sz="4800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782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6888EDF-3E9B-C541-B33E-341148E5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sz="4000" dirty="0">
                <a:solidFill>
                  <a:schemeClr val="tx1"/>
                </a:solidFill>
              </a:rPr>
              <a:t>íl bakalářské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0222156-43A5-784C-B293-94281073D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0681"/>
            <a:ext cx="10972800" cy="4144963"/>
          </a:xfrm>
        </p:spPr>
        <p:txBody>
          <a:bodyPr>
            <a:normAutofit/>
          </a:bodyPr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Racionalizace logistických operací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Ekonomická analýza s mechanizačními prostředky ve vybraném podniku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AE1964-64DD-FA46-9FE2-F9E9E652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07720"/>
            <a:ext cx="9812866" cy="126492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solidFill>
                  <a:schemeClr val="tx1"/>
                </a:solidFill>
                <a:latin typeface="Trebuchet MS" panose="020B070302020209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Zájem a </a:t>
            </a:r>
            <a:r>
              <a:rPr lang="cs-CZ" dirty="0">
                <a:solidFill>
                  <a:schemeClr val="tx1"/>
                </a:solidFill>
                <a:latin typeface="Trebuchet MS" panose="020B070302020209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1E9C5A6-6FE5-994E-8D83-C154715C0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3962084"/>
          </a:xfrm>
        </p:spPr>
        <p:txBody>
          <a:bodyPr/>
          <a:lstStyle/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Logistická činnost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Mechanizační zařízení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Rodinná firma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DB93C19-A58E-F145-A518-FC0D57F4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Výzkumný problém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C175BFB-89A3-6E41-9B5A-3B26F42C5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4"/>
            <a:ext cx="10972800" cy="4144963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Dosáhla firma v roce 2017 zisku?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Existuje způsob, jakým navýšit zisk firmy metodou snížením nákladů?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Podaří se provést racionalizaci logistických operací s mechanizačními prostředky snížením nákladů firmy?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8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2F159B-7795-4743-AFA0-B9C6B981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tx1"/>
                </a:solidFill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C98912E-0039-2E45-93E5-3EDFD9E68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2"/>
            <a:ext cx="10972800" cy="4144963"/>
          </a:xfrm>
        </p:spPr>
        <p:txBody>
          <a:bodyPr>
            <a:normAutofit/>
          </a:bodyPr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Metoda </a:t>
            </a:r>
            <a:r>
              <a:rPr lang="cs-CZ" sz="2400" dirty="0">
                <a:solidFill>
                  <a:schemeClr val="tx1"/>
                </a:solidFill>
              </a:rPr>
              <a:t>sběru dat</a:t>
            </a:r>
          </a:p>
          <a:p>
            <a:pPr marL="1371600" lvl="3" indent="0"/>
            <a:r>
              <a:rPr lang="cs-CZ" sz="2000" dirty="0" smtClean="0">
                <a:solidFill>
                  <a:schemeClr val="tx1"/>
                </a:solidFill>
              </a:rPr>
              <a:t>- Pozorování</a:t>
            </a:r>
            <a:endParaRPr lang="cs-CZ" sz="2000" dirty="0">
              <a:solidFill>
                <a:schemeClr val="tx1"/>
              </a:solidFill>
            </a:endParaRPr>
          </a:p>
          <a:p>
            <a:pPr marL="1371600" lvl="3" indent="0"/>
            <a:r>
              <a:rPr lang="cs-CZ" sz="2000" dirty="0" smtClean="0">
                <a:solidFill>
                  <a:schemeClr val="tx1"/>
                </a:solidFill>
              </a:rPr>
              <a:t>- Analýza</a:t>
            </a:r>
            <a:endParaRPr lang="cs-CZ" sz="2000" dirty="0">
              <a:solidFill>
                <a:schemeClr val="tx1"/>
              </a:solidFill>
            </a:endParaRPr>
          </a:p>
          <a:p>
            <a:pPr marL="1371600" lvl="3" indent="0"/>
            <a:r>
              <a:rPr lang="cs-CZ" sz="2000" dirty="0" smtClean="0">
                <a:solidFill>
                  <a:schemeClr val="tx1"/>
                </a:solidFill>
              </a:rPr>
              <a:t>- Komparace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Zpracování </a:t>
            </a:r>
            <a:r>
              <a:rPr lang="cs-CZ" sz="2400" dirty="0">
                <a:solidFill>
                  <a:schemeClr val="tx1"/>
                </a:solidFill>
              </a:rPr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141279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A15C5CC-BB50-9D49-A17B-F9809D5F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544E46B-8DCA-DE42-9BF5-7AE83E409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1"/>
            <a:ext cx="10972800" cy="4144963"/>
          </a:xfrm>
        </p:spPr>
        <p:txBody>
          <a:bodyPr/>
          <a:lstStyle/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Firma v roce 2017 zisku dosáhla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Existuje způsob změny kategorie vozidla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Racionalizace logistických operací se provede vylepšením autojeřábu 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2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6B06FC2-C645-8848-87B4-0C069748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6DA8F7C-7269-9E4C-852A-5DD63E6B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4517"/>
            <a:ext cx="8596668" cy="3880773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>
                <a:solidFill>
                  <a:schemeClr val="tx1"/>
                </a:solidFill>
              </a:rPr>
              <a:t>Zlepšení organizace práce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Termíny práce na sebe musí navazovat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Snížení prostoje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Zvýšení efektivity práce</a:t>
            </a:r>
          </a:p>
        </p:txBody>
      </p:sp>
    </p:spTree>
    <p:extLst>
      <p:ext uri="{BB962C8B-B14F-4D97-AF65-F5344CB8AC3E}">
        <p14:creationId xmlns:p14="http://schemas.microsoft.com/office/powerpoint/2010/main" val="42847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55FD3D-5649-8E4A-BF1F-6FADDB52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0600"/>
            <a:ext cx="11054316" cy="92326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Návrhy opatření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2ADA28A-509E-BF4C-8298-57529F1ED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5516"/>
            <a:ext cx="10972800" cy="4200607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>
                <a:solidFill>
                  <a:schemeClr val="tx1"/>
                </a:solidFill>
              </a:rPr>
              <a:t>Redukce nákladů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Přepis kategorie vozidel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4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D81FB50-4206-C246-8452-010EB169F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6" y="883920"/>
            <a:ext cx="8466666" cy="116816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Návrhy opatření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B6826CA-9C1F-0D42-A862-779759CEA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06" y="1733384"/>
            <a:ext cx="8596668" cy="3327714"/>
          </a:xfrm>
        </p:spPr>
        <p:txBody>
          <a:bodyPr>
            <a:normAutofit fontScale="92500" lnSpcReduction="10000"/>
          </a:bodyPr>
          <a:lstStyle/>
          <a:p>
            <a:endParaRPr lang="cs-CZ" sz="2400" dirty="0" smtClean="0"/>
          </a:p>
          <a:p>
            <a:r>
              <a:rPr lang="cs-CZ" sz="2600" dirty="0" smtClean="0">
                <a:solidFill>
                  <a:schemeClr val="tx1"/>
                </a:solidFill>
              </a:rPr>
              <a:t>Návrh inovace pracovních prostředků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Elektronika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Software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Čerpadla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Elektromagnetické ventily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Dálkové ovládání</a:t>
            </a:r>
          </a:p>
        </p:txBody>
      </p:sp>
    </p:spTree>
    <p:extLst>
      <p:ext uri="{BB962C8B-B14F-4D97-AF65-F5344CB8AC3E}">
        <p14:creationId xmlns:p14="http://schemas.microsoft.com/office/powerpoint/2010/main" val="2385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TM01859866[[fn=Makro]]</Template>
  <TotalTime>3802</TotalTime>
  <Words>243</Words>
  <Application>Microsoft Office PowerPoint</Application>
  <PresentationFormat>Vlastní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Macro</vt:lpstr>
      <vt:lpstr>Racionalizace logistických operací s mechanizačními prostředky ve vybraném podniku </vt:lpstr>
      <vt:lpstr>Cíl bakalářské práce</vt:lpstr>
      <vt:lpstr>Zájem a důvody k řešení daného problému</vt:lpstr>
      <vt:lpstr>Výzkumný problém</vt:lpstr>
      <vt:lpstr>Použité metody</vt:lpstr>
      <vt:lpstr>Výsledky</vt:lpstr>
      <vt:lpstr>Návrhy opatření</vt:lpstr>
      <vt:lpstr>Návrhy opatření</vt:lpstr>
      <vt:lpstr>Návrhy opatření</vt:lpstr>
      <vt:lpstr>Odpovědi na otázky vedoucího a oponenta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logistických operací s mechanizačními prostředky ve vybraném podniku</dc:title>
  <dc:creator>Zbyněk Moravec</dc:creator>
  <cp:lastModifiedBy>Tuček Jaroslav</cp:lastModifiedBy>
  <cp:revision>1</cp:revision>
  <dcterms:created xsi:type="dcterms:W3CDTF">2018-06-11T16:58:53Z</dcterms:created>
  <dcterms:modified xsi:type="dcterms:W3CDTF">2020-02-07T06:38:29Z</dcterms:modified>
</cp:coreProperties>
</file>