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1" r:id="rId9"/>
    <p:sldId id="268" r:id="rId10"/>
    <p:sldId id="269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štof Petrášek" initials="KP" lastIdx="1" clrIdx="0">
    <p:extLst>
      <p:ext uri="{19B8F6BF-5375-455C-9EA6-DF929625EA0E}">
        <p15:presenceInfo xmlns:p15="http://schemas.microsoft.com/office/powerpoint/2012/main" userId="c82b9f4933d722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Zbytkové napětí ložiska při 0°</a:t>
            </a:r>
          </a:p>
        </c:rich>
      </c:tx>
      <c:layout>
        <c:manualLayout>
          <c:xMode val="edge"/>
          <c:yMode val="edge"/>
          <c:x val="0.37370122484689416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List1!$A$1:$A$4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List1!$B$1:$B$4</c:f>
              <c:numCache>
                <c:formatCode>General</c:formatCode>
                <c:ptCount val="4"/>
                <c:pt idx="0">
                  <c:v>326.10000000000002</c:v>
                </c:pt>
                <c:pt idx="1">
                  <c:v>55.8</c:v>
                </c:pt>
                <c:pt idx="2">
                  <c:v>28</c:v>
                </c:pt>
                <c:pt idx="3">
                  <c:v>108.8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B7-4749-B420-32176E947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260224"/>
        <c:axId val="712266496"/>
      </c:scatterChart>
      <c:valAx>
        <c:axId val="71226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x [-]</a:t>
                </a:r>
              </a:p>
            </c:rich>
          </c:tx>
          <c:layout>
            <c:manualLayout>
              <c:xMode val="edge"/>
              <c:yMode val="edge"/>
              <c:x val="0.89343285214348211"/>
              <c:y val="0.883310002916302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2266496"/>
        <c:crosses val="autoZero"/>
        <c:crossBetween val="midCat"/>
      </c:valAx>
      <c:valAx>
        <c:axId val="7122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/>
                  <a:t>σ</a:t>
                </a:r>
                <a:r>
                  <a:rPr lang="cs-CZ" sz="1200" baseline="-25000"/>
                  <a:t>z</a:t>
                </a:r>
                <a:r>
                  <a:rPr lang="cs-CZ" sz="1200" baseline="0"/>
                  <a:t> [MPa]</a:t>
                </a:r>
                <a:endParaRPr lang="cs-CZ" sz="1200" baseline="-25000"/>
              </a:p>
            </c:rich>
          </c:tx>
          <c:layout>
            <c:manualLayout>
              <c:xMode val="edge"/>
              <c:yMode val="edge"/>
              <c:x val="0.10833333333333332"/>
              <c:y val="6.02584572761738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2260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8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29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1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65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46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4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C83CEE-CCE3-4699-979F-9ECB20E88528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F5F650-620A-4ADA-8922-E9FDE9FF525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3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998FD-173A-476F-A1DA-841D459A2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61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působení zbytkového napětí na funkčnost ložisek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23F5710-D448-4A25-8F78-8444D9E79FE6}"/>
              </a:ext>
            </a:extLst>
          </p:cNvPr>
          <p:cNvSpPr txBox="1">
            <a:spLocks/>
          </p:cNvSpPr>
          <p:nvPr/>
        </p:nvSpPr>
        <p:spPr>
          <a:xfrm>
            <a:off x="1524000" y="65314"/>
            <a:ext cx="9144000" cy="2267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 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331CA4-7100-4C1E-B673-E753F47E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0790" cy="181079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33D19BD-8BAD-41FF-986A-0A74796C0726}"/>
              </a:ext>
            </a:extLst>
          </p:cNvPr>
          <p:cNvSpPr txBox="1">
            <a:spLocks/>
          </p:cNvSpPr>
          <p:nvPr/>
        </p:nvSpPr>
        <p:spPr>
          <a:xfrm>
            <a:off x="1524000" y="4396022"/>
            <a:ext cx="9144000" cy="2322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Kryštof Petrášek</a:t>
            </a:r>
          </a:p>
          <a:p>
            <a:pPr algn="l">
              <a:lnSpc>
                <a:spcPct val="16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doc. Ing. Jan Valíček, Ph.D.</a:t>
            </a:r>
          </a:p>
          <a:p>
            <a:pPr algn="l">
              <a:lnSpc>
                <a:spcPct val="16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Oponent: Ing. Marek Šafář</a:t>
            </a:r>
          </a:p>
          <a:p>
            <a:pPr algn="l"/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8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D356A-5912-42CF-9D9D-580E9E9A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DF665-A91A-4F8B-8240-D5544B91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Vyhodnocení naměřených 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Vliv na funkčnost ložisek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Ekonomické vyhodnocení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Zhodnocení možných metod měření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Návrh nejlepšího způsobu měření</a:t>
            </a:r>
          </a:p>
        </p:txBody>
      </p:sp>
    </p:spTree>
    <p:extLst>
      <p:ext uri="{BB962C8B-B14F-4D97-AF65-F5344CB8AC3E}">
        <p14:creationId xmlns:p14="http://schemas.microsoft.com/office/powerpoint/2010/main" val="271118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E1E3F-00D9-44B2-B1A5-5F6F174F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Odpovědi na doplňující 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6AC9C-5E25-4C78-9EA4-3111B4133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Porovnejte výhody a nevýhody jednotlivých metod měření zbytkových pnutí (uvedených v bakalářské práci), pokud bychom je měli použít v praxi. Zaměřte se především na ekonomickou stránku.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str. 20 a 21 je zmíněn velmi zajímavý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Braggův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zákon a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Braggův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úhel. Společně s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Ewaldovou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konstrukcí určují geometrické principy difrakce. V jakém vztahu je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Braggův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úhel a difrakční úhel?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str. 30 je kapitola 4.3 Tepelné zpracování měřených ložisek. Dokážete popsat změny, které provází toto tepelné zpracování? Jinými slovy, jaký je rozdíl mezi kroužky před a po tepelném zpracování?</a:t>
            </a:r>
          </a:p>
        </p:txBody>
      </p:sp>
    </p:spTree>
    <p:extLst>
      <p:ext uri="{BB962C8B-B14F-4D97-AF65-F5344CB8AC3E}">
        <p14:creationId xmlns:p14="http://schemas.microsoft.com/office/powerpoint/2010/main" val="277805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2ABB8-C057-44D1-AFAD-6C3845AB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8452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13AB3-0F66-4545-AD02-F015DCBE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k řešení dané problematiky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BD5A7-7C84-41F3-BFB3-1B628E86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Důležitost a využití ložisek v praxi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Osobní zájem o danou problematiku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Rozvíjející se důraz problematiky zbytkových napětí v praxi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Nová zkušenost a získání nových znalostí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2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91AC3-CADF-4DCB-B583-539F547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EAB79-F70D-411C-94B3-8F0EA576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Cílem práce je analýza působení zbytkových napětí komponent na funkčnost ložisek.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Návrh takového postupu, který umožní exaktní stanovení zbytkové napjatosti ložisek.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617A9-CD7E-4799-A23B-A2045552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4DA21-8179-4A74-84FC-C94BC02EC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Ložiska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Zbytková napětí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Teplené zpracování </a:t>
            </a:r>
          </a:p>
        </p:txBody>
      </p:sp>
    </p:spTree>
    <p:extLst>
      <p:ext uri="{BB962C8B-B14F-4D97-AF65-F5344CB8AC3E}">
        <p14:creationId xmlns:p14="http://schemas.microsoft.com/office/powerpoint/2010/main" val="303229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DDBA8-B084-46DE-9C43-D97FA7EE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093D7-6697-4D93-BD15-B0D7C9C4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metoda rentgenové difrakce nejlepší pro měření zbytkových napětí u ložisek?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Jaká metoda měření zbytkových měření je po ekonomické stránce nejvýhodnější?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57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97FB8-9088-4842-96DA-334DE393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048D6E-B192-4892-B10D-CD338638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715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Seznámení se společností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Koyo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Bearings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Česká republika s.r.o.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Materiál ložiska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Tepelné zpracování ložiska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Měřící přístroj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Přístroj PROTO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iXRD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17FEA8-59F5-4C67-BD50-59521155E1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07" y="2583730"/>
            <a:ext cx="4024774" cy="334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5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DEC9E-8673-481D-BA5E-F2D3993C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 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AD664-003E-4B9B-887B-CEFB537E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Měření zbytkového napětí pomocí metody rentgenové difrakce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Měření probíhalo na střední válcové ploše ložiskového kroužku na úhlových pozicích 0°,      60°, 120, 180°, 240° a 300°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vzorky ložiskových kroužků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8">
            <a:extLst>
              <a:ext uri="{FF2B5EF4-FFF2-40B4-BE49-F238E27FC236}">
                <a16:creationId xmlns:a16="http://schemas.microsoft.com/office/drawing/2014/main" id="{8A73CF4B-3305-41A6-BEA5-91E206F51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13732" y="2668555"/>
            <a:ext cx="2780988" cy="35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BE5E3-AFDD-4978-854B-537D8A8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43937-AB75-410D-89BA-0D2022E15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Naměřené hodnoty zbytkového napětí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8E53C5D-4393-4BC3-9CD1-C9CECDC52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42232"/>
              </p:ext>
            </p:extLst>
          </p:nvPr>
        </p:nvGraphicFramePr>
        <p:xfrm>
          <a:off x="1097280" y="2647444"/>
          <a:ext cx="9260295" cy="2232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096">
                  <a:extLst>
                    <a:ext uri="{9D8B030D-6E8A-4147-A177-3AD203B41FA5}">
                      <a16:colId xmlns:a16="http://schemas.microsoft.com/office/drawing/2014/main" val="3950426499"/>
                    </a:ext>
                  </a:extLst>
                </a:gridCol>
                <a:gridCol w="1490842">
                  <a:extLst>
                    <a:ext uri="{9D8B030D-6E8A-4147-A177-3AD203B41FA5}">
                      <a16:colId xmlns:a16="http://schemas.microsoft.com/office/drawing/2014/main" val="2147909631"/>
                    </a:ext>
                  </a:extLst>
                </a:gridCol>
                <a:gridCol w="1451011">
                  <a:extLst>
                    <a:ext uri="{9D8B030D-6E8A-4147-A177-3AD203B41FA5}">
                      <a16:colId xmlns:a16="http://schemas.microsoft.com/office/drawing/2014/main" val="3064590565"/>
                    </a:ext>
                  </a:extLst>
                </a:gridCol>
                <a:gridCol w="1452149">
                  <a:extLst>
                    <a:ext uri="{9D8B030D-6E8A-4147-A177-3AD203B41FA5}">
                      <a16:colId xmlns:a16="http://schemas.microsoft.com/office/drawing/2014/main" val="3006244127"/>
                    </a:ext>
                  </a:extLst>
                </a:gridCol>
                <a:gridCol w="1452149">
                  <a:extLst>
                    <a:ext uri="{9D8B030D-6E8A-4147-A177-3AD203B41FA5}">
                      <a16:colId xmlns:a16="http://schemas.microsoft.com/office/drawing/2014/main" val="30150559"/>
                    </a:ext>
                  </a:extLst>
                </a:gridCol>
                <a:gridCol w="1037899">
                  <a:extLst>
                    <a:ext uri="{9D8B030D-6E8A-4147-A177-3AD203B41FA5}">
                      <a16:colId xmlns:a16="http://schemas.microsoft.com/office/drawing/2014/main" val="2519916800"/>
                    </a:ext>
                  </a:extLst>
                </a:gridCol>
                <a:gridCol w="1452149">
                  <a:extLst>
                    <a:ext uri="{9D8B030D-6E8A-4147-A177-3AD203B41FA5}">
                      <a16:colId xmlns:a16="http://schemas.microsoft.com/office/drawing/2014/main" val="558747929"/>
                    </a:ext>
                  </a:extLst>
                </a:gridCol>
              </a:tblGrid>
              <a:tr h="34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stupně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120°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180°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240°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300°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extLst>
                  <a:ext uri="{0D108BD9-81ED-4DB2-BD59-A6C34878D82A}">
                    <a16:rowId xmlns:a16="http://schemas.microsoft.com/office/drawing/2014/main" val="849244308"/>
                  </a:ext>
                </a:extLst>
              </a:tr>
              <a:tr h="345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ložisko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Napětí [MPa]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27" marR="159527" marT="79763" marB="797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25427"/>
                  </a:ext>
                </a:extLst>
              </a:tr>
              <a:tr h="3456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326,1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208,6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109,9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72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15,5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61,5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extLst>
                  <a:ext uri="{0D108BD9-81ED-4DB2-BD59-A6C34878D82A}">
                    <a16:rowId xmlns:a16="http://schemas.microsoft.com/office/drawing/2014/main" val="1110806056"/>
                  </a:ext>
                </a:extLst>
              </a:tr>
              <a:tr h="3456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2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55,8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123,9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133,6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63,8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6,6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44,0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extLst>
                  <a:ext uri="{0D108BD9-81ED-4DB2-BD59-A6C34878D82A}">
                    <a16:rowId xmlns:a16="http://schemas.microsoft.com/office/drawing/2014/main" val="1574952353"/>
                  </a:ext>
                </a:extLst>
              </a:tr>
              <a:tr h="3456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3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28,0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35,4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66,7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175,9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64,3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54,2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extLst>
                  <a:ext uri="{0D108BD9-81ED-4DB2-BD59-A6C34878D82A}">
                    <a16:rowId xmlns:a16="http://schemas.microsoft.com/office/drawing/2014/main" val="1317238677"/>
                  </a:ext>
                </a:extLst>
              </a:tr>
              <a:tr h="3456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4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108,8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24,6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63,4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38,3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</a:rPr>
                        <a:t>41,4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</a:rPr>
                        <a:t>54,2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48" marR="77548" marT="0" marB="0" anchor="b"/>
                </a:tc>
                <a:extLst>
                  <a:ext uri="{0D108BD9-81ED-4DB2-BD59-A6C34878D82A}">
                    <a16:rowId xmlns:a16="http://schemas.microsoft.com/office/drawing/2014/main" val="155998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38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85851-7B56-4980-B574-564AFED0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Grafy a regresní rovnice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F7E86-3CC2-4194-AE41-832FAC84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Polynomická funkce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grafů (0°, 60°, 120, 180°, 240° a 300°)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Regresní rovnice: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= -22,317x</a:t>
            </a:r>
            <a:r>
              <a:rPr lang="cs-CZ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+ 255,15x</a:t>
            </a:r>
            <a:r>
              <a:rPr lang="cs-CZ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879,53x + 972,8</a:t>
            </a:r>
            <a:r>
              <a:rPr lang="cs-CZ" sz="1600" dirty="0"/>
              <a:t>	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860080-D563-4530-9D6A-196036983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900847"/>
              </p:ext>
            </p:extLst>
          </p:nvPr>
        </p:nvGraphicFramePr>
        <p:xfrm>
          <a:off x="5937376" y="2391505"/>
          <a:ext cx="5686893" cy="341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087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</TotalTime>
  <Words>460</Words>
  <Application>Microsoft Office PowerPoint</Application>
  <PresentationFormat>Širokoúhlá obrazovka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Retrospektiva</vt:lpstr>
      <vt:lpstr>Analýza působení zbytkového napětí na funkčnost ložisek </vt:lpstr>
      <vt:lpstr>Důvody k řešení dané problematiky</vt:lpstr>
      <vt:lpstr>Cíl práce</vt:lpstr>
      <vt:lpstr>Teoretická část</vt:lpstr>
      <vt:lpstr>Výzkumné otázky</vt:lpstr>
      <vt:lpstr>Aplikační část</vt:lpstr>
      <vt:lpstr>Použité metody měření</vt:lpstr>
      <vt:lpstr>Dosažené výsledky</vt:lpstr>
      <vt:lpstr>Grafy a regresní rovnice</vt:lpstr>
      <vt:lpstr>Závěrečné shrnutí</vt:lpstr>
      <vt:lpstr>Odpovědi na doplňující otázky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Kryštof Petrášek</dc:creator>
  <cp:lastModifiedBy>Kryštof Petrášek</cp:lastModifiedBy>
  <cp:revision>50</cp:revision>
  <dcterms:created xsi:type="dcterms:W3CDTF">2020-02-04T11:38:08Z</dcterms:created>
  <dcterms:modified xsi:type="dcterms:W3CDTF">2020-02-05T21:12:43Z</dcterms:modified>
</cp:coreProperties>
</file>