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71" r:id="rId14"/>
    <p:sldId id="268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55170-D051-ADC0-C24B-342312B6B79C}" v="310" dt="2020-02-02T16:04:20.310"/>
    <p1510:client id="{175FB3DA-B137-8350-E274-6D847DED564F}" v="104" dt="2020-02-04T09:20:40.509"/>
    <p1510:client id="{4FD51978-5DF9-A837-38B3-44DE5877912D}" v="4" dt="2020-01-30T13:51:02.286"/>
    <p1510:client id="{90002DFE-D153-4A9F-B374-BDE1711BAF5B}" v="14" dt="2020-01-30T18:09:15.213"/>
    <p1510:client id="{AC8DB964-89B8-F824-7200-0D7BAFF41D47}" v="1118" dt="2020-01-30T13:48:34.265"/>
    <p1510:client id="{EC03A4A8-B1C4-7AFD-4604-7F2630A5ACA8}" v="19" dt="2020-01-30T13:54:28.652"/>
    <p1510:client id="{F41A6DB8-7AC3-CD5E-F7AA-85C25DE8C73D}" v="1058" dt="2020-01-28T19:14:32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08" y="-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129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18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3049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687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73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302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034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68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636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63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560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294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54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07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1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0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1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tahoma"/>
                <a:ea typeface="tahoma"/>
                <a:cs typeface="tahoma"/>
              </a:rPr>
              <a:t>Měření charakteristiky radiálního čerpadla</a:t>
            </a:r>
            <a:endParaRPr lang="cs-CZ" dirty="0">
              <a:latin typeface="Corbel"/>
              <a:ea typeface="tahoma"/>
              <a:cs typeface="tahom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33868" y="4082532"/>
            <a:ext cx="8569154" cy="2668118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latin typeface="Tahoma"/>
                <a:ea typeface="+mn-lt"/>
                <a:cs typeface="+mn-lt"/>
              </a:rPr>
              <a:t>Autor bakalářské práce: Ondřej Novotný</a:t>
            </a:r>
            <a:endParaRPr lang="cs-CZ" sz="2000" dirty="0">
              <a:latin typeface="Tahoma"/>
              <a:ea typeface="Tahoma"/>
              <a:cs typeface="Tahoma"/>
            </a:endParaRPr>
          </a:p>
          <a:p>
            <a:pPr algn="ctr"/>
            <a:r>
              <a:rPr lang="cs-CZ" sz="2000" dirty="0">
                <a:latin typeface="Tahoma"/>
                <a:ea typeface="+mn-lt"/>
                <a:cs typeface="+mn-lt"/>
              </a:rPr>
              <a:t>Vedoucí bakalářské práce: Ing. Jan Kolínský, </a:t>
            </a:r>
            <a:r>
              <a:rPr lang="cs-CZ" sz="2000" dirty="0" err="1">
                <a:latin typeface="Tahoma"/>
                <a:ea typeface="+mn-lt"/>
                <a:cs typeface="+mn-lt"/>
              </a:rPr>
              <a:t>Ph.D</a:t>
            </a:r>
            <a:r>
              <a:rPr lang="cs-CZ" sz="2000" dirty="0">
                <a:latin typeface="Tahoma"/>
                <a:ea typeface="+mn-lt"/>
                <a:cs typeface="+mn-lt"/>
              </a:rPr>
              <a:t>.</a:t>
            </a:r>
            <a:endParaRPr lang="cs-CZ" sz="2000" dirty="0">
              <a:latin typeface="Tahoma"/>
              <a:ea typeface="Tahoma"/>
              <a:cs typeface="Tahoma"/>
            </a:endParaRPr>
          </a:p>
          <a:p>
            <a:pPr algn="ctr"/>
            <a:r>
              <a:rPr lang="cs-CZ" sz="2000" dirty="0">
                <a:latin typeface="Tahoma"/>
                <a:ea typeface="+mn-lt"/>
                <a:cs typeface="+mn-lt"/>
              </a:rPr>
              <a:t>Oponent bakalářské práce: Ing. Ján </a:t>
            </a:r>
            <a:r>
              <a:rPr lang="cs-CZ" sz="2000" dirty="0" err="1">
                <a:latin typeface="Tahoma"/>
                <a:ea typeface="+mn-lt"/>
                <a:cs typeface="+mn-lt"/>
              </a:rPr>
              <a:t>Majerník</a:t>
            </a:r>
            <a:r>
              <a:rPr lang="cs-CZ" sz="2000" dirty="0">
                <a:latin typeface="Tahoma"/>
                <a:ea typeface="+mn-lt"/>
                <a:cs typeface="+mn-lt"/>
              </a:rPr>
              <a:t>, PhD</a:t>
            </a:r>
            <a:r>
              <a:rPr lang="cs-CZ" sz="2000" dirty="0" smtClean="0">
                <a:latin typeface="Tahoma"/>
                <a:ea typeface="+mn-lt"/>
                <a:cs typeface="+mn-lt"/>
              </a:rPr>
              <a:t>.</a:t>
            </a:r>
            <a:endParaRPr lang="cs-CZ" sz="2000" dirty="0">
              <a:latin typeface="Tahoma"/>
              <a:ea typeface="Tahoma"/>
              <a:cs typeface="Tahoma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F13670F-93F4-4069-AF50-273F689CEA31}"/>
              </a:ext>
            </a:extLst>
          </p:cNvPr>
          <p:cNvSpPr txBox="1"/>
          <p:nvPr/>
        </p:nvSpPr>
        <p:spPr>
          <a:xfrm>
            <a:off x="3674853" y="1805797"/>
            <a:ext cx="75452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latin typeface="tahoma"/>
                <a:ea typeface="tahoma"/>
                <a:cs typeface="tahoma"/>
              </a:rPr>
              <a:t>Vysoká</a:t>
            </a:r>
            <a:r>
              <a:rPr lang="cs-CZ" sz="2000">
                <a:latin typeface="tahoma"/>
                <a:ea typeface="+mn-lt"/>
                <a:cs typeface="+mn-lt"/>
              </a:rPr>
              <a:t> škola technická a ekonomická v Českých Budějovicích </a:t>
            </a:r>
            <a:endParaRPr lang="cs-CZ" sz="2000">
              <a:latin typeface="tahoma"/>
            </a:endParaRPr>
          </a:p>
        </p:txBody>
      </p:sp>
      <p:pic>
        <p:nvPicPr>
          <p:cNvPr id="5" name="Obrázek 5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A75063E9-F0C3-473A-8D22-620097220E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2CAC04-CF13-4AC0-A2F9-3F919848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313"/>
            <a:ext cx="10018713" cy="832448"/>
          </a:xfrm>
        </p:spPr>
        <p:txBody>
          <a:bodyPr>
            <a:normAutofit/>
          </a:bodyPr>
          <a:lstStyle/>
          <a:p>
            <a:endParaRPr lang="cs-CZ">
              <a:latin typeface="tahoma"/>
              <a:ea typeface="Tahoma"/>
              <a:cs typeface="Tahoma"/>
            </a:endParaRPr>
          </a:p>
          <a:p>
            <a:endParaRPr lang="cs-CZ">
              <a:latin typeface="tahoma"/>
              <a:ea typeface="tahoma"/>
              <a:cs typeface="tahoma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="" xmlns:a16="http://schemas.microsoft.com/office/drawing/2014/main" id="{652F349D-CBCC-4199-8F5E-245DC4590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115" y="409754"/>
            <a:ext cx="6135299" cy="6157822"/>
          </a:xfrm>
        </p:spPr>
      </p:pic>
      <p:pic>
        <p:nvPicPr>
          <p:cNvPr id="6" name="Obrázek 6" descr="Obsah obrázku deštník&#10;&#10;Popis vygenerovaný s velmi vysokou mírou spolehlivosti">
            <a:extLst>
              <a:ext uri="{FF2B5EF4-FFF2-40B4-BE49-F238E27FC236}">
                <a16:creationId xmlns="" xmlns:a16="http://schemas.microsoft.com/office/drawing/2014/main" id="{818FCE99-3F66-40F8-843C-771A117339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249" y="416225"/>
            <a:ext cx="6107503" cy="6169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31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DAC6A4E-558E-48BB-A461-88E8FF2B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ahoma"/>
                <a:ea typeface="+mj-lt"/>
                <a:cs typeface="+mj-lt"/>
              </a:rPr>
              <a:t>Přínos práce</a:t>
            </a:r>
            <a:endParaRPr lang="cs-CZ">
              <a:latin typeface="Taho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7DC475A-F67F-4223-8991-5E09708DF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Tahoma"/>
                <a:ea typeface="Tahoma"/>
                <a:cs typeface="Tahoma"/>
              </a:rPr>
              <a:t>Zjištění výkonové charakteristiky radiálního </a:t>
            </a:r>
            <a:r>
              <a:rPr lang="cs-CZ" sz="2800" dirty="0" smtClean="0">
                <a:latin typeface="Tahoma"/>
                <a:ea typeface="Tahoma"/>
                <a:cs typeface="Tahoma"/>
              </a:rPr>
              <a:t>čerpadla</a:t>
            </a:r>
            <a:endParaRPr lang="cs-CZ" sz="2800" dirty="0">
              <a:latin typeface="Tahoma"/>
              <a:ea typeface="Tahoma"/>
              <a:cs typeface="Tahoma"/>
            </a:endParaRPr>
          </a:p>
          <a:p>
            <a:r>
              <a:rPr lang="cs-CZ" sz="2800" dirty="0">
                <a:latin typeface="Tahoma"/>
                <a:ea typeface="Tahoma"/>
                <a:cs typeface="Tahoma"/>
              </a:rPr>
              <a:t>Možnost úprav a dalšího použití experimentální </a:t>
            </a:r>
            <a:r>
              <a:rPr lang="cs-CZ" sz="2800" dirty="0" smtClean="0">
                <a:latin typeface="Tahoma"/>
                <a:ea typeface="Tahoma"/>
                <a:cs typeface="Tahoma"/>
              </a:rPr>
              <a:t>tratě</a:t>
            </a:r>
            <a:endParaRPr lang="cs-CZ" sz="2800" dirty="0">
              <a:latin typeface="Tahoma"/>
              <a:ea typeface="Tahoma"/>
              <a:cs typeface="Tahoma"/>
            </a:endParaRPr>
          </a:p>
          <a:p>
            <a:r>
              <a:rPr lang="cs-CZ" sz="2800" dirty="0">
                <a:latin typeface="Tahoma"/>
                <a:ea typeface="+mn-lt"/>
                <a:cs typeface="+mn-lt"/>
              </a:rPr>
              <a:t>Využití experimentální tratě k praktickým ukázkám při výuce na </a:t>
            </a:r>
            <a:r>
              <a:rPr lang="cs-CZ" sz="2800" dirty="0" smtClean="0">
                <a:latin typeface="Tahoma"/>
                <a:ea typeface="+mn-lt"/>
                <a:cs typeface="+mn-lt"/>
              </a:rPr>
              <a:t>VŠTE</a:t>
            </a:r>
            <a:endParaRPr lang="cs-CZ" sz="2800" dirty="0">
              <a:latin typeface="Tahoma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CF44E9CE-EEDF-4E30-AE27-6081DB5F66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40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CA68006-EF4E-4803-8750-1FDA9850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ahoma"/>
                <a:ea typeface="Tahoma"/>
                <a:cs typeface="Tahoma"/>
              </a:rPr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8E9B815-4C3E-4002-A5BB-D1A266826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>
                <a:latin typeface="tahoma"/>
                <a:ea typeface="tahoma"/>
                <a:cs typeface="tahoma"/>
              </a:rPr>
              <a:t>Lepší postavení a fixace jednotlivých komponentů</a:t>
            </a:r>
          </a:p>
          <a:p>
            <a:r>
              <a:rPr lang="cs-CZ" sz="2800">
                <a:latin typeface="tahoma"/>
                <a:ea typeface="tahoma"/>
                <a:cs typeface="tahoma"/>
              </a:rPr>
              <a:t>Zlepšení tuhosti trasy</a:t>
            </a:r>
          </a:p>
          <a:p>
            <a:r>
              <a:rPr lang="cs-CZ" sz="2800">
                <a:latin typeface="tahoma"/>
                <a:ea typeface="tahoma"/>
                <a:cs typeface="tahoma"/>
              </a:rPr>
              <a:t>Použití průtokoměru </a:t>
            </a:r>
          </a:p>
        </p:txBody>
      </p:sp>
      <p:pic>
        <p:nvPicPr>
          <p:cNvPr id="5" name="Obrázek 4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DB190341-7E73-4B7D-8C96-E182C257D2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13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BB39B16-DECD-4B61-8A59-9602F521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ahoma"/>
                <a:ea typeface="Tahoma"/>
                <a:cs typeface="Tahoma"/>
              </a:rPr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DC2EEA5-716A-4D44-855C-BE6A840F6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00251"/>
            <a:ext cx="10018713" cy="3790950"/>
          </a:xfrm>
        </p:spPr>
        <p:txBody>
          <a:bodyPr/>
          <a:lstStyle/>
          <a:p>
            <a:r>
              <a:rPr lang="cs-CZ" dirty="0" smtClean="0">
                <a:latin typeface="CorbelSestavení trasy"/>
              </a:rPr>
              <a:t>Úvod do potřebné teorie</a:t>
            </a:r>
          </a:p>
          <a:p>
            <a:r>
              <a:rPr lang="cs-CZ" dirty="0" smtClean="0">
                <a:latin typeface="CorbelSestavení trasy"/>
              </a:rPr>
              <a:t>Návrh a sestavení </a:t>
            </a:r>
            <a:r>
              <a:rPr lang="cs-CZ" dirty="0">
                <a:latin typeface="CorbelSestavení trasy"/>
              </a:rPr>
              <a:t>trasy</a:t>
            </a:r>
          </a:p>
          <a:p>
            <a:r>
              <a:rPr lang="cs-CZ" dirty="0">
                <a:latin typeface="CorbelSestavení trasy"/>
              </a:rPr>
              <a:t>Měření hodnot</a:t>
            </a:r>
          </a:p>
          <a:p>
            <a:r>
              <a:rPr lang="cs-CZ" dirty="0" smtClean="0">
                <a:latin typeface="CorbelSestavení trasy"/>
              </a:rPr>
              <a:t>Vyhodnocení výsledků</a:t>
            </a:r>
          </a:p>
          <a:p>
            <a:r>
              <a:rPr lang="cs-CZ" dirty="0" smtClean="0">
                <a:latin typeface="CorbelSestavení trasy"/>
              </a:rPr>
              <a:t>Návrhy opatření</a:t>
            </a:r>
            <a:endParaRPr lang="cs-CZ" dirty="0">
              <a:latin typeface="CorbelSestavení trasy"/>
            </a:endParaRPr>
          </a:p>
          <a:p>
            <a:endParaRPr lang="cs-CZ" dirty="0">
              <a:latin typeface="CorbelSestavení trasy"/>
            </a:endParaRPr>
          </a:p>
        </p:txBody>
      </p:sp>
      <p:pic>
        <p:nvPicPr>
          <p:cNvPr id="4" name="Obrázek 3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DB190341-7E73-4B7D-8C96-E182C257D2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16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8A5012-4C26-43AB-9182-D3974C22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ahoma"/>
                <a:ea typeface="Tahoma"/>
                <a:cs typeface="Tahoma"/>
              </a:rPr>
              <a:t>Otázky oponenta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6A63CF2-1162-4969-9ABF-D14A9FDE8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>
                <a:latin typeface="Tahoma"/>
                <a:ea typeface="+mn-lt"/>
                <a:cs typeface="+mn-lt"/>
              </a:rPr>
              <a:t>Je navrhnutá </a:t>
            </a:r>
            <a:r>
              <a:rPr lang="cs-CZ" sz="2800" err="1">
                <a:latin typeface="Tahoma"/>
                <a:ea typeface="+mn-lt"/>
                <a:cs typeface="+mn-lt"/>
              </a:rPr>
              <a:t>meracia</a:t>
            </a:r>
            <a:r>
              <a:rPr lang="cs-CZ" sz="2800">
                <a:latin typeface="Tahoma"/>
                <a:ea typeface="+mn-lt"/>
                <a:cs typeface="+mn-lt"/>
              </a:rPr>
              <a:t> </a:t>
            </a:r>
            <a:r>
              <a:rPr lang="cs-CZ" sz="2800" err="1">
                <a:latin typeface="Tahoma"/>
                <a:ea typeface="+mn-lt"/>
                <a:cs typeface="+mn-lt"/>
              </a:rPr>
              <a:t>sústava</a:t>
            </a:r>
            <a:r>
              <a:rPr lang="cs-CZ" sz="2800">
                <a:latin typeface="Tahoma"/>
                <a:ea typeface="+mn-lt"/>
                <a:cs typeface="+mn-lt"/>
              </a:rPr>
              <a:t>, resp. metodika </a:t>
            </a:r>
            <a:r>
              <a:rPr lang="cs-CZ" sz="2800" err="1">
                <a:latin typeface="Tahoma"/>
                <a:ea typeface="+mn-lt"/>
                <a:cs typeface="+mn-lt"/>
              </a:rPr>
              <a:t>merania</a:t>
            </a:r>
            <a:r>
              <a:rPr lang="cs-CZ" sz="2800">
                <a:latin typeface="Tahoma"/>
                <a:ea typeface="+mn-lt"/>
                <a:cs typeface="+mn-lt"/>
              </a:rPr>
              <a:t> </a:t>
            </a:r>
            <a:r>
              <a:rPr lang="cs-CZ" sz="2800" err="1">
                <a:latin typeface="Tahoma"/>
                <a:ea typeface="+mn-lt"/>
                <a:cs typeface="+mn-lt"/>
              </a:rPr>
              <a:t>aplikovateľná</a:t>
            </a:r>
            <a:r>
              <a:rPr lang="cs-CZ" sz="2800">
                <a:latin typeface="Tahoma"/>
                <a:ea typeface="+mn-lt"/>
                <a:cs typeface="+mn-lt"/>
              </a:rPr>
              <a:t> i na </a:t>
            </a:r>
            <a:r>
              <a:rPr lang="cs-CZ" sz="2800" err="1">
                <a:latin typeface="Tahoma"/>
                <a:ea typeface="+mn-lt"/>
                <a:cs typeface="+mn-lt"/>
              </a:rPr>
              <a:t>iné</a:t>
            </a:r>
            <a:r>
              <a:rPr lang="cs-CZ" sz="2800">
                <a:latin typeface="Tahoma"/>
                <a:ea typeface="+mn-lt"/>
                <a:cs typeface="+mn-lt"/>
              </a:rPr>
              <a:t> druhy </a:t>
            </a:r>
            <a:r>
              <a:rPr lang="cs-CZ" sz="2800" err="1">
                <a:latin typeface="Tahoma"/>
                <a:ea typeface="+mn-lt"/>
                <a:cs typeface="+mn-lt"/>
              </a:rPr>
              <a:t>čerpadiel</a:t>
            </a:r>
            <a:r>
              <a:rPr lang="cs-CZ" sz="2800">
                <a:latin typeface="Tahoma"/>
                <a:ea typeface="+mn-lt"/>
                <a:cs typeface="+mn-lt"/>
              </a:rPr>
              <a:t>, </a:t>
            </a:r>
            <a:r>
              <a:rPr lang="cs-CZ" sz="2800" err="1">
                <a:latin typeface="Tahoma"/>
                <a:ea typeface="+mn-lt"/>
                <a:cs typeface="+mn-lt"/>
              </a:rPr>
              <a:t>nie</a:t>
            </a:r>
            <a:r>
              <a:rPr lang="cs-CZ" sz="2800">
                <a:latin typeface="Tahoma"/>
                <a:ea typeface="+mn-lt"/>
                <a:cs typeface="+mn-lt"/>
              </a:rPr>
              <a:t> len na typ čerpadla použitého v experimente?</a:t>
            </a:r>
            <a:endParaRPr lang="cs-CZ" sz="2800">
              <a:latin typeface="Tahoma"/>
            </a:endParaRPr>
          </a:p>
        </p:txBody>
      </p:sp>
      <p:pic>
        <p:nvPicPr>
          <p:cNvPr id="5" name="Obrázek 4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7A1F49D4-C485-4D79-A96F-A34729907F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2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DFD60B2-517A-4E1F-99E2-B88363B5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7A4B63E-07CA-43A2-B228-3ABAD19C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7188"/>
            <a:ext cx="10018713" cy="5784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latin typeface="tahoma"/>
                <a:ea typeface="tahoma"/>
                <a:cs typeface="tahoma"/>
              </a:rPr>
              <a:t>Děkuji za pozornost</a:t>
            </a:r>
            <a:endParaRPr lang="cs-CZ" sz="4000"/>
          </a:p>
        </p:txBody>
      </p:sp>
      <p:pic>
        <p:nvPicPr>
          <p:cNvPr id="5" name="Obrázek 4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A2AF3110-D968-4E6C-8AE3-513A1AB529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89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728ED06-E9DE-495C-95F7-ECEA8EF2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/>
                <a:ea typeface="+mj-lt"/>
                <a:cs typeface="+mj-lt"/>
              </a:rPr>
              <a:t>Důvody k řešení daného problému</a:t>
            </a:r>
            <a:endParaRPr lang="cs-CZ" dirty="0">
              <a:latin typeface="Tahoma"/>
              <a:ea typeface="Tahoma"/>
              <a:cs typeface="Taho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8A1CA5B-699B-445B-97D5-DF33A0EB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ahoma"/>
                <a:ea typeface="Tahoma"/>
                <a:cs typeface="Tahoma"/>
              </a:rPr>
              <a:t>Zájem o </a:t>
            </a:r>
            <a:r>
              <a:rPr lang="cs-CZ" dirty="0" smtClean="0">
                <a:latin typeface="Tahoma"/>
                <a:ea typeface="Tahoma"/>
                <a:cs typeface="Tahoma"/>
              </a:rPr>
              <a:t>problematiku</a:t>
            </a:r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Aplikace znalostí získaných během studia do </a:t>
            </a:r>
            <a:r>
              <a:rPr lang="cs-CZ" dirty="0" smtClean="0">
                <a:latin typeface="Tahoma"/>
                <a:ea typeface="+mn-lt"/>
                <a:cs typeface="+mn-lt"/>
              </a:rPr>
              <a:t>praxe</a:t>
            </a:r>
            <a:endParaRPr lang="cs-CZ" dirty="0">
              <a:latin typeface="Tahoma"/>
              <a:ea typeface="Tahoma"/>
              <a:cs typeface="Tahoma"/>
            </a:endParaRPr>
          </a:p>
          <a:p>
            <a:endParaRPr lang="cs-CZ" dirty="0"/>
          </a:p>
        </p:txBody>
      </p:sp>
      <p:pic>
        <p:nvPicPr>
          <p:cNvPr id="5" name="Obrázek 5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2198859A-4834-4D1C-8C70-5066DCBC4F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27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656470A-8B9A-4F30-8634-5CF7A8C5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/>
                <a:ea typeface="+mj-lt"/>
                <a:cs typeface="+mj-lt"/>
              </a:rPr>
              <a:t>Cíl práce</a:t>
            </a:r>
            <a:endParaRPr lang="cs-CZ" dirty="0">
              <a:latin typeface="Taho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23E4495-CECC-4E07-A035-A3581B70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33754"/>
            <a:ext cx="10018713" cy="385744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Tahoma"/>
              </a:rPr>
              <a:t>Stanovení charakteristiky čerpadla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Tahoma"/>
              </a:rPr>
              <a:t>Úvod do tématu proudění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Tahoma"/>
              </a:rPr>
              <a:t>Stručný přehled čerpadel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Tahoma"/>
              </a:rPr>
              <a:t>Metody pro měření tlaku a průtoku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Tahoma"/>
              </a:rPr>
              <a:t>Návrh a sestavení experimentální dráhy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Tahoma"/>
              </a:rPr>
              <a:t>Měření tlaku a průtoku pro různá napětí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Tahoma"/>
              </a:rPr>
              <a:t>Vyhodnocení výsledků</a:t>
            </a:r>
          </a:p>
        </p:txBody>
      </p:sp>
      <p:pic>
        <p:nvPicPr>
          <p:cNvPr id="6" name="Obrázek 5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B0AE8D67-17C8-415F-A3AF-4762D75C19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67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5EE5427-D0F9-478D-8BF0-1B62D481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Tahoma"/>
              <a:ea typeface="Tahoma"/>
              <a:cs typeface="Taho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CBFFA7F-8952-4AA7-8853-93B460C9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647701"/>
            <a:ext cx="10018713" cy="514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latin typeface="Tahoma"/>
                <a:ea typeface="+mn-lt"/>
                <a:cs typeface="+mn-lt"/>
              </a:rPr>
              <a:t>Teoretická část:</a:t>
            </a:r>
          </a:p>
          <a:p>
            <a:r>
              <a:rPr lang="cs-CZ" dirty="0" smtClean="0">
                <a:latin typeface="Tahoma"/>
                <a:ea typeface="+mn-lt"/>
                <a:cs typeface="+mn-lt"/>
              </a:rPr>
              <a:t>Proudění kapalin</a:t>
            </a:r>
          </a:p>
          <a:p>
            <a:r>
              <a:rPr lang="cs-CZ" dirty="0" smtClean="0">
                <a:latin typeface="Tahoma"/>
                <a:ea typeface="+mn-lt"/>
                <a:cs typeface="+mn-lt"/>
              </a:rPr>
              <a:t>Čerpadla</a:t>
            </a:r>
          </a:p>
          <a:p>
            <a:r>
              <a:rPr lang="cs-CZ" dirty="0" smtClean="0">
                <a:latin typeface="Tahoma"/>
                <a:ea typeface="+mn-lt"/>
                <a:cs typeface="+mn-lt"/>
              </a:rPr>
              <a:t>Měření tlaku a průtoku</a:t>
            </a:r>
          </a:p>
          <a:p>
            <a:endParaRPr lang="cs-CZ" dirty="0" smtClean="0">
              <a:latin typeface="Tahoma"/>
              <a:ea typeface="+mn-lt"/>
              <a:cs typeface="+mn-lt"/>
            </a:endParaRPr>
          </a:p>
          <a:p>
            <a:pPr>
              <a:buNone/>
            </a:pPr>
            <a:r>
              <a:rPr lang="cs-CZ" b="1" dirty="0" smtClean="0">
                <a:latin typeface="Tahoma"/>
                <a:ea typeface="+mn-lt"/>
                <a:cs typeface="+mn-lt"/>
              </a:rPr>
              <a:t>Aplikační část:</a:t>
            </a:r>
          </a:p>
          <a:p>
            <a:r>
              <a:rPr lang="cs-CZ" dirty="0" smtClean="0">
                <a:latin typeface="Tahoma"/>
                <a:ea typeface="+mn-lt"/>
                <a:cs typeface="+mn-lt"/>
              </a:rPr>
              <a:t>Návrh a sestavení měřící trasy </a:t>
            </a:r>
          </a:p>
          <a:p>
            <a:r>
              <a:rPr lang="cs-CZ" dirty="0" smtClean="0">
                <a:latin typeface="Tahoma"/>
                <a:ea typeface="+mn-lt"/>
                <a:cs typeface="+mn-lt"/>
              </a:rPr>
              <a:t>Měření charakteristiky pro různá napětí</a:t>
            </a:r>
          </a:p>
          <a:p>
            <a:r>
              <a:rPr lang="cs-CZ" dirty="0" smtClean="0">
                <a:latin typeface="Tahoma"/>
                <a:ea typeface="+mn-lt"/>
                <a:cs typeface="+mn-lt"/>
              </a:rPr>
              <a:t>Vyhodnocení výsledků</a:t>
            </a:r>
            <a:endParaRPr lang="cs-CZ" dirty="0" smtClean="0">
              <a:latin typeface="Tahoma"/>
            </a:endParaRPr>
          </a:p>
          <a:p>
            <a:pPr marL="0" indent="0">
              <a:buNone/>
            </a:pPr>
            <a:endParaRPr lang="cs-CZ" dirty="0">
              <a:latin typeface="tahoma"/>
              <a:ea typeface="Tahoma"/>
              <a:cs typeface="Tahoma"/>
            </a:endParaRPr>
          </a:p>
        </p:txBody>
      </p:sp>
      <p:pic>
        <p:nvPicPr>
          <p:cNvPr id="6" name="Obrázek 5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3E015611-300F-4B78-A823-7BD9011A1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8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890414B-3150-46A9-B139-E112E9F2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ahoma"/>
                <a:ea typeface="Tahoma"/>
                <a:cs typeface="Tahoma"/>
              </a:rPr>
              <a:t>Použité metody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8B90B3C-66CF-4D0D-8C43-941C0F3A2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ahoma"/>
                <a:ea typeface="+mn-lt"/>
                <a:cs typeface="+mn-lt"/>
              </a:rPr>
              <a:t>Sběr, shromažďování a zpracování dat z odborné </a:t>
            </a:r>
            <a:r>
              <a:rPr lang="cs-CZ" dirty="0" smtClean="0">
                <a:latin typeface="Tahoma"/>
                <a:ea typeface="+mn-lt"/>
                <a:cs typeface="+mn-lt"/>
              </a:rPr>
              <a:t>literatury</a:t>
            </a:r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Sběr dat </a:t>
            </a:r>
            <a:r>
              <a:rPr lang="cs-CZ" dirty="0" smtClean="0">
                <a:latin typeface="Tahoma"/>
                <a:ea typeface="+mn-lt"/>
                <a:cs typeface="+mn-lt"/>
              </a:rPr>
              <a:t>měřením</a:t>
            </a:r>
            <a:endParaRPr lang="cs-CZ" dirty="0">
              <a:latin typeface="Tahoma"/>
              <a:ea typeface="Tahoma"/>
              <a:cs typeface="Tahoma"/>
            </a:endParaRPr>
          </a:p>
          <a:p>
            <a:r>
              <a:rPr lang="cs-CZ" dirty="0">
                <a:latin typeface="Tahoma"/>
                <a:ea typeface="+mn-lt"/>
                <a:cs typeface="+mn-lt"/>
              </a:rPr>
              <a:t>Vyhodnocení získaných </a:t>
            </a:r>
            <a:r>
              <a:rPr lang="cs-CZ" dirty="0" smtClean="0">
                <a:latin typeface="Tahoma"/>
                <a:ea typeface="+mn-lt"/>
                <a:cs typeface="+mn-lt"/>
              </a:rPr>
              <a:t>dat</a:t>
            </a:r>
            <a:endParaRPr lang="cs-CZ" dirty="0">
              <a:latin typeface="Tahoma"/>
            </a:endParaRPr>
          </a:p>
          <a:p>
            <a:endParaRPr lang="cs-CZ" dirty="0"/>
          </a:p>
        </p:txBody>
      </p:sp>
      <p:pic>
        <p:nvPicPr>
          <p:cNvPr id="5" name="Obrázek 4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A2FC22D4-B901-441E-9D2C-6AEF7DDFA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9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4EAED19-13A5-49BD-80DA-5D639DAC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/>
                <a:ea typeface="+mj-lt"/>
                <a:cs typeface="+mj-lt"/>
              </a:rPr>
              <a:t>Schéma měřící trasy</a:t>
            </a:r>
            <a:endParaRPr lang="cs-CZ" dirty="0">
              <a:latin typeface="Tahoma"/>
            </a:endParaRPr>
          </a:p>
        </p:txBody>
      </p:sp>
      <p:pic>
        <p:nvPicPr>
          <p:cNvPr id="4" name="Obrázek 4" descr="Obsah obrázku hodiny, objekt&#10;&#10;Popis vygenerovaný s velmi vysokou mírou spolehlivosti">
            <a:extLst>
              <a:ext uri="{FF2B5EF4-FFF2-40B4-BE49-F238E27FC236}">
                <a16:creationId xmlns="" xmlns:a16="http://schemas.microsoft.com/office/drawing/2014/main" id="{8B404895-85EA-49ED-9B96-207FD432E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8059" y="2238913"/>
            <a:ext cx="8374271" cy="3836597"/>
          </a:xfrm>
        </p:spPr>
      </p:pic>
      <p:pic>
        <p:nvPicPr>
          <p:cNvPr id="3" name="Obrázek 2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94CE1A6A-BA6F-4016-8080-B001EC6028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85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E33BA11-8990-45D3-9843-451FD58F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interiér, černá, vsedě, stůl&#10;&#10;Popis vygenerovaný s velmi vysokou mírou spolehlivosti">
            <a:extLst>
              <a:ext uri="{FF2B5EF4-FFF2-40B4-BE49-F238E27FC236}">
                <a16:creationId xmlns="" xmlns:a16="http://schemas.microsoft.com/office/drawing/2014/main" id="{5DB02D33-C846-496E-A682-FAAC40AE9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7974" y="167495"/>
            <a:ext cx="3457575" cy="2271623"/>
          </a:xfrm>
        </p:spPr>
      </p:pic>
      <p:pic>
        <p:nvPicPr>
          <p:cNvPr id="6" name="Obrázek 6" descr="Obsah obrázku interiér, stůl, pracovní stůl, počítač&#10;&#10;Popis vygenerovaný s velmi vysokou mírou spolehlivosti">
            <a:extLst>
              <a:ext uri="{FF2B5EF4-FFF2-40B4-BE49-F238E27FC236}">
                <a16:creationId xmlns="" xmlns:a16="http://schemas.microsoft.com/office/drawing/2014/main" id="{4A9F3B1E-49AB-44B0-8F47-E61D1B9B18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928" y="3066180"/>
            <a:ext cx="7458974" cy="3313564"/>
          </a:xfrm>
          <a:prstGeom prst="rect">
            <a:avLst/>
          </a:prstGeom>
        </p:spPr>
      </p:pic>
      <p:pic>
        <p:nvPicPr>
          <p:cNvPr id="8" name="Obrázek 8" descr="Obsah obrázku stůl, vsedě, dřevěné, malé&#10;&#10;Popis vygenerovaný s velmi vysokou mírou spolehlivosti">
            <a:extLst>
              <a:ext uri="{FF2B5EF4-FFF2-40B4-BE49-F238E27FC236}">
                <a16:creationId xmlns="" xmlns:a16="http://schemas.microsoft.com/office/drawing/2014/main" id="{F7419CE7-E4D0-4346-86BC-B281481DAF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5683" y="841707"/>
            <a:ext cx="2743200" cy="1206434"/>
          </a:xfrm>
          <a:prstGeom prst="rect">
            <a:avLst/>
          </a:prstGeom>
        </p:spPr>
      </p:pic>
      <p:pic>
        <p:nvPicPr>
          <p:cNvPr id="10" name="Obrázek 10" descr="Obsah obrázku interiér, černá, vsedě, vpředu&#10;&#10;Popis vygenerovaný s velmi vysokou mírou spolehlivosti">
            <a:extLst>
              <a:ext uri="{FF2B5EF4-FFF2-40B4-BE49-F238E27FC236}">
                <a16:creationId xmlns="" xmlns:a16="http://schemas.microsoft.com/office/drawing/2014/main" id="{993130A4-5A13-4407-B6AF-4E144DB6E59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4284" y="360243"/>
            <a:ext cx="2562225" cy="2543175"/>
          </a:xfrm>
          <a:prstGeom prst="rect">
            <a:avLst/>
          </a:prstGeom>
        </p:spPr>
      </p:pic>
      <p:pic>
        <p:nvPicPr>
          <p:cNvPr id="14" name="Obrázek 14" descr="Obsah obrázku stůl, interiér, počítač, pracovní stůl&#10;&#10;Popis vygenerovaný s velmi vysokou mírou spolehlivosti">
            <a:extLst>
              <a:ext uri="{FF2B5EF4-FFF2-40B4-BE49-F238E27FC236}">
                <a16:creationId xmlns="" xmlns:a16="http://schemas.microsoft.com/office/drawing/2014/main" id="{CE76BBCF-4CFE-4287-9C51-E42C598BB1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5645" y="3433840"/>
            <a:ext cx="3275162" cy="280828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BB5C5EA0-AB6C-4941-B053-80C89B1DC294}"/>
              </a:ext>
            </a:extLst>
          </p:cNvPr>
          <p:cNvSpPr txBox="1"/>
          <p:nvPr/>
        </p:nvSpPr>
        <p:spPr>
          <a:xfrm>
            <a:off x="4925683" y="2309004"/>
            <a:ext cx="29588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>
                <a:latin typeface="tahoma"/>
                <a:ea typeface="tahoma"/>
                <a:cs typeface="tahoma"/>
              </a:rPr>
              <a:t>Ventil pro regulaci tlaku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B1984740-C671-4CBB-B82E-53ED8FA2EC4A}"/>
              </a:ext>
            </a:extLst>
          </p:cNvPr>
          <p:cNvSpPr txBox="1"/>
          <p:nvPr/>
        </p:nvSpPr>
        <p:spPr>
          <a:xfrm>
            <a:off x="1143539" y="2552520"/>
            <a:ext cx="30163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>
                <a:latin typeface="tahoma"/>
                <a:ea typeface="tahoma"/>
                <a:cs typeface="tahoma"/>
              </a:rPr>
              <a:t>Radiální čerpadlo Bosch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4FD0C664-E1CC-4098-8824-440EE90EECBD}"/>
              </a:ext>
            </a:extLst>
          </p:cNvPr>
          <p:cNvSpPr txBox="1"/>
          <p:nvPr/>
        </p:nvSpPr>
        <p:spPr>
          <a:xfrm>
            <a:off x="2307207" y="6390376"/>
            <a:ext cx="34908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>
                <a:latin typeface="tahoma"/>
                <a:ea typeface="tahoma"/>
                <a:cs typeface="tahoma"/>
              </a:rPr>
              <a:t>Experimentální měřící trasa</a:t>
            </a:r>
            <a:endParaRPr lang="cs-CZ" b="1"/>
          </a:p>
        </p:txBody>
      </p:sp>
      <p:sp>
        <p:nvSpPr>
          <p:cNvPr id="34" name="TextovéPole 33">
            <a:extLst>
              <a:ext uri="{FF2B5EF4-FFF2-40B4-BE49-F238E27FC236}">
                <a16:creationId xmlns="" xmlns:a16="http://schemas.microsoft.com/office/drawing/2014/main" id="{78964F5C-E727-440F-A98F-EBCEA1B62DE4}"/>
              </a:ext>
            </a:extLst>
          </p:cNvPr>
          <p:cNvSpPr txBox="1"/>
          <p:nvPr/>
        </p:nvSpPr>
        <p:spPr>
          <a:xfrm>
            <a:off x="8331320" y="2982942"/>
            <a:ext cx="36202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>
                <a:latin typeface="tahoma"/>
                <a:ea typeface="+mn-lt"/>
                <a:cs typeface="+mn-lt"/>
              </a:rPr>
              <a:t>Zdroj stejnosměrného napětí</a:t>
            </a:r>
            <a:endParaRPr lang="cs-CZ" b="1">
              <a:latin typeface="tahoma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="" xmlns:a16="http://schemas.microsoft.com/office/drawing/2014/main" id="{3D8F4838-0410-443C-833C-0075F9B63330}"/>
              </a:ext>
            </a:extLst>
          </p:cNvPr>
          <p:cNvSpPr txBox="1"/>
          <p:nvPr/>
        </p:nvSpPr>
        <p:spPr>
          <a:xfrm>
            <a:off x="8889341" y="6243907"/>
            <a:ext cx="34908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>
                <a:latin typeface="tahoma"/>
                <a:ea typeface="tahoma"/>
                <a:cs typeface="tahoma"/>
              </a:rPr>
              <a:t>Trubicový</a:t>
            </a:r>
            <a:r>
              <a:rPr lang="cs-CZ">
                <a:latin typeface="tahoma"/>
                <a:ea typeface="tahoma"/>
                <a:cs typeface="tahoma"/>
              </a:rPr>
              <a:t> </a:t>
            </a:r>
            <a:r>
              <a:rPr lang="cs-CZ" b="1">
                <a:latin typeface="tahoma"/>
                <a:ea typeface="tahoma"/>
                <a:cs typeface="tahoma"/>
              </a:rPr>
              <a:t>tlakoměr</a:t>
            </a:r>
            <a:r>
              <a:rPr lang="cs-CZ">
                <a:latin typeface="tahoma"/>
                <a:ea typeface="tahoma"/>
                <a:cs typeface="tahoma"/>
              </a:rPr>
              <a:t> </a:t>
            </a:r>
            <a:r>
              <a:rPr lang="cs-CZ" b="1">
                <a:latin typeface="tahoma"/>
                <a:ea typeface="tahoma"/>
                <a:cs typeface="tahoma"/>
              </a:rPr>
              <a:t>připevněný</a:t>
            </a:r>
            <a:r>
              <a:rPr lang="cs-CZ">
                <a:latin typeface="tahoma"/>
                <a:ea typeface="tahoma"/>
                <a:cs typeface="tahoma"/>
              </a:rPr>
              <a:t> </a:t>
            </a:r>
            <a:r>
              <a:rPr lang="cs-CZ" b="1">
                <a:latin typeface="tahoma"/>
                <a:ea typeface="tahoma"/>
                <a:cs typeface="tahoma"/>
              </a:rPr>
              <a:t>na</a:t>
            </a:r>
            <a:r>
              <a:rPr lang="cs-CZ">
                <a:latin typeface="tahoma"/>
                <a:ea typeface="tahoma"/>
                <a:cs typeface="tahoma"/>
              </a:rPr>
              <a:t> </a:t>
            </a:r>
            <a:r>
              <a:rPr lang="cs-CZ" b="1">
                <a:latin typeface="tahoma"/>
                <a:ea typeface="tahoma"/>
                <a:cs typeface="tahoma"/>
              </a:rPr>
              <a:t>hadici</a:t>
            </a:r>
            <a:endParaRPr lang="cs-CZ" b="1"/>
          </a:p>
        </p:txBody>
      </p:sp>
    </p:spTree>
    <p:extLst>
      <p:ext uri="{BB962C8B-B14F-4D97-AF65-F5344CB8AC3E}">
        <p14:creationId xmlns="" xmlns:p14="http://schemas.microsoft.com/office/powerpoint/2010/main" val="22183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31E4F8-7636-4192-8A8A-8E843F1F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1" y="321694"/>
            <a:ext cx="10018713" cy="602411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ahoma"/>
                <a:ea typeface="Tahoma"/>
                <a:cs typeface="Tahoma"/>
              </a:rPr>
              <a:t>Dosažené výsledky </a:t>
            </a:r>
            <a:endParaRPr lang="cs-CZ" dirty="0">
              <a:ea typeface="+mj-lt"/>
              <a:cs typeface="+mj-lt"/>
            </a:endParaRPr>
          </a:p>
          <a:p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="" xmlns:a16="http://schemas.microsoft.com/office/drawing/2014/main" id="{23818804-C6E3-4ABA-9791-0CE149412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124716"/>
              </p:ext>
            </p:extLst>
          </p:nvPr>
        </p:nvGraphicFramePr>
        <p:xfrm>
          <a:off x="3048000" y="690112"/>
          <a:ext cx="5797851" cy="233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019">
                  <a:extLst>
                    <a:ext uri="{9D8B030D-6E8A-4147-A177-3AD203B41FA5}">
                      <a16:colId xmlns="" xmlns:a16="http://schemas.microsoft.com/office/drawing/2014/main" val="1608348003"/>
                    </a:ext>
                  </a:extLst>
                </a:gridCol>
                <a:gridCol w="830095">
                  <a:extLst>
                    <a:ext uri="{9D8B030D-6E8A-4147-A177-3AD203B41FA5}">
                      <a16:colId xmlns="" xmlns:a16="http://schemas.microsoft.com/office/drawing/2014/main" val="1008053529"/>
                    </a:ext>
                  </a:extLst>
                </a:gridCol>
                <a:gridCol w="948266">
                  <a:extLst>
                    <a:ext uri="{9D8B030D-6E8A-4147-A177-3AD203B41FA5}">
                      <a16:colId xmlns="" xmlns:a16="http://schemas.microsoft.com/office/drawing/2014/main" val="344993184"/>
                    </a:ext>
                  </a:extLst>
                </a:gridCol>
                <a:gridCol w="968326">
                  <a:extLst>
                    <a:ext uri="{9D8B030D-6E8A-4147-A177-3AD203B41FA5}">
                      <a16:colId xmlns="" xmlns:a16="http://schemas.microsoft.com/office/drawing/2014/main" val="4093090088"/>
                    </a:ext>
                  </a:extLst>
                </a:gridCol>
                <a:gridCol w="1166623">
                  <a:extLst>
                    <a:ext uri="{9D8B030D-6E8A-4147-A177-3AD203B41FA5}">
                      <a16:colId xmlns="" xmlns:a16="http://schemas.microsoft.com/office/drawing/2014/main" val="1577575753"/>
                    </a:ext>
                  </a:extLst>
                </a:gridCol>
                <a:gridCol w="1102522">
                  <a:extLst>
                    <a:ext uri="{9D8B030D-6E8A-4147-A177-3AD203B41FA5}">
                      <a16:colId xmlns="" xmlns:a16="http://schemas.microsoft.com/office/drawing/2014/main" val="713590672"/>
                    </a:ext>
                  </a:extLst>
                </a:gridCol>
              </a:tblGrid>
              <a:tr h="471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Napětí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Q (l/s)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∆P (</a:t>
                      </a:r>
                      <a:r>
                        <a:rPr lang="cs-CZ" sz="1100" dirty="0" err="1">
                          <a:effectLst/>
                          <a:latin typeface="Tahoma"/>
                        </a:rPr>
                        <a:t>kPa</a:t>
                      </a:r>
                      <a:r>
                        <a:rPr lang="cs-CZ" sz="1100" dirty="0">
                          <a:effectLst/>
                          <a:latin typeface="Tahoma"/>
                        </a:rPr>
                        <a:t>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Ampér (A)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čas měření (s)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Q za 10 s (l)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901360168"/>
                  </a:ext>
                </a:extLst>
              </a:tr>
              <a:tr h="225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8V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0,188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6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0,72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1,88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123861732"/>
                  </a:ext>
                </a:extLst>
              </a:tr>
              <a:tr h="327971">
                <a:tc>
                  <a:txBody>
                    <a:bodyPr/>
                    <a:lstStyle/>
                    <a:p>
                      <a:endParaRPr lang="cs-CZ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0,16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7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0,71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1,6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64453853"/>
                  </a:ext>
                </a:extLst>
              </a:tr>
              <a:tr h="327971">
                <a:tc>
                  <a:txBody>
                    <a:bodyPr/>
                    <a:lstStyle/>
                    <a:p>
                      <a:endParaRPr lang="cs-CZ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0,129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0,7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1,29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376643995"/>
                  </a:ext>
                </a:extLst>
              </a:tr>
              <a:tr h="327971">
                <a:tc>
                  <a:txBody>
                    <a:bodyPr/>
                    <a:lstStyle/>
                    <a:p>
                      <a:endParaRPr lang="cs-CZ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0,092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9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0,69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0,92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656124"/>
                  </a:ext>
                </a:extLst>
              </a:tr>
              <a:tr h="327971">
                <a:tc>
                  <a:txBody>
                    <a:bodyPr/>
                    <a:lstStyle/>
                    <a:p>
                      <a:endParaRPr lang="cs-CZ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0,052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0,68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0,52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36323238"/>
                  </a:ext>
                </a:extLst>
              </a:tr>
              <a:tr h="327971">
                <a:tc>
                  <a:txBody>
                    <a:bodyPr/>
                    <a:lstStyle/>
                    <a:p>
                      <a:endParaRPr lang="cs-CZ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11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0,67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988950270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184354C9-917B-4942-82B5-D919991E6CE6}"/>
              </a:ext>
            </a:extLst>
          </p:cNvPr>
          <p:cNvSpPr txBox="1"/>
          <p:nvPr/>
        </p:nvSpPr>
        <p:spPr>
          <a:xfrm>
            <a:off x="4494362" y="13744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2992C17F-5968-4A4B-9C35-F9B4B77E226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86B9C785-99F6-4A67-AEDC-8387500FE90A}"/>
              </a:ext>
            </a:extLst>
          </p:cNvPr>
          <p:cNvSpPr txBox="1"/>
          <p:nvPr/>
        </p:nvSpPr>
        <p:spPr>
          <a:xfrm>
            <a:off x="6823494" y="138885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ADBAD577-3BAC-4506-B6FD-6CE377ED8456}"/>
              </a:ext>
            </a:extLst>
          </p:cNvPr>
          <p:cNvSpPr txBox="1"/>
          <p:nvPr/>
        </p:nvSpPr>
        <p:spPr>
          <a:xfrm>
            <a:off x="943155" y="4724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E72D1F0A-4622-4430-B0BC-3CB8DEF85AAC}"/>
              </a:ext>
            </a:extLst>
          </p:cNvPr>
          <p:cNvSpPr txBox="1"/>
          <p:nvPr/>
        </p:nvSpPr>
        <p:spPr>
          <a:xfrm>
            <a:off x="9310778" y="6162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13F0970E-5466-4E85-ACB0-6F0ADD93F7F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kreslení&#10;&#10;Popis vygenerovaný s velmi vysokou mírou spolehlivosti">
            <a:extLst>
              <a:ext uri="{FF2B5EF4-FFF2-40B4-BE49-F238E27FC236}">
                <a16:creationId xmlns="" xmlns:a16="http://schemas.microsoft.com/office/drawing/2014/main" id="{F4FF250C-4243-4849-AC24-A511F12BBA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7589" y="5290778"/>
            <a:ext cx="1567312" cy="1567312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="" xmlns:a16="http://schemas.microsoft.com/office/drawing/2014/main" id="{CF672125-E08F-4449-B4D5-9CFB1AD3D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9440004"/>
              </p:ext>
            </p:extLst>
          </p:nvPr>
        </p:nvGraphicFramePr>
        <p:xfrm>
          <a:off x="3004867" y="3278037"/>
          <a:ext cx="5874117" cy="3507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307">
                  <a:extLst>
                    <a:ext uri="{9D8B030D-6E8A-4147-A177-3AD203B41FA5}">
                      <a16:colId xmlns="" xmlns:a16="http://schemas.microsoft.com/office/drawing/2014/main" val="2999035594"/>
                    </a:ext>
                  </a:extLst>
                </a:gridCol>
                <a:gridCol w="897466">
                  <a:extLst>
                    <a:ext uri="{9D8B030D-6E8A-4147-A177-3AD203B41FA5}">
                      <a16:colId xmlns="" xmlns:a16="http://schemas.microsoft.com/office/drawing/2014/main" val="2936757743"/>
                    </a:ext>
                  </a:extLst>
                </a:gridCol>
                <a:gridCol w="1015998">
                  <a:extLst>
                    <a:ext uri="{9D8B030D-6E8A-4147-A177-3AD203B41FA5}">
                      <a16:colId xmlns="" xmlns:a16="http://schemas.microsoft.com/office/drawing/2014/main" val="1160430005"/>
                    </a:ext>
                  </a:extLst>
                </a:gridCol>
                <a:gridCol w="869352">
                  <a:extLst>
                    <a:ext uri="{9D8B030D-6E8A-4147-A177-3AD203B41FA5}">
                      <a16:colId xmlns="" xmlns:a16="http://schemas.microsoft.com/office/drawing/2014/main" val="1762074984"/>
                    </a:ext>
                  </a:extLst>
                </a:gridCol>
                <a:gridCol w="1181970">
                  <a:extLst>
                    <a:ext uri="{9D8B030D-6E8A-4147-A177-3AD203B41FA5}">
                      <a16:colId xmlns="" xmlns:a16="http://schemas.microsoft.com/office/drawing/2014/main" val="44565902"/>
                    </a:ext>
                  </a:extLst>
                </a:gridCol>
                <a:gridCol w="1117024">
                  <a:extLst>
                    <a:ext uri="{9D8B030D-6E8A-4147-A177-3AD203B41FA5}">
                      <a16:colId xmlns="" xmlns:a16="http://schemas.microsoft.com/office/drawing/2014/main" val="717667378"/>
                    </a:ext>
                  </a:extLst>
                </a:gridCol>
              </a:tblGrid>
              <a:tr h="389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Napětí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Q (l/s)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∆P </a:t>
                      </a:r>
                      <a:r>
                        <a:rPr lang="cs-CZ" sz="1100" dirty="0" smtClean="0">
                          <a:effectLst/>
                          <a:latin typeface="tahoma"/>
                        </a:rPr>
                        <a:t>(</a:t>
                      </a:r>
                      <a:r>
                        <a:rPr lang="cs-CZ" sz="1100" dirty="0" err="1" smtClean="0">
                          <a:effectLst/>
                          <a:latin typeface="tahoma"/>
                        </a:rPr>
                        <a:t>kPa</a:t>
                      </a:r>
                      <a:r>
                        <a:rPr lang="cs-CZ" sz="1100" dirty="0">
                          <a:effectLst/>
                          <a:latin typeface="tahoma"/>
                        </a:rPr>
                        <a:t>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Ampér (A)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čas měření (s)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Q za 10 s (l)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291063057"/>
                  </a:ext>
                </a:extLst>
              </a:tr>
              <a:tr h="200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14V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0,248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0,91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2,48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780858576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0,225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11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0,9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2,25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855768447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0,218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12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0,89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2,18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799930499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0,19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13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1,9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474063941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0,18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14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0,87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1,8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820545667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0,148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15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0,86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1,48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877462321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0,137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16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0,85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1,37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960674540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0,105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17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0,84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1,05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141082707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0,086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18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0,83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0,86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402156226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0,04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19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0,82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0,4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560788141"/>
                  </a:ext>
                </a:extLst>
              </a:tr>
              <a:tr h="291774">
                <a:tc>
                  <a:txBody>
                    <a:bodyPr/>
                    <a:lstStyle/>
                    <a:p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20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0,81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10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ahoma"/>
                        </a:rPr>
                        <a:t>0</a:t>
                      </a:r>
                      <a:endParaRPr lang="cs-CZ" dirty="0">
                        <a:effectLst/>
                        <a:latin typeface="tahoma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653674237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40707E05-D148-4EBC-AB0F-C3D9A31AE89B}"/>
              </a:ext>
            </a:extLst>
          </p:cNvPr>
          <p:cNvSpPr txBox="1"/>
          <p:nvPr/>
        </p:nvSpPr>
        <p:spPr>
          <a:xfrm>
            <a:off x="4609381" y="43505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7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="" xmlns:a16="http://schemas.microsoft.com/office/drawing/2014/main" id="{368D71C2-CD3B-4958-8AFA-88A026D7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0" y="313900"/>
            <a:ext cx="6186250" cy="6102356"/>
          </a:xfrm>
        </p:spPr>
      </p:pic>
      <p:pic>
        <p:nvPicPr>
          <p:cNvPr id="7" name="Obrázek 7" descr="Obsah obrázku příslušenství, deštník, déšť&#10;&#10;Popis vygenerovaný s velmi vysokou mírou spolehlivosti">
            <a:extLst>
              <a:ext uri="{FF2B5EF4-FFF2-40B4-BE49-F238E27FC236}">
                <a16:creationId xmlns="" xmlns:a16="http://schemas.microsoft.com/office/drawing/2014/main" id="{0DDE6072-B986-49B2-BA9F-390347420D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627" y="300251"/>
            <a:ext cx="6064523" cy="6112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29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374</Words>
  <Application>Microsoft Office PowerPoint</Application>
  <PresentationFormat>Vlastní</PresentationFormat>
  <Paragraphs>152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Parallax</vt:lpstr>
      <vt:lpstr>Měření charakteristiky radiálního čerpadla</vt:lpstr>
      <vt:lpstr>Důvody k řešení daného problému</vt:lpstr>
      <vt:lpstr>Cíl práce</vt:lpstr>
      <vt:lpstr>Snímek 4</vt:lpstr>
      <vt:lpstr>Použité metody</vt:lpstr>
      <vt:lpstr>Schéma měřící trasy</vt:lpstr>
      <vt:lpstr>Snímek 7</vt:lpstr>
      <vt:lpstr>Dosažené výsledky  </vt:lpstr>
      <vt:lpstr>Snímek 9</vt:lpstr>
      <vt:lpstr> </vt:lpstr>
      <vt:lpstr>Přínos práce</vt:lpstr>
      <vt:lpstr>Návrhy opatření</vt:lpstr>
      <vt:lpstr>Závěrečné shrnutí</vt:lpstr>
      <vt:lpstr>Otázky oponenta 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109</cp:revision>
  <dcterms:created xsi:type="dcterms:W3CDTF">2020-01-28T16:01:55Z</dcterms:created>
  <dcterms:modified xsi:type="dcterms:W3CDTF">2020-02-05T19:39:54Z</dcterms:modified>
</cp:coreProperties>
</file>