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5" r:id="rId1"/>
  </p:sldMasterIdLst>
  <p:sldIdLst>
    <p:sldId id="271" r:id="rId2"/>
    <p:sldId id="257" r:id="rId3"/>
    <p:sldId id="259" r:id="rId4"/>
    <p:sldId id="272" r:id="rId5"/>
    <p:sldId id="265" r:id="rId6"/>
    <p:sldId id="267" r:id="rId7"/>
    <p:sldId id="276" r:id="rId8"/>
    <p:sldId id="277" r:id="rId9"/>
    <p:sldId id="278" r:id="rId10"/>
    <p:sldId id="266" r:id="rId11"/>
    <p:sldId id="274" r:id="rId12"/>
    <p:sldId id="27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98944" autoAdjust="0"/>
  </p:normalViewPr>
  <p:slideViewPr>
    <p:cSldViewPr snapToGrid="0">
      <p:cViewPr>
        <p:scale>
          <a:sx n="98" d="100"/>
          <a:sy n="98" d="100"/>
        </p:scale>
        <p:origin x="33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="" xmlns:a16="http://schemas.microsoft.com/office/drawing/2014/main" id="{F3561428-4A90-42CF-943D-57C2AE17611B}"/>
              </a:ext>
            </a:extLst>
          </p:cNvPr>
          <p:cNvSpPr txBox="1">
            <a:spLocks/>
          </p:cNvSpPr>
          <p:nvPr/>
        </p:nvSpPr>
        <p:spPr>
          <a:xfrm>
            <a:off x="2837841" y="727168"/>
            <a:ext cx="7210831" cy="119062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OPTIMALIZOVANÝ</a:t>
            </a:r>
            <a:r>
              <a:rPr kumimoji="0" lang="cs-CZ" sz="3600" b="1" i="0" u="none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NÁVRH KUŽELOČELNÍ  PŘEVODOVKY</a:t>
            </a:r>
            <a:endParaRPr kumimoji="0" lang="cs-CZ" sz="36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719327E8-0070-4F65-BEFC-73E232F705FE}"/>
              </a:ext>
            </a:extLst>
          </p:cNvPr>
          <p:cNvSpPr txBox="1"/>
          <p:nvPr/>
        </p:nvSpPr>
        <p:spPr>
          <a:xfrm>
            <a:off x="7340842" y="5358257"/>
            <a:ext cx="469551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Prezentace obhajoby bakalářské práce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Vypracoval: 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Jiří </a:t>
            </a:r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Gušlbauer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 práce: 	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doc. Ing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 Hrubý PhD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298D88A3-0752-468F-AACC-405740F78059}"/>
              </a:ext>
            </a:extLst>
          </p:cNvPr>
          <p:cNvSpPr txBox="1"/>
          <p:nvPr/>
        </p:nvSpPr>
        <p:spPr>
          <a:xfrm>
            <a:off x="143278" y="6303994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Zima 2020</a:t>
            </a:r>
            <a:endParaRPr lang="cs-CZ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2" y="311285"/>
            <a:ext cx="2247089" cy="2247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pic>
        <p:nvPicPr>
          <p:cNvPr id="7" name="Obrázek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2891" y="866733"/>
            <a:ext cx="6817764" cy="5341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07138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1794111-943D-4373-91B9-07623313E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249" y="330832"/>
            <a:ext cx="8825658" cy="492443"/>
          </a:xfrm>
        </p:spPr>
        <p:txBody>
          <a:bodyPr>
            <a:spAutoFit/>
          </a:bodyPr>
          <a:lstStyle/>
          <a:p>
            <a:pPr algn="l"/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sp>
        <p:nvSpPr>
          <p:cNvPr id="8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Převodovka odpovídá zadaným parametrům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Problém s modely ozubených kol při výkresové dokumentaci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376" y="3416637"/>
            <a:ext cx="3237222" cy="279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61425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1794111-943D-4373-91B9-07623313E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249" y="330832"/>
            <a:ext cx="8825658" cy="984885"/>
          </a:xfrm>
        </p:spPr>
        <p:txBody>
          <a:bodyPr>
            <a:spAutoFit/>
          </a:bodyPr>
          <a:lstStyle/>
          <a:p>
            <a:pPr algn="l"/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 vedoucího a oponenta bakalářské práce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41" y="1726242"/>
            <a:ext cx="10673879" cy="1833573"/>
          </a:xfrm>
        </p:spPr>
        <p:txBody>
          <a:bodyPr>
            <a:noAutofit/>
          </a:bodyPr>
          <a:lstStyle/>
          <a:p>
            <a:pPr algn="l">
              <a:buClr>
                <a:schemeClr val="bg1"/>
              </a:buClr>
            </a:pPr>
            <a:r>
              <a:rPr lang="cs-CZ" sz="24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Uveďte možné uložení výstupního hřídele s využitím aktuálního on-line katalogu ložisek SKF (použijte válečková ložiska) s přihlédnutím k možným variantám šikmého, popřípadě šípového ozubení.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4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1425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sp>
        <p:nvSpPr>
          <p:cNvPr id="9" name="Nadpis 1">
            <a:extLst>
              <a:ext uri="{FF2B5EF4-FFF2-40B4-BE49-F238E27FC236}">
                <a16:creationId xmlns="" xmlns:a16="http://schemas.microsoft.com/office/drawing/2014/main" id="{F3561428-4A90-42CF-943D-57C2AE17611B}"/>
              </a:ext>
            </a:extLst>
          </p:cNvPr>
          <p:cNvSpPr txBox="1">
            <a:spLocks/>
          </p:cNvSpPr>
          <p:nvPr/>
        </p:nvSpPr>
        <p:spPr>
          <a:xfrm>
            <a:off x="2477918" y="2760249"/>
            <a:ext cx="7599938" cy="119062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DĚKUJI</a:t>
            </a:r>
            <a:r>
              <a:rPr kumimoji="0" lang="cs-CZ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ZA POZORNOST</a:t>
            </a:r>
            <a:endParaRPr kumimoji="0" lang="cs-CZ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9070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1794111-943D-4373-91B9-07623313E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977" y="233556"/>
            <a:ext cx="8825658" cy="602775"/>
          </a:xfrm>
        </p:spPr>
        <p:txBody>
          <a:bodyPr>
            <a:spAutoFit/>
          </a:bodyPr>
          <a:lstStyle/>
          <a:p>
            <a:pPr algn="l"/>
            <a:r>
              <a:rPr lang="cs-CZ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41" y="1726242"/>
            <a:ext cx="10673879" cy="1833573"/>
          </a:xfrm>
        </p:spPr>
        <p:txBody>
          <a:bodyPr>
            <a:noAutofit/>
          </a:bodyPr>
          <a:lstStyle/>
          <a:p>
            <a:pPr algn="l">
              <a:buClr>
                <a:schemeClr val="bg1"/>
              </a:buClr>
            </a:pPr>
            <a:r>
              <a:rPr lang="cs-CZ" sz="24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Podrobně se seznámit s metodami konstrukce a výpočtů </a:t>
            </a:r>
            <a:r>
              <a:rPr lang="cs-CZ" sz="2400" cap="non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kuželočelních</a:t>
            </a:r>
            <a:r>
              <a:rPr lang="cs-CZ" sz="24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převodovek. Pro zadané parametry vytvořit konstrukční návrh převodovky. Provést optimalizaci konstrukčních parametrů s cílem minimalizovat hmotnost a maximalizovat výkon, při zachycování pevnostních a </a:t>
            </a:r>
            <a:r>
              <a:rPr lang="cs-CZ" sz="2400" cap="non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tuhostních</a:t>
            </a:r>
            <a:r>
              <a:rPr lang="cs-CZ" sz="2400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podmínek s přihlédnutím k technologičnosti konstrukce a cenně.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4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1425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Úvod do problematiky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převodů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Širší rozdělení převodů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Geometrie čelních kol s přímým ozubením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Geometrie kuželového soukolí s přímím ozubením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Hřídele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Uložení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Ložiska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3">
            <a:extLst>
              <a:ext uri="{FF2B5EF4-FFF2-40B4-BE49-F238E27FC236}">
                <a16:creationId xmlns="" xmlns:a16="http://schemas.microsoft.com/office/drawing/2014/main" id="{B1794111-943D-4373-91B9-07623313E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249" y="330832"/>
            <a:ext cx="8825658" cy="492443"/>
          </a:xfrm>
        </p:spPr>
        <p:txBody>
          <a:bodyPr>
            <a:spAutoFit/>
          </a:bodyPr>
          <a:lstStyle/>
          <a:p>
            <a:pPr algn="l"/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Teoretická část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4185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Výpočty pro konstrukci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kuželočelní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převodovky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24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Konstrukce </a:t>
            </a:r>
            <a:r>
              <a:rPr lang="cs-CZ" sz="2400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kuželočelní</a:t>
            </a:r>
            <a:r>
              <a:rPr lang="cs-CZ" sz="24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převodovky v programu Solid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Edge</a:t>
            </a:r>
            <a:endParaRPr lang="cs-CZ" sz="24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Návrhy opatření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3">
            <a:extLst>
              <a:ext uri="{FF2B5EF4-FFF2-40B4-BE49-F238E27FC236}">
                <a16:creationId xmlns="" xmlns:a16="http://schemas.microsoft.com/office/drawing/2014/main" id="{B1794111-943D-4373-91B9-07623313E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249" y="330832"/>
            <a:ext cx="8825658" cy="492443"/>
          </a:xfrm>
        </p:spPr>
        <p:txBody>
          <a:bodyPr>
            <a:spAutoFit/>
          </a:bodyPr>
          <a:lstStyle/>
          <a:p>
            <a:pPr algn="l"/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aplikační část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4185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sp>
        <p:nvSpPr>
          <p:cNvPr id="6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Výpočty pro konstrukci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kuželočelní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převodovky</a:t>
            </a:r>
          </a:p>
          <a:p>
            <a:pPr lvl="0" defTabSz="914400">
              <a:lnSpc>
                <a:spcPct val="150000"/>
              </a:lnSpc>
              <a:buClr>
                <a:schemeClr val="bg1"/>
              </a:buClr>
              <a:buSzPct val="70000"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Zadané hodnoty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 P = 20 kW;  </a:t>
            </a:r>
            <a:r>
              <a:rPr lang="cs-CZ" sz="1400" dirty="0" smtClean="0">
                <a:solidFill>
                  <a:schemeClr val="bg1"/>
                </a:solidFill>
              </a:rPr>
              <a:t>i</a:t>
            </a:r>
            <a:r>
              <a:rPr lang="cs-CZ" sz="1400" baseline="-25000" dirty="0" smtClean="0">
                <a:solidFill>
                  <a:schemeClr val="bg1"/>
                </a:solidFill>
              </a:rPr>
              <a:t>1,4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13±2,5%; </a:t>
            </a:r>
            <a:r>
              <a:rPr kumimoji="0" lang="cs-CZ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Mk</a:t>
            </a:r>
            <a:r>
              <a:rPr lang="cs-CZ" sz="1400" baseline="-25000" dirty="0" smtClean="0">
                <a:solidFill>
                  <a:schemeClr val="bg1"/>
                </a:solidFill>
              </a:rPr>
              <a:t>1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201 N/m )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Průměry hřídelů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a kontrola pera na </a:t>
            </a:r>
            <a:r>
              <a:rPr lang="cs-CZ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olačení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Střih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136" y="2912827"/>
            <a:ext cx="2897381" cy="88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565" y="4253825"/>
            <a:ext cx="1955259" cy="152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90129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sp>
        <p:nvSpPr>
          <p:cNvPr id="4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Síly na hřídeli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převodových čísel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546" y="2024163"/>
            <a:ext cx="3819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824" y="3981653"/>
            <a:ext cx="30765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48111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sp>
        <p:nvSpPr>
          <p:cNvPr id="3" name="Podnadpis 4">
            <a:extLst>
              <a:ext uri="{FF2B5EF4-FFF2-40B4-BE49-F238E27FC236}">
                <a16:creationId xmlns="" xmlns:a16="http://schemas.microsoft.com/office/drawing/2014/main" id="{BE51F529-9E29-45DD-814D-89C560D2980B}"/>
              </a:ext>
            </a:extLst>
          </p:cNvPr>
          <p:cNvSpPr txBox="1">
            <a:spLocks/>
          </p:cNvSpPr>
          <p:nvPr/>
        </p:nvSpPr>
        <p:spPr>
          <a:xfrm>
            <a:off x="367014" y="1667876"/>
            <a:ext cx="8825658" cy="3886617"/>
          </a:xfrm>
          <a:prstGeom prst="rect">
            <a:avLst/>
          </a:prstGeom>
        </p:spPr>
        <p:txBody>
          <a:bodyPr lIns="45720" rIns="2468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Výpočet ozubených kol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lang="cs-CZ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26" y="2157310"/>
            <a:ext cx="6316940" cy="253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48111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482224"/>
            <a:ext cx="6536986" cy="437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8111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le:Logo 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903" y="311286"/>
            <a:ext cx="1201433" cy="1201433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821" y="930589"/>
            <a:ext cx="6373812" cy="172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936" y="2667959"/>
            <a:ext cx="6384698" cy="360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8111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3823</TotalTime>
  <Words>203</Words>
  <Application>Microsoft Office PowerPoint</Application>
  <PresentationFormat>Vlastní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Snímek 1</vt:lpstr>
      <vt:lpstr>Cíl práce</vt:lpstr>
      <vt:lpstr>Teoretická část</vt:lpstr>
      <vt:lpstr>aplikační část</vt:lpstr>
      <vt:lpstr>Snímek 5</vt:lpstr>
      <vt:lpstr>Snímek 6</vt:lpstr>
      <vt:lpstr>Snímek 7</vt:lpstr>
      <vt:lpstr>Snímek 8</vt:lpstr>
      <vt:lpstr>Snímek 9</vt:lpstr>
      <vt:lpstr>Snímek 10</vt:lpstr>
      <vt:lpstr>závěr</vt:lpstr>
      <vt:lpstr>Otázky vedoucího a oponenta bakalářské práce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Kuželočelní převodovka</dc:title>
  <cp:lastModifiedBy>JG</cp:lastModifiedBy>
  <cp:revision>86</cp:revision>
  <dcterms:created xsi:type="dcterms:W3CDTF">2019-06-17T16:27:12Z</dcterms:created>
  <dcterms:modified xsi:type="dcterms:W3CDTF">2020-02-05T21:34:31Z</dcterms:modified>
</cp:coreProperties>
</file>