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D6E62-A917-421B-87F3-4DF37D8EE1C7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427E7-1BAB-4CB6-8E22-AC6708F12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0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3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53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0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50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57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98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8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4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7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E2653-8965-4442-980B-22E394FF4BD5}" type="datetimeFigureOut">
              <a:rPr lang="cs-CZ" smtClean="0"/>
              <a:t>4. 2. 2020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3A09-68C0-476B-8316-6CCFA75918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67" y="101102"/>
            <a:ext cx="9864634" cy="119212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6571" y="1293224"/>
            <a:ext cx="11534503" cy="4023359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PREZENTACE K OBHAJOBĚ BAKALÁŘSKÉ PRÁCE NA TÉMA:</a:t>
            </a:r>
          </a:p>
          <a:p>
            <a:pPr marL="0" indent="0" algn="ctr">
              <a:buNone/>
            </a:pPr>
            <a:r>
              <a:rPr lang="cs-CZ" sz="4800" dirty="0" smtClean="0"/>
              <a:t>Rodinný dům v pasivním standardu</a:t>
            </a:r>
            <a:endParaRPr lang="cs-CZ" sz="4800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0" y="101102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26571" y="5590902"/>
            <a:ext cx="646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Vypracoval: Jan Toufar</a:t>
            </a:r>
          </a:p>
          <a:p>
            <a:r>
              <a:rPr lang="cs-CZ" dirty="0" smtClean="0"/>
              <a:t>Vedoucí práce: doc. Dr. Ing. Luboš </a:t>
            </a:r>
            <a:r>
              <a:rPr lang="cs-CZ" dirty="0" err="1" smtClean="0"/>
              <a:t>Podolka</a:t>
            </a:r>
            <a:endParaRPr lang="cs-CZ" dirty="0" smtClean="0"/>
          </a:p>
          <a:p>
            <a:r>
              <a:rPr lang="cs-CZ" dirty="0" smtClean="0"/>
              <a:t>Oponent: Ing. </a:t>
            </a:r>
            <a:r>
              <a:rPr lang="cs-CZ" smtClean="0"/>
              <a:t>Martina Procházková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9" y="2485346"/>
            <a:ext cx="5532121" cy="31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541417"/>
            <a:ext cx="10515600" cy="632597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Aplikační </a:t>
            </a:r>
            <a:r>
              <a:rPr lang="cs-CZ" sz="3200" b="1" u="sng" dirty="0"/>
              <a:t>část: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6759" y="2396081"/>
            <a:ext cx="11035937" cy="434435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Případové návrhy tepelného zdroje pro pasivní rodinný dům</a:t>
            </a:r>
          </a:p>
          <a:p>
            <a:r>
              <a:rPr lang="cs-CZ" dirty="0" smtClean="0"/>
              <a:t> Tepelné čerpadlo vzduch – voda</a:t>
            </a:r>
          </a:p>
          <a:p>
            <a:r>
              <a:rPr lang="cs-CZ" dirty="0" smtClean="0"/>
              <a:t>Tepelné čerpadlo země – voda</a:t>
            </a:r>
          </a:p>
          <a:p>
            <a:r>
              <a:rPr lang="cs-CZ" dirty="0" smtClean="0"/>
              <a:t>Kondenzační plynový kotel</a:t>
            </a:r>
          </a:p>
          <a:p>
            <a:r>
              <a:rPr lang="cs-CZ" dirty="0" smtClean="0"/>
              <a:t>Elektrokotel</a:t>
            </a:r>
          </a:p>
          <a:p>
            <a:r>
              <a:rPr lang="cs-CZ" dirty="0" smtClean="0"/>
              <a:t>Kotel na dřevěné pelety</a:t>
            </a:r>
            <a:endParaRPr lang="cs-CZ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28503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0754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1541417"/>
            <a:ext cx="10515600" cy="632597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Aplikační </a:t>
            </a:r>
            <a:r>
              <a:rPr lang="cs-CZ" sz="3200" b="1" u="sng" dirty="0"/>
              <a:t>část: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6759" y="2396081"/>
            <a:ext cx="11035937" cy="434435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Výsledky: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28503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4" y="2899955"/>
            <a:ext cx="11624986" cy="35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508" y="1449344"/>
            <a:ext cx="10515600" cy="71909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Doplňující dotazy vedoucího bakalářské práce: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765" y="2298430"/>
            <a:ext cx="10711544" cy="4351338"/>
          </a:xfrm>
        </p:spPr>
        <p:txBody>
          <a:bodyPr/>
          <a:lstStyle/>
          <a:p>
            <a:r>
              <a:rPr lang="cs-CZ" dirty="0" smtClean="0"/>
              <a:t>Bude pro čerpadlo vzduch-voda potřeba vypracovat hlukovou studii?</a:t>
            </a:r>
            <a:endParaRPr lang="cs-CZ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65366" y="157866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765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508" y="1276125"/>
            <a:ext cx="10515600" cy="719092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Doplňující dotazy oponenta bakalářské práce: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7828" y="1995216"/>
            <a:ext cx="10711544" cy="4679903"/>
          </a:xfrm>
        </p:spPr>
        <p:txBody>
          <a:bodyPr>
            <a:normAutofit fontScale="85000" lnSpcReduction="20000"/>
          </a:bodyPr>
          <a:lstStyle/>
          <a:p>
            <a:r>
              <a:rPr lang="cs-CZ" sz="2200" dirty="0" smtClean="0"/>
              <a:t>Jak </a:t>
            </a:r>
            <a:r>
              <a:rPr lang="cs-CZ" sz="2200" dirty="0"/>
              <a:t>by jste řešil ochranu proti radonu pro střední radonový index v případě použití </a:t>
            </a:r>
            <a:r>
              <a:rPr lang="cs-CZ" sz="2200" dirty="0" smtClean="0"/>
              <a:t>podlahového </a:t>
            </a:r>
            <a:r>
              <a:rPr lang="cs-CZ" sz="2200" dirty="0"/>
              <a:t>vytápění ve skladbě podlahy na terénu</a:t>
            </a:r>
            <a:r>
              <a:rPr lang="cs-CZ" sz="2200" dirty="0" smtClean="0"/>
              <a:t>?</a:t>
            </a:r>
          </a:p>
          <a:p>
            <a:r>
              <a:rPr lang="cs-CZ" sz="2200" dirty="0" smtClean="0"/>
              <a:t>Jakými </a:t>
            </a:r>
            <a:r>
              <a:rPr lang="cs-CZ" sz="2200" dirty="0"/>
              <a:t>dalšími způsoby je možné provést zavětrování střešní konstrukce krovu?</a:t>
            </a:r>
          </a:p>
          <a:p>
            <a:r>
              <a:rPr lang="cs-CZ" sz="2200" dirty="0" smtClean="0"/>
              <a:t>Může </a:t>
            </a:r>
            <a:r>
              <a:rPr lang="cs-CZ" sz="2200" dirty="0"/>
              <a:t>být spodní pás příhradového vazníku tlačený? Pokud ano, jak by jste zamezil </a:t>
            </a:r>
            <a:r>
              <a:rPr lang="cs-CZ" sz="2200" dirty="0" smtClean="0"/>
              <a:t>klopení spodního </a:t>
            </a:r>
            <a:r>
              <a:rPr lang="cs-CZ" sz="2200" dirty="0"/>
              <a:t>pásu příhradového vazníku?</a:t>
            </a:r>
          </a:p>
          <a:p>
            <a:r>
              <a:rPr lang="cs-CZ" sz="2200" dirty="0" smtClean="0"/>
              <a:t>Jaká </a:t>
            </a:r>
            <a:r>
              <a:rPr lang="cs-CZ" sz="2200" dirty="0"/>
              <a:t>je maximální osová vzdálenost třmínků ve věnci dle konstrukčních zásad</a:t>
            </a:r>
            <a:r>
              <a:rPr lang="cs-CZ" sz="2200" dirty="0" smtClean="0"/>
              <a:t>?</a:t>
            </a:r>
          </a:p>
          <a:p>
            <a:r>
              <a:rPr lang="cs-CZ" sz="2200" dirty="0" smtClean="0"/>
              <a:t>Jaká </a:t>
            </a:r>
            <a:r>
              <a:rPr lang="cs-CZ" sz="2200" dirty="0"/>
              <a:t>je obecně minimální </a:t>
            </a:r>
            <a:r>
              <a:rPr lang="cs-CZ" sz="2200" dirty="0" err="1"/>
              <a:t>nezámrzná</a:t>
            </a:r>
            <a:r>
              <a:rPr lang="cs-CZ" sz="2200" dirty="0"/>
              <a:t> hloubka základové spáry? Jaká je minimální </a:t>
            </a:r>
            <a:r>
              <a:rPr lang="cs-CZ" sz="2200" dirty="0" err="1" smtClean="0"/>
              <a:t>nezámrzná</a:t>
            </a:r>
            <a:r>
              <a:rPr lang="cs-CZ" sz="2200" dirty="0" smtClean="0"/>
              <a:t> hloubka </a:t>
            </a:r>
            <a:r>
              <a:rPr lang="cs-CZ" sz="2200" dirty="0"/>
              <a:t>v jílovitých zeminách?</a:t>
            </a:r>
          </a:p>
          <a:p>
            <a:r>
              <a:rPr lang="cs-CZ" sz="2200" dirty="0" smtClean="0"/>
              <a:t>Bude </a:t>
            </a:r>
            <a:r>
              <a:rPr lang="cs-CZ" sz="2200" dirty="0"/>
              <a:t>betonová mazanina v podlahách vyztužená? Pokud ano, v jaké výšce ji uložíte?</a:t>
            </a:r>
          </a:p>
          <a:p>
            <a:r>
              <a:rPr lang="cs-CZ" sz="2200" dirty="0" smtClean="0"/>
              <a:t>Jak </a:t>
            </a:r>
            <a:r>
              <a:rPr lang="cs-CZ" sz="2200" dirty="0"/>
              <a:t>je vyřešeno osazení okenních otvorů v obvodových stěnách vzhledem k tepelné izolaci</a:t>
            </a:r>
            <a:r>
              <a:rPr lang="cs-CZ" sz="2200" dirty="0" smtClean="0"/>
              <a:t>? Z </a:t>
            </a:r>
            <a:r>
              <a:rPr lang="cs-CZ" sz="2200" dirty="0"/>
              <a:t>půdorysů toto není zcela zřejmé</a:t>
            </a:r>
            <a:r>
              <a:rPr lang="cs-CZ" sz="2200" dirty="0" smtClean="0"/>
              <a:t>.</a:t>
            </a:r>
          </a:p>
          <a:p>
            <a:r>
              <a:rPr lang="cs-CZ" sz="2200" dirty="0" smtClean="0"/>
              <a:t>Jak </a:t>
            </a:r>
            <a:r>
              <a:rPr lang="cs-CZ" sz="2200" dirty="0"/>
              <a:t>jsou vedeny svody pro odvod dešťové vody z terasy</a:t>
            </a:r>
            <a:r>
              <a:rPr lang="cs-CZ" sz="2200" dirty="0" smtClean="0"/>
              <a:t>?</a:t>
            </a:r>
          </a:p>
          <a:p>
            <a:r>
              <a:rPr lang="cs-CZ" sz="2200" dirty="0" smtClean="0"/>
              <a:t>Jak </a:t>
            </a:r>
            <a:r>
              <a:rPr lang="cs-CZ" sz="2200" dirty="0"/>
              <a:t>budou osazeny šrouby do zdiva, kotvící kotevní plech pro krokev pergoly, tzn. jaká je </a:t>
            </a:r>
            <a:r>
              <a:rPr lang="cs-CZ" sz="2200" dirty="0" smtClean="0"/>
              <a:t>poloha </a:t>
            </a:r>
            <a:r>
              <a:rPr lang="cs-CZ" sz="2200" dirty="0"/>
              <a:t>šroubů vůči kotevnímu plechu</a:t>
            </a:r>
            <a:r>
              <a:rPr lang="cs-CZ" sz="2200" dirty="0" smtClean="0"/>
              <a:t>?</a:t>
            </a:r>
          </a:p>
          <a:p>
            <a:r>
              <a:rPr lang="cs-CZ" sz="2200" dirty="0" smtClean="0"/>
              <a:t>Podle </a:t>
            </a:r>
            <a:r>
              <a:rPr lang="cs-CZ" sz="2200" dirty="0"/>
              <a:t>jakého kritéria se zjednodušeně navrhuje výška základových pasů/patek z </a:t>
            </a:r>
            <a:r>
              <a:rPr lang="cs-CZ" sz="2200" dirty="0" smtClean="0"/>
              <a:t>prostého betonu</a:t>
            </a:r>
            <a:r>
              <a:rPr lang="cs-CZ" sz="2200" dirty="0"/>
              <a:t>?</a:t>
            </a:r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65366" y="157866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8724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6" y="3095262"/>
            <a:ext cx="10515600" cy="1325563"/>
          </a:xfrm>
        </p:spPr>
        <p:txBody>
          <a:bodyPr/>
          <a:lstStyle/>
          <a:p>
            <a:pPr algn="ctr"/>
            <a:r>
              <a:rPr lang="cs-CZ" b="1" dirty="0" smtClean="0"/>
              <a:t>Děkuji za pozornost.</a:t>
            </a:r>
            <a:endParaRPr lang="cs-CZ" b="1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722121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025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30436" y="2485346"/>
            <a:ext cx="4859381" cy="41801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u="sng" dirty="0" smtClean="0"/>
              <a:t>Obsah:</a:t>
            </a:r>
          </a:p>
          <a:p>
            <a:pPr marL="0" indent="0">
              <a:buNone/>
            </a:pPr>
            <a:endParaRPr lang="cs-CZ" sz="4000" u="sng" dirty="0" smtClean="0"/>
          </a:p>
          <a:p>
            <a:r>
              <a:rPr lang="cs-CZ" sz="2000" dirty="0" smtClean="0"/>
              <a:t>CÍL PRÁCE</a:t>
            </a:r>
          </a:p>
          <a:p>
            <a:r>
              <a:rPr lang="cs-CZ" sz="2000" dirty="0" smtClean="0"/>
              <a:t>VÝBĚR LOKALITY</a:t>
            </a:r>
          </a:p>
          <a:p>
            <a:r>
              <a:rPr lang="cs-CZ" sz="2000" dirty="0" smtClean="0"/>
              <a:t>SITUACE</a:t>
            </a:r>
          </a:p>
          <a:p>
            <a:r>
              <a:rPr lang="cs-CZ" sz="2000" dirty="0" smtClean="0"/>
              <a:t>DISPOZICE</a:t>
            </a:r>
          </a:p>
          <a:p>
            <a:r>
              <a:rPr lang="cs-CZ" sz="2000" dirty="0" smtClean="0"/>
              <a:t>VIZUALIZACE</a:t>
            </a:r>
          </a:p>
          <a:p>
            <a:r>
              <a:rPr lang="cs-CZ" sz="2000" dirty="0" smtClean="0"/>
              <a:t>TEXTOVÁ ČÁST</a:t>
            </a:r>
          </a:p>
          <a:p>
            <a:r>
              <a:rPr lang="cs-CZ" sz="2000" dirty="0" smtClean="0"/>
              <a:t>APLIKAČNÍ ČÁST</a:t>
            </a:r>
          </a:p>
          <a:p>
            <a:r>
              <a:rPr lang="cs-CZ" sz="2000" dirty="0" smtClean="0"/>
              <a:t>OTÁZKY VEDOUCÍHO BAKALÁŘSKÉ PRÁCE</a:t>
            </a:r>
          </a:p>
          <a:p>
            <a:r>
              <a:rPr lang="cs-CZ" sz="2000" dirty="0" smtClean="0"/>
              <a:t>OTÁZKY OPONENTA </a:t>
            </a:r>
            <a:r>
              <a:rPr lang="cs-CZ" sz="2000" dirty="0"/>
              <a:t>BAKALÁŘSKÉ PRÁCE</a:t>
            </a:r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sz="4000" u="sng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53" y="1293224"/>
            <a:ext cx="7977736" cy="4487476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89167" y="101102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  <p:pic>
        <p:nvPicPr>
          <p:cNvPr id="7" name="Obrázek 6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0" y="101102"/>
            <a:ext cx="1371600" cy="1192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66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8171"/>
            <a:ext cx="10515600" cy="447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u="sng" dirty="0" smtClean="0"/>
              <a:t>Cíl práce:</a:t>
            </a:r>
          </a:p>
          <a:p>
            <a:endParaRPr lang="cs-CZ" sz="2000" u="sng" dirty="0"/>
          </a:p>
          <a:p>
            <a:r>
              <a:rPr lang="cs-CZ" dirty="0" smtClean="0"/>
              <a:t>Ověření schopností studenta navrhnout a zpracovat projekt pasivního rodinného domu na úrovni DSP</a:t>
            </a:r>
          </a:p>
          <a:p>
            <a:r>
              <a:rPr lang="cs-CZ" dirty="0" smtClean="0"/>
              <a:t>Výběr vhodného zdroje tepla pro navrhovaný rodinný dům</a:t>
            </a:r>
          </a:p>
        </p:txBody>
      </p:sp>
      <p:pic>
        <p:nvPicPr>
          <p:cNvPr id="4" name="Obrázek 3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24000" y="198597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24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194" y="1319350"/>
            <a:ext cx="10515600" cy="770707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Výběr lokality:</a:t>
            </a:r>
            <a:endParaRPr lang="cs-CZ" sz="4000" b="1" u="sng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29194" y="2090057"/>
            <a:ext cx="2688772" cy="4351338"/>
          </a:xfrm>
        </p:spPr>
        <p:txBody>
          <a:bodyPr/>
          <a:lstStyle/>
          <a:p>
            <a:r>
              <a:rPr lang="cs-CZ" sz="2000" dirty="0" smtClean="0"/>
              <a:t>Město Blatná</a:t>
            </a:r>
          </a:p>
          <a:p>
            <a:r>
              <a:rPr lang="cs-CZ" sz="2000" dirty="0" smtClean="0"/>
              <a:t>Počet obyvatel: 6583</a:t>
            </a:r>
          </a:p>
          <a:p>
            <a:r>
              <a:rPr lang="cs-CZ" sz="2000" dirty="0" smtClean="0"/>
              <a:t>Městská část Vinice</a:t>
            </a:r>
          </a:p>
          <a:p>
            <a:r>
              <a:rPr lang="cs-CZ" sz="2000" dirty="0" smtClean="0"/>
              <a:t>Severní část Blatné</a:t>
            </a:r>
          </a:p>
          <a:p>
            <a:r>
              <a:rPr lang="cs-CZ" sz="2000" dirty="0" smtClean="0"/>
              <a:t>Severní strana - veřejná komunikace a inženýrské sítě</a:t>
            </a:r>
          </a:p>
          <a:p>
            <a:r>
              <a:rPr lang="cs-CZ" sz="2000" dirty="0" smtClean="0"/>
              <a:t>Pozemek je nezastavěný</a:t>
            </a:r>
          </a:p>
          <a:p>
            <a:r>
              <a:rPr lang="cs-CZ" sz="2000" dirty="0" smtClean="0"/>
              <a:t>Územní plán – stavby pro bydlení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1" y="2015412"/>
            <a:ext cx="8577915" cy="4773972"/>
          </a:xfr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489166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  <p:pic>
        <p:nvPicPr>
          <p:cNvPr id="8" name="Obrázek 7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30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319350"/>
            <a:ext cx="10515600" cy="763226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Situace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2092464"/>
            <a:ext cx="3679371" cy="464796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Stavební pozemky </a:t>
            </a:r>
            <a:r>
              <a:rPr lang="cs-CZ" sz="2000" dirty="0" err="1" smtClean="0"/>
              <a:t>p.č</a:t>
            </a:r>
            <a:r>
              <a:rPr lang="cs-CZ" sz="2000" dirty="0" smtClean="0"/>
              <a:t>. 896/112 a </a:t>
            </a:r>
            <a:r>
              <a:rPr lang="cs-CZ" sz="2000" dirty="0" err="1" smtClean="0"/>
              <a:t>p.č</a:t>
            </a:r>
            <a:r>
              <a:rPr lang="cs-CZ" sz="2000" dirty="0" smtClean="0"/>
              <a:t>. 896/113</a:t>
            </a:r>
          </a:p>
          <a:p>
            <a:r>
              <a:rPr lang="cs-CZ" sz="2000" dirty="0" smtClean="0"/>
              <a:t>Celková výměra pozemku 821m2</a:t>
            </a:r>
          </a:p>
          <a:p>
            <a:r>
              <a:rPr lang="cs-CZ" sz="2000" dirty="0" smtClean="0"/>
              <a:t>RD umístěn severní polovině pozemku</a:t>
            </a:r>
          </a:p>
          <a:p>
            <a:r>
              <a:rPr lang="cs-CZ" sz="2000" dirty="0" smtClean="0"/>
              <a:t>Severovýchodní roh – kryté stání pro osobní automobil</a:t>
            </a:r>
          </a:p>
          <a:p>
            <a:r>
              <a:rPr lang="cs-CZ" sz="2000" dirty="0" smtClean="0"/>
              <a:t>Severní strana – vstup a vjezd na pozemek</a:t>
            </a:r>
          </a:p>
          <a:p>
            <a:r>
              <a:rPr lang="cs-CZ" sz="2000" dirty="0" smtClean="0"/>
              <a:t>Východní, západní a jižní strany sousedí se stávající zástavbou rodinných domů</a:t>
            </a:r>
          </a:p>
          <a:p>
            <a:endParaRPr lang="cs-CZ" sz="2000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24000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6" y="1222677"/>
            <a:ext cx="5669279" cy="5477304"/>
          </a:xfrm>
        </p:spPr>
      </p:pic>
    </p:spTree>
    <p:extLst>
      <p:ext uri="{BB962C8B-B14F-4D97-AF65-F5344CB8AC3E}">
        <p14:creationId xmlns:p14="http://schemas.microsoft.com/office/powerpoint/2010/main" val="28217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467079"/>
            <a:ext cx="10515600" cy="600890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Dispozice – 1.NP</a:t>
            </a:r>
            <a:endParaRPr lang="cs-CZ" sz="3200" b="1" u="sng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76" y="1251331"/>
            <a:ext cx="8802093" cy="5615371"/>
          </a:xfrm>
        </p:spPr>
      </p:pic>
      <p:pic>
        <p:nvPicPr>
          <p:cNvPr id="5" name="Obrázek 4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628503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426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1488531"/>
            <a:ext cx="2956560" cy="706029"/>
          </a:xfrm>
        </p:spPr>
        <p:txBody>
          <a:bodyPr/>
          <a:lstStyle/>
          <a:p>
            <a:r>
              <a:rPr lang="cs-CZ" sz="3200" b="1" u="sng" dirty="0"/>
              <a:t>Dispozice – </a:t>
            </a:r>
            <a:r>
              <a:rPr lang="cs-CZ" sz="3200" b="1" u="sng" dirty="0" smtClean="0"/>
              <a:t>2.NP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6" y="1308346"/>
            <a:ext cx="8765178" cy="5276845"/>
          </a:xfrm>
        </p:spPr>
      </p:pic>
      <p:pic>
        <p:nvPicPr>
          <p:cNvPr id="5" name="Obrázek 4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1641565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781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19350"/>
            <a:ext cx="10515600" cy="497992"/>
          </a:xfrm>
        </p:spPr>
        <p:txBody>
          <a:bodyPr>
            <a:noAutofit/>
          </a:bodyPr>
          <a:lstStyle/>
          <a:p>
            <a:r>
              <a:rPr lang="cs-CZ" sz="3200" b="1" u="sng" dirty="0" smtClean="0"/>
              <a:t>Vizualizace:</a:t>
            </a:r>
            <a:endParaRPr lang="cs-CZ" sz="3200" b="1" u="sng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8" y="2511473"/>
            <a:ext cx="5874372" cy="330433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71" y="2511472"/>
            <a:ext cx="5882839" cy="3309097"/>
          </a:xfrm>
        </p:spPr>
      </p:pic>
      <p:pic>
        <p:nvPicPr>
          <p:cNvPr id="5" name="Obrázek 4" descr="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24000" y="127228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166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5502" y="1603557"/>
            <a:ext cx="10515600" cy="551815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Teoretická část: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3142" y="2295888"/>
            <a:ext cx="10735491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Možnosti vytápění pasivního rodinného domu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Kotle na tuhá paliva – uhlí, dřevo, dřevěné štěpky, pelety, brikety, </a:t>
            </a:r>
          </a:p>
          <a:p>
            <a:r>
              <a:rPr lang="cs-CZ" dirty="0" smtClean="0"/>
              <a:t>Plynové kotle – bioplyn, kondenzační kotle, nízkoteplotní kotle</a:t>
            </a:r>
          </a:p>
          <a:p>
            <a:r>
              <a:rPr lang="cs-CZ" dirty="0" smtClean="0"/>
              <a:t>Elektrokotle</a:t>
            </a:r>
          </a:p>
          <a:p>
            <a:r>
              <a:rPr lang="cs-CZ" dirty="0" smtClean="0"/>
              <a:t>Tepelná čerpadla – jednotlivé varianty tepelných čerpadel</a:t>
            </a:r>
          </a:p>
          <a:p>
            <a:r>
              <a:rPr lang="cs-CZ" dirty="0" smtClean="0"/>
              <a:t>Solární systémy</a:t>
            </a:r>
            <a:endParaRPr lang="cs-CZ" dirty="0"/>
          </a:p>
        </p:txBody>
      </p:sp>
      <p:pic>
        <p:nvPicPr>
          <p:cNvPr id="5" name="Obrázek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73"/>
          <a:stretch>
            <a:fillRect/>
          </a:stretch>
        </p:blipFill>
        <p:spPr bwMode="auto">
          <a:xfrm>
            <a:off x="152400" y="127228"/>
            <a:ext cx="1371600" cy="11921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24000" y="163016"/>
            <a:ext cx="9864634" cy="119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 smtClean="0"/>
              <a:t>VYSOKÁ ŠKOLA TECHNICKÁ A EKONOMICKÁ V ČESKÝCH BUDĚJOVICÍCH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ÚSTAV TECHNICKO-TECHNOLOGICKÝ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487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551</Words>
  <Application>Microsoft Office PowerPoint</Application>
  <PresentationFormat>Vlastní</PresentationFormat>
  <Paragraphs>84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VYSOKÁ ŠKOLA TECHNICKÁ A EKONOMICKÁ V ČESKÝCH BUDĚJOVICÍCH  ÚSTAV TECHNICKO-TECHNOLOGICKÝ</vt:lpstr>
      <vt:lpstr>Prezentace aplikace PowerPoint</vt:lpstr>
      <vt:lpstr>Prezentace aplikace PowerPoint</vt:lpstr>
      <vt:lpstr>Výběr lokality:</vt:lpstr>
      <vt:lpstr>Situace</vt:lpstr>
      <vt:lpstr>Dispozice – 1.NP</vt:lpstr>
      <vt:lpstr>Dispozice – 2.NP</vt:lpstr>
      <vt:lpstr>Vizualizace:</vt:lpstr>
      <vt:lpstr>Teoretická část:</vt:lpstr>
      <vt:lpstr>Aplikační část:</vt:lpstr>
      <vt:lpstr>Aplikační část:</vt:lpstr>
      <vt:lpstr>Doplňující dotazy vedoucího bakalářské práce:</vt:lpstr>
      <vt:lpstr>Doplňující dotazy oponenta bakalářské práce: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 ÚSTAV TECHNICKO-TECHNOLOGICKÝ</dc:title>
  <dc:creator>Toufar, Jan</dc:creator>
  <cp:lastModifiedBy>Lenovo</cp:lastModifiedBy>
  <cp:revision>22</cp:revision>
  <dcterms:created xsi:type="dcterms:W3CDTF">2020-01-28T14:14:27Z</dcterms:created>
  <dcterms:modified xsi:type="dcterms:W3CDTF">2020-02-04T15:38:06Z</dcterms:modified>
</cp:coreProperties>
</file>