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0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353;kola\BP\tabulky(automaticky%20obnoveno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353;kola\BP\tabulky(automaticky%20obnoveno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353;kola\BP\tabulky(automaticky%20obnoveno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353;kola\BP\tabulky(automaticky%20obnoveno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353;kola\BP\tabulky(automaticky%20obnoveno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353;kola\BP\tabulky(automaticky%20obnoveno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List1!$C$7</c:f>
              <c:strCache>
                <c:ptCount val="1"/>
                <c:pt idx="0">
                  <c:v>Keramické zdivo Porotherm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List1!$C$8:$F$8</c:f>
              <c:numCache>
                <c:formatCode>General</c:formatCode>
                <c:ptCount val="4"/>
                <c:pt idx="0">
                  <c:v>2.5739999999999998</c:v>
                </c:pt>
                <c:pt idx="1">
                  <c:v>4.0780000000000003</c:v>
                </c:pt>
                <c:pt idx="2">
                  <c:v>0.94299999999999995</c:v>
                </c:pt>
                <c:pt idx="3">
                  <c:v>5.26</c:v>
                </c:pt>
              </c:numCache>
            </c:numRef>
          </c:cat>
          <c:val>
            <c:numRef>
              <c:f>List1!$C$8</c:f>
              <c:numCache>
                <c:formatCode>General</c:formatCode>
                <c:ptCount val="1"/>
                <c:pt idx="0">
                  <c:v>2.5739999999999998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6-488B-B9A2-D2A678DCF5DE}"/>
            </c:ext>
          </c:extLst>
        </c:ser>
        <c:ser>
          <c:idx val="1"/>
          <c:order val="1"/>
          <c:tx>
            <c:strRef>
              <c:f>List1!$D$7</c:f>
              <c:strCache>
                <c:ptCount val="1"/>
                <c:pt idx="0">
                  <c:v>Pórobetonové zdivo Ytong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List1!$C$8:$F$8</c:f>
              <c:numCache>
                <c:formatCode>General</c:formatCode>
                <c:ptCount val="4"/>
                <c:pt idx="0">
                  <c:v>2.5739999999999998</c:v>
                </c:pt>
                <c:pt idx="1">
                  <c:v>4.0780000000000003</c:v>
                </c:pt>
                <c:pt idx="2">
                  <c:v>0.94299999999999995</c:v>
                </c:pt>
                <c:pt idx="3">
                  <c:v>5.26</c:v>
                </c:pt>
              </c:numCache>
            </c:numRef>
          </c:cat>
          <c:val>
            <c:numRef>
              <c:f>List1!$D$8</c:f>
              <c:numCache>
                <c:formatCode>General</c:formatCode>
                <c:ptCount val="1"/>
                <c:pt idx="0">
                  <c:v>4.0780000000000003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86-488B-B9A2-D2A678DCF5DE}"/>
            </c:ext>
          </c:extLst>
        </c:ser>
        <c:ser>
          <c:idx val="2"/>
          <c:order val="2"/>
          <c:tx>
            <c:strRef>
              <c:f>List1!$E$7</c:f>
              <c:strCache>
                <c:ptCount val="1"/>
                <c:pt idx="0">
                  <c:v>Vápenopískové zdivo Kalksandstein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List1!$C$8:$F$8</c:f>
              <c:numCache>
                <c:formatCode>General</c:formatCode>
                <c:ptCount val="4"/>
                <c:pt idx="0">
                  <c:v>2.5739999999999998</c:v>
                </c:pt>
                <c:pt idx="1">
                  <c:v>4.0780000000000003</c:v>
                </c:pt>
                <c:pt idx="2">
                  <c:v>0.94299999999999995</c:v>
                </c:pt>
                <c:pt idx="3">
                  <c:v>5.26</c:v>
                </c:pt>
              </c:numCache>
            </c:numRef>
          </c:cat>
          <c:val>
            <c:numRef>
              <c:f>List1!$E$8</c:f>
              <c:numCache>
                <c:formatCode>General</c:formatCode>
                <c:ptCount val="1"/>
                <c:pt idx="0">
                  <c:v>0.94299999999999995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86-488B-B9A2-D2A678DCF5DE}"/>
            </c:ext>
          </c:extLst>
        </c:ser>
        <c:ser>
          <c:idx val="3"/>
          <c:order val="3"/>
          <c:tx>
            <c:strRef>
              <c:f>List1!$F$7</c:f>
              <c:strCache>
                <c:ptCount val="1"/>
                <c:pt idx="0">
                  <c:v>Betonové lehčené zdivo Liapor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List1!$C$8:$F$8</c:f>
              <c:numCache>
                <c:formatCode>General</c:formatCode>
                <c:ptCount val="4"/>
                <c:pt idx="0">
                  <c:v>2.5739999999999998</c:v>
                </c:pt>
                <c:pt idx="1">
                  <c:v>4.0780000000000003</c:v>
                </c:pt>
                <c:pt idx="2">
                  <c:v>0.94299999999999995</c:v>
                </c:pt>
                <c:pt idx="3">
                  <c:v>5.26</c:v>
                </c:pt>
              </c:numCache>
            </c:numRef>
          </c:cat>
          <c:val>
            <c:numRef>
              <c:f>List1!$F$8</c:f>
              <c:numCache>
                <c:formatCode>General</c:formatCode>
                <c:ptCount val="1"/>
                <c:pt idx="0">
                  <c:v>5.26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86-488B-B9A2-D2A678DCF5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276726944"/>
        <c:axId val="321062704"/>
        <c:axId val="0"/>
      </c:bar3DChart>
      <c:catAx>
        <c:axId val="2767269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PEI</a:t>
                </a:r>
              </a:p>
              <a:p>
                <a:pPr>
                  <a:defRPr/>
                </a:pPr>
                <a:r>
                  <a:rPr lang="cs-CZ"/>
                  <a:t>Zdivo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crossAx val="321062704"/>
        <c:crosses val="autoZero"/>
        <c:auto val="1"/>
        <c:lblAlgn val="ctr"/>
        <c:lblOffset val="100"/>
        <c:noMultiLvlLbl val="0"/>
      </c:catAx>
      <c:valAx>
        <c:axId val="321062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MJ/FU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67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List1!$C$7</c:f>
              <c:strCache>
                <c:ptCount val="1"/>
                <c:pt idx="0">
                  <c:v>Keramické zdivo Porotherm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List1!$C$14</c:f>
              <c:numCache>
                <c:formatCode>General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4-41CF-80B1-EB1360863538}"/>
            </c:ext>
          </c:extLst>
        </c:ser>
        <c:ser>
          <c:idx val="1"/>
          <c:order val="1"/>
          <c:tx>
            <c:strRef>
              <c:f>List1!$D$7</c:f>
              <c:strCache>
                <c:ptCount val="1"/>
                <c:pt idx="0">
                  <c:v>Pórobetonové zdivo Ytong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List1!$D$14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4-41CF-80B1-EB1360863538}"/>
            </c:ext>
          </c:extLst>
        </c:ser>
        <c:ser>
          <c:idx val="2"/>
          <c:order val="2"/>
          <c:tx>
            <c:strRef>
              <c:f>List1!$E$7</c:f>
              <c:strCache>
                <c:ptCount val="1"/>
                <c:pt idx="0">
                  <c:v>Vápenopískové zdivo Kalksandstein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List1!$E$14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4-41CF-80B1-EB1360863538}"/>
            </c:ext>
          </c:extLst>
        </c:ser>
        <c:ser>
          <c:idx val="3"/>
          <c:order val="3"/>
          <c:tx>
            <c:strRef>
              <c:f>List1!$F$7</c:f>
              <c:strCache>
                <c:ptCount val="1"/>
                <c:pt idx="0">
                  <c:v>Betonové lehčené zdivo Liapor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List1!$F$14</c:f>
              <c:numCache>
                <c:formatCode>General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14-41CF-80B1-EB13608635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276726944"/>
        <c:axId val="321062704"/>
        <c:axId val="0"/>
      </c:bar3DChart>
      <c:catAx>
        <c:axId val="2767269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Součinitel tepelné vodivosti </a:t>
                </a:r>
                <a:r>
                  <a:rPr lang="el-GR"/>
                  <a:t>λ</a:t>
                </a:r>
                <a:endParaRPr lang="cs-CZ"/>
              </a:p>
              <a:p>
                <a:pPr>
                  <a:defRPr/>
                </a:pPr>
                <a:r>
                  <a:rPr lang="cs-CZ"/>
                  <a:t>Zdivo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majorTickMark val="none"/>
        <c:minorTickMark val="none"/>
        <c:tickLblPos val="nextTo"/>
        <c:crossAx val="321062704"/>
        <c:crosses val="autoZero"/>
        <c:auto val="1"/>
        <c:lblAlgn val="ctr"/>
        <c:lblOffset val="100"/>
        <c:noMultiLvlLbl val="0"/>
      </c:catAx>
      <c:valAx>
        <c:axId val="321062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</a:t>
                </a:r>
                <a:r>
                  <a:rPr lang="cs-CZ"/>
                  <a:t>/mK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67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List1!$C$35</c:f>
              <c:strCache>
                <c:ptCount val="1"/>
                <c:pt idx="0">
                  <c:v>Isover EPS 70F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List1!$A$49:$A$54</c:f>
              <c:numCache>
                <c:formatCode>General</c:formatCode>
                <c:ptCount val="6"/>
              </c:numCache>
            </c:numRef>
          </c:cat>
          <c:val>
            <c:numRef>
              <c:f>List1!$C$36</c:f>
              <c:numCache>
                <c:formatCode>General</c:formatCode>
                <c:ptCount val="1"/>
                <c:pt idx="0">
                  <c:v>65.162499999999994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F-426E-AD6D-3ACDBBA685A1}"/>
            </c:ext>
          </c:extLst>
        </c:ser>
        <c:ser>
          <c:idx val="1"/>
          <c:order val="1"/>
          <c:tx>
            <c:strRef>
              <c:f>List1!$D$35</c:f>
              <c:strCache>
                <c:ptCount val="1"/>
                <c:pt idx="0">
                  <c:v>Isover TF Profi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List1!$A$49:$A$54</c:f>
              <c:numCache>
                <c:formatCode>General</c:formatCode>
                <c:ptCount val="6"/>
              </c:numCache>
            </c:numRef>
          </c:cat>
          <c:val>
            <c:numRef>
              <c:f>List1!$D$36</c:f>
              <c:numCache>
                <c:formatCode>General</c:formatCode>
                <c:ptCount val="1"/>
                <c:pt idx="0">
                  <c:v>8.11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1F-426E-AD6D-3ACDBBA685A1}"/>
            </c:ext>
          </c:extLst>
        </c:ser>
        <c:ser>
          <c:idx val="2"/>
          <c:order val="2"/>
          <c:tx>
            <c:strRef>
              <c:f>List1!$E$35</c:f>
              <c:strCache>
                <c:ptCount val="1"/>
                <c:pt idx="0">
                  <c:v>Isover EPS GreyWall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List1!$A$49:$A$54</c:f>
              <c:numCache>
                <c:formatCode>General</c:formatCode>
                <c:ptCount val="6"/>
              </c:numCache>
            </c:numRef>
          </c:cat>
          <c:val>
            <c:numRef>
              <c:f>List1!$E$36</c:f>
              <c:numCache>
                <c:formatCode>General</c:formatCode>
                <c:ptCount val="1"/>
                <c:pt idx="0">
                  <c:v>65.533000000000001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1F-426E-AD6D-3ACDBBA685A1}"/>
            </c:ext>
          </c:extLst>
        </c:ser>
        <c:ser>
          <c:idx val="3"/>
          <c:order val="3"/>
          <c:tx>
            <c:strRef>
              <c:f>List1!$F$35</c:f>
              <c:strCache>
                <c:ptCount val="1"/>
                <c:pt idx="0">
                  <c:v>New-Therm TPD – PUR 30/40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List1!$A$49:$A$54</c:f>
              <c:numCache>
                <c:formatCode>General</c:formatCode>
                <c:ptCount val="6"/>
              </c:numCache>
            </c:numRef>
          </c:cat>
          <c:val>
            <c:numRef>
              <c:f>List1!$F$36</c:f>
              <c:numCache>
                <c:formatCode>General</c:formatCode>
                <c:ptCount val="1"/>
                <c:pt idx="0">
                  <c:v>99.265000000000001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1F-426E-AD6D-3ACDBBA685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276726944"/>
        <c:axId val="321062704"/>
        <c:axId val="0"/>
      </c:bar3DChart>
      <c:catAx>
        <c:axId val="2767269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Spotřeba</a:t>
                </a:r>
                <a:r>
                  <a:rPr lang="cs-CZ" baseline="0"/>
                  <a:t> primární energie PEI</a:t>
                </a:r>
                <a:endParaRPr lang="cs-CZ"/>
              </a:p>
              <a:p>
                <a:pPr>
                  <a:defRPr/>
                </a:pPr>
                <a:r>
                  <a:rPr lang="cs-CZ"/>
                  <a:t>Izolace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crossAx val="321062704"/>
        <c:crosses val="autoZero"/>
        <c:auto val="1"/>
        <c:lblAlgn val="ctr"/>
        <c:lblOffset val="100"/>
        <c:noMultiLvlLbl val="0"/>
      </c:catAx>
      <c:valAx>
        <c:axId val="321062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MJ/FU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67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List1!$C$35</c:f>
              <c:strCache>
                <c:ptCount val="1"/>
                <c:pt idx="0">
                  <c:v>Isover EPS 70F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List1!$A$49:$A$54</c:f>
              <c:numCache>
                <c:formatCode>General</c:formatCode>
                <c:ptCount val="6"/>
              </c:numCache>
            </c:numRef>
          </c:cat>
          <c:val>
            <c:numRef>
              <c:f>List1!$C$42</c:f>
              <c:numCache>
                <c:formatCode>General</c:formatCode>
                <c:ptCount val="1"/>
                <c:pt idx="0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8A-43F5-A24E-65D80AF56F43}"/>
            </c:ext>
          </c:extLst>
        </c:ser>
        <c:ser>
          <c:idx val="1"/>
          <c:order val="1"/>
          <c:tx>
            <c:strRef>
              <c:f>List1!$D$35</c:f>
              <c:strCache>
                <c:ptCount val="1"/>
                <c:pt idx="0">
                  <c:v>Isover TF Profi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List1!$A$49:$A$54</c:f>
              <c:numCache>
                <c:formatCode>General</c:formatCode>
                <c:ptCount val="6"/>
              </c:numCache>
            </c:numRef>
          </c:cat>
          <c:val>
            <c:numRef>
              <c:f>List1!$D$42</c:f>
              <c:numCache>
                <c:formatCode>General</c:formatCode>
                <c:ptCount val="1"/>
                <c:pt idx="0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8A-43F5-A24E-65D80AF56F43}"/>
            </c:ext>
          </c:extLst>
        </c:ser>
        <c:ser>
          <c:idx val="2"/>
          <c:order val="2"/>
          <c:tx>
            <c:strRef>
              <c:f>List1!$E$35</c:f>
              <c:strCache>
                <c:ptCount val="1"/>
                <c:pt idx="0">
                  <c:v>Isover EPS GreyWall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List1!$A$49:$A$54</c:f>
              <c:numCache>
                <c:formatCode>General</c:formatCode>
                <c:ptCount val="6"/>
              </c:numCache>
            </c:numRef>
          </c:cat>
          <c:val>
            <c:numRef>
              <c:f>List1!$E$42</c:f>
              <c:numCache>
                <c:formatCode>General</c:formatCode>
                <c:ptCount val="1"/>
                <c:pt idx="0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8A-43F5-A24E-65D80AF56F43}"/>
            </c:ext>
          </c:extLst>
        </c:ser>
        <c:ser>
          <c:idx val="3"/>
          <c:order val="3"/>
          <c:tx>
            <c:strRef>
              <c:f>List1!$F$35</c:f>
              <c:strCache>
                <c:ptCount val="1"/>
                <c:pt idx="0">
                  <c:v>New-Therm TPD – PUR 30/40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List1!$A$49:$A$54</c:f>
              <c:numCache>
                <c:formatCode>General</c:formatCode>
                <c:ptCount val="6"/>
              </c:numCache>
            </c:numRef>
          </c:cat>
          <c:val>
            <c:numRef>
              <c:f>List1!$F$42</c:f>
              <c:numCache>
                <c:formatCode>General</c:formatCode>
                <c:ptCount val="1"/>
                <c:pt idx="0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8A-43F5-A24E-65D80AF56F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276726944"/>
        <c:axId val="321062704"/>
        <c:axId val="0"/>
      </c:bar3DChart>
      <c:catAx>
        <c:axId val="2767269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Součinitel tepelné vodivosti </a:t>
                </a:r>
                <a:r>
                  <a:rPr lang="el-GR"/>
                  <a:t>λ</a:t>
                </a:r>
                <a:endParaRPr lang="cs-CZ"/>
              </a:p>
              <a:p>
                <a:pPr>
                  <a:defRPr/>
                </a:pPr>
                <a:r>
                  <a:rPr lang="cs-CZ"/>
                  <a:t>Izolace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crossAx val="321062704"/>
        <c:crosses val="autoZero"/>
        <c:auto val="1"/>
        <c:lblAlgn val="ctr"/>
        <c:lblOffset val="100"/>
        <c:noMultiLvlLbl val="0"/>
      </c:catAx>
      <c:valAx>
        <c:axId val="321062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</a:t>
                </a:r>
                <a:r>
                  <a:rPr lang="cs-CZ"/>
                  <a:t>/mK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67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List1!$C$84</c:f>
              <c:strCache>
                <c:ptCount val="1"/>
                <c:pt idx="0">
                  <c:v>Var.1:Porotherm + EPS 70F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List1!$C$8:$F$8</c:f>
              <c:numCache>
                <c:formatCode>General</c:formatCode>
                <c:ptCount val="4"/>
                <c:pt idx="0">
                  <c:v>2.5739999999999998</c:v>
                </c:pt>
                <c:pt idx="1">
                  <c:v>4.0780000000000003</c:v>
                </c:pt>
                <c:pt idx="2">
                  <c:v>0.94299999999999995</c:v>
                </c:pt>
                <c:pt idx="3">
                  <c:v>5.26</c:v>
                </c:pt>
              </c:numCache>
            </c:numRef>
          </c:cat>
          <c:val>
            <c:numRef>
              <c:f>List1!$C$85</c:f>
              <c:numCache>
                <c:formatCode>General</c:formatCode>
                <c:ptCount val="1"/>
                <c:pt idx="0">
                  <c:v>67.736499999999992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7-4662-AF77-56C522797D09}"/>
            </c:ext>
          </c:extLst>
        </c:ser>
        <c:ser>
          <c:idx val="1"/>
          <c:order val="1"/>
          <c:tx>
            <c:strRef>
              <c:f>List1!$D$84</c:f>
              <c:strCache>
                <c:ptCount val="1"/>
                <c:pt idx="0">
                  <c:v>Var.2:Ytong + PUR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List1!$C$8:$F$8</c:f>
              <c:numCache>
                <c:formatCode>General</c:formatCode>
                <c:ptCount val="4"/>
                <c:pt idx="0">
                  <c:v>2.5739999999999998</c:v>
                </c:pt>
                <c:pt idx="1">
                  <c:v>4.0780000000000003</c:v>
                </c:pt>
                <c:pt idx="2">
                  <c:v>0.94299999999999995</c:v>
                </c:pt>
                <c:pt idx="3">
                  <c:v>5.26</c:v>
                </c:pt>
              </c:numCache>
            </c:numRef>
          </c:cat>
          <c:val>
            <c:numRef>
              <c:f>List1!$D$85</c:f>
              <c:numCache>
                <c:formatCode>General</c:formatCode>
                <c:ptCount val="1"/>
                <c:pt idx="0">
                  <c:v>103.343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37-4662-AF77-56C522797D09}"/>
            </c:ext>
          </c:extLst>
        </c:ser>
        <c:ser>
          <c:idx val="2"/>
          <c:order val="2"/>
          <c:tx>
            <c:strRef>
              <c:f>List1!$E$84</c:f>
              <c:strCache>
                <c:ptCount val="1"/>
                <c:pt idx="0">
                  <c:v>Var.3:Ytong + EPS GreyWall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List1!$C$8:$F$8</c:f>
              <c:numCache>
                <c:formatCode>General</c:formatCode>
                <c:ptCount val="4"/>
                <c:pt idx="0">
                  <c:v>2.5739999999999998</c:v>
                </c:pt>
                <c:pt idx="1">
                  <c:v>4.0780000000000003</c:v>
                </c:pt>
                <c:pt idx="2">
                  <c:v>0.94299999999999995</c:v>
                </c:pt>
                <c:pt idx="3">
                  <c:v>5.26</c:v>
                </c:pt>
              </c:numCache>
            </c:numRef>
          </c:cat>
          <c:val>
            <c:numRef>
              <c:f>List1!$E$85</c:f>
              <c:numCache>
                <c:formatCode>General</c:formatCode>
                <c:ptCount val="1"/>
                <c:pt idx="0">
                  <c:v>69.611000000000004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7-4662-AF77-56C522797D09}"/>
            </c:ext>
          </c:extLst>
        </c:ser>
        <c:ser>
          <c:idx val="3"/>
          <c:order val="3"/>
          <c:tx>
            <c:strRef>
              <c:f>List1!$F$84</c:f>
              <c:strCache>
                <c:ptCount val="1"/>
                <c:pt idx="0">
                  <c:v>Var.4:Kalksandstein + TF Profi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List1!$C$8:$F$8</c:f>
              <c:numCache>
                <c:formatCode>General</c:formatCode>
                <c:ptCount val="4"/>
                <c:pt idx="0">
                  <c:v>2.5739999999999998</c:v>
                </c:pt>
                <c:pt idx="1">
                  <c:v>4.0780000000000003</c:v>
                </c:pt>
                <c:pt idx="2">
                  <c:v>0.94299999999999995</c:v>
                </c:pt>
                <c:pt idx="3">
                  <c:v>5.26</c:v>
                </c:pt>
              </c:numCache>
            </c:numRef>
          </c:cat>
          <c:val>
            <c:numRef>
              <c:f>List1!$F$85</c:f>
              <c:numCache>
                <c:formatCode>General</c:formatCode>
                <c:ptCount val="1"/>
                <c:pt idx="0">
                  <c:v>9.052999999999999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37-4662-AF77-56C522797D09}"/>
            </c:ext>
          </c:extLst>
        </c:ser>
        <c:ser>
          <c:idx val="4"/>
          <c:order val="4"/>
          <c:tx>
            <c:strRef>
              <c:f>List1!$G$84</c:f>
              <c:strCache>
                <c:ptCount val="1"/>
                <c:pt idx="0">
                  <c:v>Var.5:Liapor + TF Profi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List1!$G$85</c:f>
              <c:numCache>
                <c:formatCode>General</c:formatCode>
                <c:ptCount val="1"/>
                <c:pt idx="0">
                  <c:v>13.37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37-4662-AF77-56C522797D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276726944"/>
        <c:axId val="321062704"/>
        <c:axId val="0"/>
      </c:bar3DChart>
      <c:catAx>
        <c:axId val="2767269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PEI</a:t>
                </a:r>
              </a:p>
              <a:p>
                <a:pPr>
                  <a:defRPr/>
                </a:pPr>
                <a:r>
                  <a:rPr lang="cs-CZ"/>
                  <a:t>Obvodový plášť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crossAx val="321062704"/>
        <c:crosses val="autoZero"/>
        <c:auto val="1"/>
        <c:lblAlgn val="ctr"/>
        <c:lblOffset val="100"/>
        <c:noMultiLvlLbl val="0"/>
      </c:catAx>
      <c:valAx>
        <c:axId val="321062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MJ/FU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67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List1!$C$84</c:f>
              <c:strCache>
                <c:ptCount val="1"/>
                <c:pt idx="0">
                  <c:v>Var.1:Porotherm + EPS 70F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List1!$C$91:$G$91</c:f>
              <c:strCache>
                <c:ptCount val="5"/>
                <c:pt idx="0">
                  <c:v> 0,223</c:v>
                </c:pt>
                <c:pt idx="1">
                  <c:v>0,145 </c:v>
                </c:pt>
                <c:pt idx="2">
                  <c:v>0,174 </c:v>
                </c:pt>
                <c:pt idx="3">
                  <c:v> 0,248</c:v>
                </c:pt>
                <c:pt idx="4">
                  <c:v>0,215 </c:v>
                </c:pt>
              </c:strCache>
            </c:strRef>
          </c:cat>
          <c:val>
            <c:numRef>
              <c:f>List1!$C$82</c:f>
              <c:numCache>
                <c:formatCode>General</c:formatCode>
                <c:ptCount val="1"/>
                <c:pt idx="0">
                  <c:v>0.223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9-4CB1-A0C6-1850472276C8}"/>
            </c:ext>
          </c:extLst>
        </c:ser>
        <c:ser>
          <c:idx val="1"/>
          <c:order val="1"/>
          <c:tx>
            <c:strRef>
              <c:f>List1!$D$84</c:f>
              <c:strCache>
                <c:ptCount val="1"/>
                <c:pt idx="0">
                  <c:v>Var.2:Ytong + PUR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List1!$C$91:$G$91</c:f>
              <c:strCache>
                <c:ptCount val="5"/>
                <c:pt idx="0">
                  <c:v> 0,223</c:v>
                </c:pt>
                <c:pt idx="1">
                  <c:v>0,145 </c:v>
                </c:pt>
                <c:pt idx="2">
                  <c:v>0,174 </c:v>
                </c:pt>
                <c:pt idx="3">
                  <c:v> 0,248</c:v>
                </c:pt>
                <c:pt idx="4">
                  <c:v>0,215 </c:v>
                </c:pt>
              </c:strCache>
            </c:strRef>
          </c:cat>
          <c:val>
            <c:numRef>
              <c:f>List1!$D$82</c:f>
              <c:numCache>
                <c:formatCode>General</c:formatCode>
                <c:ptCount val="1"/>
                <c:pt idx="0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D9-4CB1-A0C6-1850472276C8}"/>
            </c:ext>
          </c:extLst>
        </c:ser>
        <c:ser>
          <c:idx val="2"/>
          <c:order val="2"/>
          <c:tx>
            <c:strRef>
              <c:f>List1!$E$84</c:f>
              <c:strCache>
                <c:ptCount val="1"/>
                <c:pt idx="0">
                  <c:v>Var.3:Ytong + EPS GreyWall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List1!$C$91:$G$91</c:f>
              <c:strCache>
                <c:ptCount val="5"/>
                <c:pt idx="0">
                  <c:v> 0,223</c:v>
                </c:pt>
                <c:pt idx="1">
                  <c:v>0,145 </c:v>
                </c:pt>
                <c:pt idx="2">
                  <c:v>0,174 </c:v>
                </c:pt>
                <c:pt idx="3">
                  <c:v> 0,248</c:v>
                </c:pt>
                <c:pt idx="4">
                  <c:v>0,215 </c:v>
                </c:pt>
              </c:strCache>
            </c:strRef>
          </c:cat>
          <c:val>
            <c:numRef>
              <c:f>List1!$E$82</c:f>
              <c:numCache>
                <c:formatCode>General</c:formatCode>
                <c:ptCount val="1"/>
                <c:pt idx="0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D9-4CB1-A0C6-1850472276C8}"/>
            </c:ext>
          </c:extLst>
        </c:ser>
        <c:ser>
          <c:idx val="3"/>
          <c:order val="3"/>
          <c:tx>
            <c:strRef>
              <c:f>List1!$F$84</c:f>
              <c:strCache>
                <c:ptCount val="1"/>
                <c:pt idx="0">
                  <c:v>Var.4:Kalksandstein + TF Profi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List1!$C$91:$G$91</c:f>
              <c:strCache>
                <c:ptCount val="5"/>
                <c:pt idx="0">
                  <c:v> 0,223</c:v>
                </c:pt>
                <c:pt idx="1">
                  <c:v>0,145 </c:v>
                </c:pt>
                <c:pt idx="2">
                  <c:v>0,174 </c:v>
                </c:pt>
                <c:pt idx="3">
                  <c:v> 0,248</c:v>
                </c:pt>
                <c:pt idx="4">
                  <c:v>0,215 </c:v>
                </c:pt>
              </c:strCache>
            </c:strRef>
          </c:cat>
          <c:val>
            <c:numRef>
              <c:f>List1!$F$82</c:f>
              <c:numCache>
                <c:formatCode>General</c:formatCode>
                <c:ptCount val="1"/>
                <c:pt idx="0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D9-4CB1-A0C6-1850472276C8}"/>
            </c:ext>
          </c:extLst>
        </c:ser>
        <c:ser>
          <c:idx val="4"/>
          <c:order val="4"/>
          <c:tx>
            <c:strRef>
              <c:f>List1!$G$84</c:f>
              <c:strCache>
                <c:ptCount val="1"/>
                <c:pt idx="0">
                  <c:v>Var.5:Liapor + TF Profi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List1!$C$91:$G$91</c:f>
              <c:strCache>
                <c:ptCount val="5"/>
                <c:pt idx="0">
                  <c:v> 0,223</c:v>
                </c:pt>
                <c:pt idx="1">
                  <c:v>0,145 </c:v>
                </c:pt>
                <c:pt idx="2">
                  <c:v>0,174 </c:v>
                </c:pt>
                <c:pt idx="3">
                  <c:v> 0,248</c:v>
                </c:pt>
                <c:pt idx="4">
                  <c:v>0,215 </c:v>
                </c:pt>
              </c:strCache>
            </c:strRef>
          </c:cat>
          <c:val>
            <c:numRef>
              <c:f>List1!$G$82</c:f>
              <c:numCache>
                <c:formatCode>General</c:formatCode>
                <c:ptCount val="1"/>
                <c:pt idx="0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D9-4CB1-A0C6-1850472276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276726944"/>
        <c:axId val="321062704"/>
        <c:axId val="0"/>
      </c:bar3DChart>
      <c:catAx>
        <c:axId val="2767269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Součinitel prostup tepla</a:t>
                </a:r>
              </a:p>
              <a:p>
                <a:pPr>
                  <a:defRPr/>
                </a:pPr>
                <a:r>
                  <a:rPr lang="cs-CZ"/>
                  <a:t>Obvodový plášť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crossAx val="321062704"/>
        <c:crosses val="autoZero"/>
        <c:auto val="1"/>
        <c:lblAlgn val="ctr"/>
        <c:lblOffset val="100"/>
        <c:noMultiLvlLbl val="0"/>
      </c:catAx>
      <c:valAx>
        <c:axId val="321062704"/>
        <c:scaling>
          <c:orientation val="minMax"/>
          <c:max val="0.3000000000000000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W/m2K</a:t>
                </a:r>
              </a:p>
            </c:rich>
          </c:tx>
          <c:layout>
            <c:manualLayout>
              <c:xMode val="edge"/>
              <c:yMode val="edge"/>
              <c:x val="3.768416447944007E-2"/>
              <c:y val="0.306404977430044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67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3FB97-71DA-4467-9F7E-18465D6A8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92B438-5FEE-435E-9351-A57EE2B01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9DD03E-199D-4531-A18A-8B55C9F49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DE84-1413-4EA2-B5CB-7E6C357260FB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110485-C318-49E1-B36C-000CD0E1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B80F4B-8E69-4141-9CF3-EBA5C192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19F-E554-423C-9A5C-0C9B403FE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8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A97A8-DEEA-4D5D-B97F-D4763622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5C7835-CD68-42E4-BE1A-8E06929C9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ED68CE-3EEF-48C1-9B73-29FE0998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DE84-1413-4EA2-B5CB-7E6C357260FB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32872B-7579-4477-9488-C273DE08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8835BD-081C-44F6-9C3A-BCB30F37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19F-E554-423C-9A5C-0C9B403FE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2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BBF4CF-0C7D-4F03-9715-7922278C2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D6A2EAD-00F2-42F1-BA3C-F5114AC68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CDF4D-27F7-45CC-984A-3EA3C78C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DE84-1413-4EA2-B5CB-7E6C357260FB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694570-FF15-4320-A4C1-129D30F3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3D6240-B39A-4488-AD24-BD6F0022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19F-E554-423C-9A5C-0C9B403FE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59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8B4158-3B3E-4801-B61A-82094E62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67A591-4C20-46C5-8859-4C2E441E2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B7A9D2-6ED3-498F-9208-B1B679F6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DE84-1413-4EA2-B5CB-7E6C357260FB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7079DE-D36D-488F-92B1-509904EA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E891C8-663A-4503-AE30-21A73E51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19F-E554-423C-9A5C-0C9B403FE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40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E802D9-912C-442B-9B2F-6E36303BE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6378A8-B72C-474E-829B-D27A6D984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2F2C71-0296-4C46-A0DB-EF99886E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DE84-1413-4EA2-B5CB-7E6C357260FB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0D6C67-36FB-49F4-8BD4-B9BA9009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62B478-3729-492C-B975-CF4F1375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19F-E554-423C-9A5C-0C9B403FE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1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3FB99-5FFB-4E94-A355-FAA570E6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140FD8-3C69-4BC8-88E9-6F152837A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C2483E-79D8-44AE-9998-0C1C4AC5B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C578CA-DBF9-4647-81F4-7BAB52102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DE84-1413-4EA2-B5CB-7E6C357260FB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A28154-A535-4B27-903E-801AA513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BC96CE-F683-4A89-A1B4-A36D3005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19F-E554-423C-9A5C-0C9B403FE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77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A3A85-1E5F-4918-A944-EBCBD32F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8CA68B-C268-41DE-BD04-75833B6B9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291328-FDF8-4CEB-9BB2-11444D6A8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C5FE68F-C43C-4403-9077-73D4995AB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8E71DFE-15F6-4B75-ABAF-ACA65FE5D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A89ABC3-53C6-4808-BB38-E6C63ECA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DE84-1413-4EA2-B5CB-7E6C357260FB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B69311A-EF6D-4742-86BB-E93CF648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35C2811-08F6-4F24-9442-16758F87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19F-E554-423C-9A5C-0C9B403FE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81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9750E-1C70-492E-B862-DBB482B0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E9E34CE-AC58-4F73-825B-2D510027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DE84-1413-4EA2-B5CB-7E6C357260FB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2390C9-3367-47E7-9107-8430A76A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080B79-5C14-431E-A180-3ED66E8A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19F-E554-423C-9A5C-0C9B403FE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91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4F1753-698F-4B59-ABF7-8E576010E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DE84-1413-4EA2-B5CB-7E6C357260FB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D8A7CD-5FB1-44B4-B796-64EC53B3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BE46B1-A2C5-405D-89E2-40C9FEE1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19F-E554-423C-9A5C-0C9B403FE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5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A2333-63DC-436E-B073-6ACE12703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312F3-6335-490C-A812-BD72318EE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2CA074-5F60-4225-AA90-DBF9A0C20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7972C5-79E3-42B7-85C2-8D1F374A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DE84-1413-4EA2-B5CB-7E6C357260FB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B1897A-2071-45DC-B709-679955E4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529709-1BA2-44E7-9E03-025FDEB3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19F-E554-423C-9A5C-0C9B403FE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84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448E5-7686-471D-A298-0B9580FE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2EAACB4-9091-419A-A758-86ACD1590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A1C902-684C-4D2F-A7A0-719486AFF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9145D6-0D26-4310-84B8-0AA5B44FA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DE84-1413-4EA2-B5CB-7E6C357260FB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4282DE-C9A1-403D-BA94-FC10B83F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14EC16-B728-44B2-A627-C8338BA4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219F-E554-423C-9A5C-0C9B403FE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92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AA36BA4-E295-41DF-9DF7-BC209709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150A10-B2B0-4C61-BD5B-2A9110721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FF6EE6-EABB-440F-BD68-A0F10D050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8DE84-1413-4EA2-B5CB-7E6C357260FB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717350-7142-433A-9979-0436440EC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21F9CE-3F82-4A6B-A5E4-A6BF04D3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F219F-E554-423C-9A5C-0C9B403FE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90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F74653-B3A9-4830-897C-4B85A4077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852" y="1300357"/>
            <a:ext cx="5629858" cy="2889114"/>
          </a:xfrm>
        </p:spPr>
        <p:txBody>
          <a:bodyPr anchor="b">
            <a:normAutofit/>
          </a:bodyPr>
          <a:lstStyle/>
          <a:p>
            <a:pPr algn="l"/>
            <a:r>
              <a:rPr lang="cs-CZ" sz="7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Mateřská škola </a:t>
            </a:r>
            <a:endParaRPr lang="cs-CZ" sz="7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95703E-467B-4E2E-8DF3-C0ECB5D86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25" y="4750893"/>
            <a:ext cx="5819752" cy="1147863"/>
          </a:xfrm>
        </p:spPr>
        <p:txBody>
          <a:bodyPr anchor="t">
            <a:noAutofit/>
          </a:bodyPr>
          <a:lstStyle/>
          <a:p>
            <a:pPr algn="l"/>
            <a:r>
              <a:rPr lang="cs-CZ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 BP: Nikola Staňková</a:t>
            </a:r>
          </a:p>
          <a:p>
            <a:pPr algn="l"/>
            <a:r>
              <a:rPr lang="cs-CZ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Vedoucí práce: Ing. Aleš Kaňkovský</a:t>
            </a:r>
          </a:p>
          <a:p>
            <a:pPr algn="l"/>
            <a:r>
              <a:rPr lang="cs-CZ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Oponent práce: Ing. Daniel Vacek</a:t>
            </a:r>
            <a:endParaRPr lang="cs-CZ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CE2B68AC-757B-47BB-A7DC-C0CCCE16E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700549"/>
            <a:ext cx="4047843" cy="40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03894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CA0E-114F-4972-83D6-9F3F8F2C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 variant obvodových plášťů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1BD3CE72-B3A7-4800-8BE7-FA0456197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84380"/>
              </p:ext>
            </p:extLst>
          </p:nvPr>
        </p:nvGraphicFramePr>
        <p:xfrm>
          <a:off x="383218" y="1953844"/>
          <a:ext cx="5646108" cy="311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E4410381-BEF7-4878-86F2-0BAA93757757}"/>
              </a:ext>
            </a:extLst>
          </p:cNvPr>
          <p:cNvSpPr/>
          <p:nvPr/>
        </p:nvSpPr>
        <p:spPr>
          <a:xfrm>
            <a:off x="1653520" y="1573491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Porovnání PEI</a:t>
            </a:r>
            <a:endParaRPr lang="cs-CZ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1BD3CE72-B3A7-4800-8BE7-FA0456197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396730"/>
              </p:ext>
            </p:extLst>
          </p:nvPr>
        </p:nvGraphicFramePr>
        <p:xfrm>
          <a:off x="5962558" y="1995181"/>
          <a:ext cx="5116774" cy="311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DCE8C9B1-D972-42E3-91DF-1089B5730523}"/>
              </a:ext>
            </a:extLst>
          </p:cNvPr>
          <p:cNvSpPr/>
          <p:nvPr/>
        </p:nvSpPr>
        <p:spPr>
          <a:xfrm>
            <a:off x="5962558" y="1584512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Porovnání součinitele tepelné vodivosti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192847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D5F13-8FC7-4086-9843-FCFB5381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Vyhodnocení variant obvodových plášťů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48DB685-39DB-4CC3-990F-77C15D5C6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45034"/>
              </p:ext>
            </p:extLst>
          </p:nvPr>
        </p:nvGraphicFramePr>
        <p:xfrm>
          <a:off x="1038687" y="1400176"/>
          <a:ext cx="9871968" cy="5278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3280">
                  <a:extLst>
                    <a:ext uri="{9D8B030D-6E8A-4147-A177-3AD203B41FA5}">
                      <a16:colId xmlns:a16="http://schemas.microsoft.com/office/drawing/2014/main" val="2706981386"/>
                    </a:ext>
                  </a:extLst>
                </a:gridCol>
                <a:gridCol w="1499860">
                  <a:extLst>
                    <a:ext uri="{9D8B030D-6E8A-4147-A177-3AD203B41FA5}">
                      <a16:colId xmlns:a16="http://schemas.microsoft.com/office/drawing/2014/main" val="2455610380"/>
                    </a:ext>
                  </a:extLst>
                </a:gridCol>
                <a:gridCol w="964686">
                  <a:extLst>
                    <a:ext uri="{9D8B030D-6E8A-4147-A177-3AD203B41FA5}">
                      <a16:colId xmlns:a16="http://schemas.microsoft.com/office/drawing/2014/main" val="2488145485"/>
                    </a:ext>
                  </a:extLst>
                </a:gridCol>
                <a:gridCol w="1465407">
                  <a:extLst>
                    <a:ext uri="{9D8B030D-6E8A-4147-A177-3AD203B41FA5}">
                      <a16:colId xmlns:a16="http://schemas.microsoft.com/office/drawing/2014/main" val="3089535749"/>
                    </a:ext>
                  </a:extLst>
                </a:gridCol>
                <a:gridCol w="1790413">
                  <a:extLst>
                    <a:ext uri="{9D8B030D-6E8A-4147-A177-3AD203B41FA5}">
                      <a16:colId xmlns:a16="http://schemas.microsoft.com/office/drawing/2014/main" val="413457126"/>
                    </a:ext>
                  </a:extLst>
                </a:gridCol>
                <a:gridCol w="1418322">
                  <a:extLst>
                    <a:ext uri="{9D8B030D-6E8A-4147-A177-3AD203B41FA5}">
                      <a16:colId xmlns:a16="http://schemas.microsoft.com/office/drawing/2014/main" val="3383361492"/>
                    </a:ext>
                  </a:extLst>
                </a:gridCol>
              </a:tblGrid>
              <a:tr h="949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Var.1: </a:t>
                      </a:r>
                      <a:r>
                        <a:rPr lang="cs-CZ" sz="2000" u="none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Porotherm</a:t>
                      </a: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EPS 70F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Var.2: Ytong + PUR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Var.3: Ytong + EPS GreyWall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Var.4: Kalksandstein + TF Profi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Var.5: Liapor + TF Profi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50300610"/>
                  </a:ext>
                </a:extLst>
              </a:tr>
              <a:tr h="302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PEI [MJ/kg]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27800459"/>
                  </a:ext>
                </a:extLst>
              </a:tr>
              <a:tr h="381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GWP [kg.CO2 ekv./kg]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70237228"/>
                  </a:ext>
                </a:extLst>
              </a:tr>
              <a:tr h="381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 [kg.SO2 ekv./FU]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30560618"/>
                  </a:ext>
                </a:extLst>
              </a:tr>
              <a:tr h="381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EP[kg.PO43- ekv./FU]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89147288"/>
                  </a:ext>
                </a:extLst>
              </a:tr>
              <a:tr h="381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ODP [kg.CFC 11/FU]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7780309"/>
                  </a:ext>
                </a:extLst>
              </a:tr>
              <a:tr h="381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POCP[kg.C2H4 ekv./FU]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60774564"/>
                  </a:ext>
                </a:extLst>
              </a:tr>
              <a:tr h="626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Součinitel prostup tepla U [W/m</a:t>
                      </a:r>
                      <a:r>
                        <a:rPr lang="cs-CZ" sz="2000" u="none" kern="15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8379513"/>
                  </a:ext>
                </a:extLst>
              </a:tr>
              <a:tr h="626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Cena m</a:t>
                      </a:r>
                      <a:r>
                        <a:rPr lang="cs-CZ" sz="2000" u="none" kern="15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obvodového pláště [Kč/m</a:t>
                      </a:r>
                      <a:r>
                        <a:rPr lang="cs-CZ" sz="2000" u="none" kern="15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91864599"/>
                  </a:ext>
                </a:extLst>
              </a:tr>
              <a:tr h="388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2000" u="none" kern="1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cs-CZ" sz="2000" b="1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cs-CZ" sz="2000" b="1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cs-CZ" sz="2000" b="1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cs-CZ" sz="2000" b="1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cs-CZ" sz="2000" b="1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8243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248877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9893B-D90D-402C-9E73-8ADF18D7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Vyhodnocení architektonického řešení obvodových plášťů – výzkumná otázka č.2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3EE2E03-0C44-44C4-9A95-055426498B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0" y="2314575"/>
            <a:ext cx="5687689" cy="431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2D20E87-FA92-464B-BA5A-F922DD635E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60" y="2400299"/>
            <a:ext cx="5431340" cy="422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1D77FA3C-3B04-4BFE-A637-395935D53455}"/>
              </a:ext>
            </a:extLst>
          </p:cNvPr>
          <p:cNvSpPr/>
          <p:nvPr/>
        </p:nvSpPr>
        <p:spPr>
          <a:xfrm>
            <a:off x="710545" y="1945243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- tenkovrstvá omítka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0137B94-890B-41A7-A4F3-E3C49398E1C7}"/>
              </a:ext>
            </a:extLst>
          </p:cNvPr>
          <p:cNvSpPr/>
          <p:nvPr/>
        </p:nvSpPr>
        <p:spPr>
          <a:xfrm>
            <a:off x="6095999" y="1902381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- cihlové pásky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219262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A11DA-DAF7-4A9A-B9E5-5C555BAAC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Vyhodnocení architektonického řešení obvodových plášťů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E09D8FB-06E0-4BA6-9F06-54957068D3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3150"/>
            <a:ext cx="5257800" cy="407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9B62411-09FC-46AC-958C-EA8A22AECE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2343151"/>
            <a:ext cx="5178783" cy="39933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B015DAD-6266-479D-9A9A-A488E6A4492E}"/>
              </a:ext>
            </a:extLst>
          </p:cNvPr>
          <p:cNvSpPr/>
          <p:nvPr/>
        </p:nvSpPr>
        <p:spPr>
          <a:xfrm>
            <a:off x="710545" y="1945243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- skleněné obkladové desky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E367819-CB99-4D7B-9DE9-CBE2BC4E27EC}"/>
              </a:ext>
            </a:extLst>
          </p:cNvPr>
          <p:cNvSpPr/>
          <p:nvPr/>
        </p:nvSpPr>
        <p:spPr>
          <a:xfrm>
            <a:off x="6259089" y="1945243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cs-CZ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cementovláknité</a:t>
            </a:r>
            <a:r>
              <a:rPr lang="cs-CZ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desky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926867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7ACD3-F14C-42BE-9743-EF425A73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Vyhodnocení architektonického řešení obvodových plášťů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B429A8-782A-4A3A-ACC9-965660013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8" y="3357443"/>
            <a:ext cx="5632816" cy="330223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CBE8E1A-6949-419F-873D-76074B2B36ED}"/>
              </a:ext>
            </a:extLst>
          </p:cNvPr>
          <p:cNvSpPr/>
          <p:nvPr/>
        </p:nvSpPr>
        <p:spPr>
          <a:xfrm>
            <a:off x="340365" y="2988111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- tenkovrstvá omítka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D849C55-5133-4D50-8A2E-4368351EE325}"/>
              </a:ext>
            </a:extLst>
          </p:cNvPr>
          <p:cNvSpPr/>
          <p:nvPr/>
        </p:nvSpPr>
        <p:spPr>
          <a:xfrm>
            <a:off x="6096000" y="1796821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- cihlové pásky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072BC69-8E83-473E-9828-C04C137E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715" y="2166153"/>
            <a:ext cx="6426336" cy="29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92492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04B16-93DB-45AA-B40A-4DB85EB1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Vyhodnocení architektonického řešení obvodových plášťů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66749BD-44D3-4250-A7C9-521B36130C81}"/>
              </a:ext>
            </a:extLst>
          </p:cNvPr>
          <p:cNvSpPr/>
          <p:nvPr/>
        </p:nvSpPr>
        <p:spPr>
          <a:xfrm>
            <a:off x="710545" y="1945243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- skleněné obkladové desky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21A2730-701E-4622-A96B-D6B32DC472EB}"/>
              </a:ext>
            </a:extLst>
          </p:cNvPr>
          <p:cNvSpPr/>
          <p:nvPr/>
        </p:nvSpPr>
        <p:spPr>
          <a:xfrm>
            <a:off x="6191776" y="3120508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cs-CZ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cementovláknité</a:t>
            </a:r>
            <a:r>
              <a:rPr lang="cs-CZ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desky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C33170-6996-440E-8671-2EA34F4B5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7" y="2314575"/>
            <a:ext cx="5748339" cy="31317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DD2D05E-583D-4694-876A-1802A3861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38" y="3552826"/>
            <a:ext cx="6443662" cy="324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820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0F4FB-7215-42CF-A697-A61F8E7E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Závěrečné shrnutí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CE98510-07EC-4F46-81EB-FD1D7BB96256}"/>
              </a:ext>
            </a:extLst>
          </p:cNvPr>
          <p:cNvSpPr/>
          <p:nvPr/>
        </p:nvSpPr>
        <p:spPr>
          <a:xfrm>
            <a:off x="1305017" y="1615738"/>
            <a:ext cx="92061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multikriteriální hodnocení nejlépe vápenopískové zdivo </a:t>
            </a:r>
            <a:r>
              <a:rPr lang="cs-CZ" sz="2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Kalksandstein</a:t>
            </a:r>
            <a:r>
              <a:rPr lang="cs-CZ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+ minerální vata TF Profi</a:t>
            </a:r>
          </a:p>
          <a:p>
            <a:endParaRPr lang="cs-CZ" sz="2400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výběr optimální varianty architektonického řešení obvodového pláště 	=&gt; soulad s okolní zástavbou </a:t>
            </a:r>
          </a:p>
          <a:p>
            <a:endParaRPr lang="cs-CZ" sz="2400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přínosy: 	prohloubení znalostí zdících systémů a tepelných izolací</a:t>
            </a:r>
          </a:p>
          <a:p>
            <a:r>
              <a:rPr lang="cs-CZ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		environmentální vlastnosti – rozšíření znalostí</a:t>
            </a:r>
          </a:p>
          <a:p>
            <a:r>
              <a:rPr lang="cs-CZ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		vypracování vizualizací</a:t>
            </a:r>
          </a:p>
          <a:p>
            <a:pPr marL="342900" indent="-342900">
              <a:buFontTx/>
              <a:buChar char="-"/>
            </a:pPr>
            <a:endParaRPr lang="cs-CZ" sz="2200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262089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1AEA050-6FF3-40FD-B2E5-915C2C1992A0}"/>
              </a:ext>
            </a:extLst>
          </p:cNvPr>
          <p:cNvSpPr txBox="1"/>
          <p:nvPr/>
        </p:nvSpPr>
        <p:spPr>
          <a:xfrm>
            <a:off x="2840856" y="2562116"/>
            <a:ext cx="9072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4152873634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A1AF9-A5CB-4B96-B326-10797FDA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Odpovědi na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42017-FD53-4E5F-819E-3352AE06E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8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práce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teoretické části na str. 22 u výhod / nevýhod expandovaného polystyrenu píšete, že 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”Při provádění EPS na hydroizolaci z asfaltových pásů by mělo také dojít k použití separační vrstvy(folie), aby nedocházelo k chemické reakci mezi hydroizolací a EPS.”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jakou chemickou reakci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jedná a co je jejím důsledkem?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jsou nevýhody izolace z kamenné vlny?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jsou možnosti použití fasádních skleněných obkladových desek v případě mateřské školy z hlediska bezpečnosti?</a:t>
            </a:r>
          </a:p>
          <a:p>
            <a:pPr marL="0" indent="0">
              <a:buNone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Oponent práce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Vysvětlete, na jakém principu fungují tepelné izolace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5065683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6E96B-5407-4C88-A25C-C1646520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A704F-D7FB-4261-B74E-4414513EB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vypracování PD v rozsahu pro stavební povolení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výzkumná otázka č.1: multikriteriálního vyhodnocení variant skladeb obvodového pláště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výzkumná otázka č.2: variantní vyhodnocení architektonického řešení obvodových plášťů </a:t>
            </a:r>
          </a:p>
        </p:txBody>
      </p:sp>
    </p:spTree>
    <p:extLst>
      <p:ext uri="{BB962C8B-B14F-4D97-AF65-F5344CB8AC3E}">
        <p14:creationId xmlns:p14="http://schemas.microsoft.com/office/powerpoint/2010/main" val="3078501810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E1ED651-3689-4412-A0CB-2165EC1C5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737" y="2711727"/>
            <a:ext cx="6772275" cy="37052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5A4937-A7BA-4E44-BB1A-B7A99020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50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objektu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36CEB-084A-4384-8778-00713AF42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2" y="1098488"/>
            <a:ext cx="9944100" cy="435133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novostavba mateřské školy – samostatně stojící, dvoupodlažní, nepodsklepený objekt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1.NP je navržena denní místnost pro 25 dětí, ve 2.NP pro 28 dětí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každém podlaží se nachází umývárna s šatnou pro děti, výdejna obědů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1.NP také technická místnost, kancelář a šatna s umývárnou pro zaměstnance MŠ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místo výstavby – Plzeň -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Bručná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640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5D981-80A2-4A31-84A9-F4400D9E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Vybrané materiály pro 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322C2D-BA57-433A-8371-3333F1A0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1690688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Zdivo: 	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Porotherm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Profi, </a:t>
            </a:r>
          </a:p>
          <a:p>
            <a:pPr marL="0" indent="0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Ytong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Standard PDK (P2-400), </a:t>
            </a:r>
          </a:p>
          <a:p>
            <a:pPr marL="0" indent="0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Kalksandstein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DF/300 LP, </a:t>
            </a:r>
          </a:p>
          <a:p>
            <a:pPr marL="0" indent="0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Liapor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M300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Izolace:	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Isover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EPS 70F</a:t>
            </a:r>
          </a:p>
          <a:p>
            <a:pPr marL="457200" lvl="1" indent="0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Isover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TF Profi</a:t>
            </a:r>
          </a:p>
          <a:p>
            <a:pPr marL="457200" lvl="1" indent="0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Isover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EPS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GreyWall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New-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TPD – PUR 30/40</a:t>
            </a:r>
          </a:p>
        </p:txBody>
      </p:sp>
    </p:spTree>
    <p:extLst>
      <p:ext uri="{BB962C8B-B14F-4D97-AF65-F5344CB8AC3E}">
        <p14:creationId xmlns:p14="http://schemas.microsoft.com/office/powerpoint/2010/main" val="2948771595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C58FE-7D3C-4648-B771-2EF5263E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Porovnávané a hodnocené parametry obvodových plášťů – výzkumná otázka č.1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9C2C23-EB8C-423D-940F-325261D2E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spotřeba primární energie (PEI)</a:t>
            </a:r>
          </a:p>
          <a:p>
            <a:pPr lvl="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potenciál globálního oteplování (GWP)</a:t>
            </a:r>
          </a:p>
          <a:p>
            <a:pPr lvl="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potenciál okyselování prostředí (AP)</a:t>
            </a:r>
          </a:p>
          <a:p>
            <a:pPr lvl="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potenciál eutrofizace prostředí (EP)</a:t>
            </a:r>
          </a:p>
          <a:p>
            <a:pPr lvl="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potenciál ničení ozonové vrstvy (ODP)</a:t>
            </a:r>
          </a:p>
          <a:p>
            <a:pPr lvl="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potenciál tvorby přízemního ozónu (POCP)</a:t>
            </a:r>
          </a:p>
          <a:p>
            <a:pPr lvl="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součinitel tepelné vodivosti (λ)</a:t>
            </a:r>
          </a:p>
          <a:p>
            <a:pPr lvl="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součinitel prostupu tepla (U)</a:t>
            </a:r>
          </a:p>
          <a:p>
            <a:pPr lvl="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cena materiálu za m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439951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218EF-85BC-4A18-968A-80068912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 vybraného zdiva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291F985-12C4-4F4A-A372-7920563E4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907209"/>
              </p:ext>
            </p:extLst>
          </p:nvPr>
        </p:nvGraphicFramePr>
        <p:xfrm>
          <a:off x="349926" y="1690688"/>
          <a:ext cx="4905655" cy="375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D27F8E9E-DF61-41BA-A245-D921C94EEC29}"/>
              </a:ext>
            </a:extLst>
          </p:cNvPr>
          <p:cNvSpPr/>
          <p:nvPr/>
        </p:nvSpPr>
        <p:spPr>
          <a:xfrm>
            <a:off x="1653520" y="1573491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Porovnání PEI</a:t>
            </a:r>
            <a:endParaRPr lang="cs-CZ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596CAB0-500D-484C-B3B1-CB0524DAA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607807"/>
              </p:ext>
            </p:extLst>
          </p:nvPr>
        </p:nvGraphicFramePr>
        <p:xfrm>
          <a:off x="5459766" y="1942822"/>
          <a:ext cx="6249881" cy="349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75438390-B5BE-49F8-A3E1-26956150ABC1}"/>
              </a:ext>
            </a:extLst>
          </p:cNvPr>
          <p:cNvSpPr/>
          <p:nvPr/>
        </p:nvSpPr>
        <p:spPr>
          <a:xfrm>
            <a:off x="5817235" y="1573491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Porovnání součinitele tepelné vodivosti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537302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62BE9-E6D3-4BA8-A794-934C18E1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Vyhodnocení samotného zdiva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874E5FC-D822-41DA-806F-2CBAD8F37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266324"/>
              </p:ext>
            </p:extLst>
          </p:nvPr>
        </p:nvGraphicFramePr>
        <p:xfrm>
          <a:off x="1070500" y="1411642"/>
          <a:ext cx="9915524" cy="5266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9149">
                  <a:extLst>
                    <a:ext uri="{9D8B030D-6E8A-4147-A177-3AD203B41FA5}">
                      <a16:colId xmlns:a16="http://schemas.microsoft.com/office/drawing/2014/main" val="1730388180"/>
                    </a:ext>
                  </a:extLst>
                </a:gridCol>
                <a:gridCol w="1648955">
                  <a:extLst>
                    <a:ext uri="{9D8B030D-6E8A-4147-A177-3AD203B41FA5}">
                      <a16:colId xmlns:a16="http://schemas.microsoft.com/office/drawing/2014/main" val="1903542010"/>
                    </a:ext>
                  </a:extLst>
                </a:gridCol>
                <a:gridCol w="1646663">
                  <a:extLst>
                    <a:ext uri="{9D8B030D-6E8A-4147-A177-3AD203B41FA5}">
                      <a16:colId xmlns:a16="http://schemas.microsoft.com/office/drawing/2014/main" val="616698671"/>
                    </a:ext>
                  </a:extLst>
                </a:gridCol>
                <a:gridCol w="1928751">
                  <a:extLst>
                    <a:ext uri="{9D8B030D-6E8A-4147-A177-3AD203B41FA5}">
                      <a16:colId xmlns:a16="http://schemas.microsoft.com/office/drawing/2014/main" val="2810756495"/>
                    </a:ext>
                  </a:extLst>
                </a:gridCol>
                <a:gridCol w="1962006">
                  <a:extLst>
                    <a:ext uri="{9D8B030D-6E8A-4147-A177-3AD203B41FA5}">
                      <a16:colId xmlns:a16="http://schemas.microsoft.com/office/drawing/2014/main" val="2152908541"/>
                    </a:ext>
                  </a:extLst>
                </a:gridCol>
              </a:tblGrid>
              <a:tr h="911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Keramické zdivo Porotherm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Pórobetonové zdivo Ytong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Vápenopískové zdivo Kalksandstein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Betonové lehčené zdivo Liapor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58707380"/>
                  </a:ext>
                </a:extLst>
              </a:tr>
              <a:tr h="294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PEI [MJ/FU]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737524"/>
                  </a:ext>
                </a:extLst>
              </a:tr>
              <a:tr h="294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GWP [kg.CO2 ekv./FU]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3331360"/>
                  </a:ext>
                </a:extLst>
              </a:tr>
              <a:tr h="294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 [kg.SO2 ekv./FU]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9344660"/>
                  </a:ext>
                </a:extLst>
              </a:tr>
              <a:tr h="294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EP[kg.PO43- ekv./FU]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90415303"/>
                  </a:ext>
                </a:extLst>
              </a:tr>
              <a:tr h="294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ODP [kg.CFC 11/FU]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1724608"/>
                  </a:ext>
                </a:extLst>
              </a:tr>
              <a:tr h="564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POCP[kg.C2H4 ekv./FU]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74676348"/>
                  </a:ext>
                </a:extLst>
              </a:tr>
              <a:tr h="601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Součinitel tepelné vodivosti λ [ W/mK 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84939113"/>
                  </a:ext>
                </a:extLst>
              </a:tr>
              <a:tr h="601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Cena m</a:t>
                      </a:r>
                      <a:r>
                        <a:rPr lang="cs-CZ" sz="2000" u="none" kern="15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zdiva tl. 300 mm [Kč/m</a:t>
                      </a:r>
                      <a:r>
                        <a:rPr lang="cs-CZ" sz="2000" u="none" kern="15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77897181"/>
                  </a:ext>
                </a:extLst>
              </a:tr>
              <a:tr h="612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cs-CZ" sz="2000" u="none" kern="1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cs-CZ" sz="2000" b="1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cs-CZ" sz="2000" b="1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u="none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cs-CZ" sz="2000" b="1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u="none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cs-CZ" sz="2000" b="1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2319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270629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911A3-5556-41D6-AF4B-E6D8BD84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 vybraných izolací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ECC570A8-A6C4-4B17-AE92-AB2220A75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162162"/>
              </p:ext>
            </p:extLst>
          </p:nvPr>
        </p:nvGraphicFramePr>
        <p:xfrm>
          <a:off x="152307" y="1953844"/>
          <a:ext cx="5591545" cy="315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C380510D-7205-4A64-9C6D-C65C84F8642D}"/>
              </a:ext>
            </a:extLst>
          </p:cNvPr>
          <p:cNvSpPr/>
          <p:nvPr/>
        </p:nvSpPr>
        <p:spPr>
          <a:xfrm>
            <a:off x="1653520" y="1573491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Porovnání PEI</a:t>
            </a:r>
            <a:endParaRPr lang="cs-CZ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3C3B317-F367-4A1D-BFCC-38D71D358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253368"/>
              </p:ext>
            </p:extLst>
          </p:nvPr>
        </p:nvGraphicFramePr>
        <p:xfrm>
          <a:off x="5743852" y="2011064"/>
          <a:ext cx="5609948" cy="3013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B04CF04B-B48A-4FD0-AD00-971423479F64}"/>
              </a:ext>
            </a:extLst>
          </p:cNvPr>
          <p:cNvSpPr/>
          <p:nvPr/>
        </p:nvSpPr>
        <p:spPr>
          <a:xfrm>
            <a:off x="5962558" y="1584512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Porovnání součinitele tepelné vodivosti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591207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4B300-6F8B-4986-9EFE-3E1792E2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Vyhodnocení samotných tepelných izolací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A6D1B18-4C22-4FE0-9BAA-B59F5F64E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051744"/>
              </p:ext>
            </p:extLst>
          </p:nvPr>
        </p:nvGraphicFramePr>
        <p:xfrm>
          <a:off x="1224564" y="1420428"/>
          <a:ext cx="9742872" cy="4956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627">
                  <a:extLst>
                    <a:ext uri="{9D8B030D-6E8A-4147-A177-3AD203B41FA5}">
                      <a16:colId xmlns:a16="http://schemas.microsoft.com/office/drawing/2014/main" val="3449264706"/>
                    </a:ext>
                  </a:extLst>
                </a:gridCol>
                <a:gridCol w="1620244">
                  <a:extLst>
                    <a:ext uri="{9D8B030D-6E8A-4147-A177-3AD203B41FA5}">
                      <a16:colId xmlns:a16="http://schemas.microsoft.com/office/drawing/2014/main" val="1674740718"/>
                    </a:ext>
                  </a:extLst>
                </a:gridCol>
                <a:gridCol w="1617990">
                  <a:extLst>
                    <a:ext uri="{9D8B030D-6E8A-4147-A177-3AD203B41FA5}">
                      <a16:colId xmlns:a16="http://schemas.microsoft.com/office/drawing/2014/main" val="349431447"/>
                    </a:ext>
                  </a:extLst>
                </a:gridCol>
                <a:gridCol w="1895168">
                  <a:extLst>
                    <a:ext uri="{9D8B030D-6E8A-4147-A177-3AD203B41FA5}">
                      <a16:colId xmlns:a16="http://schemas.microsoft.com/office/drawing/2014/main" val="1713781329"/>
                    </a:ext>
                  </a:extLst>
                </a:gridCol>
                <a:gridCol w="1927843">
                  <a:extLst>
                    <a:ext uri="{9D8B030D-6E8A-4147-A177-3AD203B41FA5}">
                      <a16:colId xmlns:a16="http://schemas.microsoft.com/office/drawing/2014/main" val="852179710"/>
                    </a:ext>
                  </a:extLst>
                </a:gridCol>
              </a:tblGrid>
              <a:tr h="65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 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Isover EPS 70F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Isover TF Profi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Isover EPS GreyWall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New-Therm TPD – PUR 30/40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9970423"/>
                  </a:ext>
                </a:extLst>
              </a:tr>
              <a:tr h="319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</a:rPr>
                        <a:t>PEI [MJ/FU]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67347598"/>
                  </a:ext>
                </a:extLst>
              </a:tr>
              <a:tr h="319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 dirty="0">
                          <a:effectLst/>
                        </a:rPr>
                        <a:t>GWP [kg.CO2 </a:t>
                      </a:r>
                      <a:r>
                        <a:rPr lang="cs-CZ" sz="2000" u="none" kern="150" dirty="0" err="1">
                          <a:effectLst/>
                        </a:rPr>
                        <a:t>ekv</a:t>
                      </a:r>
                      <a:r>
                        <a:rPr lang="cs-CZ" sz="2000" u="none" kern="150" dirty="0">
                          <a:effectLst/>
                        </a:rPr>
                        <a:t>./FU]</a:t>
                      </a:r>
                      <a:endParaRPr lang="cs-CZ" sz="2000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40911165"/>
                  </a:ext>
                </a:extLst>
              </a:tr>
              <a:tr h="319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AP [kg.SO2 ekv./FU]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49774400"/>
                  </a:ext>
                </a:extLst>
              </a:tr>
              <a:tr h="319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EP[kg.PO43- ekv./FU]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68866932"/>
                  </a:ext>
                </a:extLst>
              </a:tr>
              <a:tr h="319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ODP [kg.CFC 11/FU]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95327895"/>
                  </a:ext>
                </a:extLst>
              </a:tr>
              <a:tr h="61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POCP[kg.C2H4 ekv./FU]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00216386"/>
                  </a:ext>
                </a:extLst>
              </a:tr>
              <a:tr h="65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Součinitel tepelné vodivosti λ [ W/mK 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9829232"/>
                  </a:ext>
                </a:extLst>
              </a:tr>
              <a:tr h="65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Cena m</a:t>
                      </a:r>
                      <a:r>
                        <a:rPr lang="cs-CZ" sz="2000" u="none" kern="150" baseline="30000">
                          <a:effectLst/>
                        </a:rPr>
                        <a:t>2</a:t>
                      </a:r>
                      <a:r>
                        <a:rPr lang="cs-CZ" sz="2000" u="none" kern="150">
                          <a:effectLst/>
                        </a:rPr>
                        <a:t> zdiva tl. 300 mm [Kč/m</a:t>
                      </a:r>
                      <a:r>
                        <a:rPr lang="cs-CZ" sz="2000" u="none" kern="150" baseline="30000">
                          <a:effectLst/>
                        </a:rPr>
                        <a:t>2</a:t>
                      </a:r>
                      <a:r>
                        <a:rPr lang="cs-CZ" sz="2000" u="none" kern="150">
                          <a:effectLst/>
                        </a:rPr>
                        <a:t>]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1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3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2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kern="150">
                          <a:effectLst/>
                        </a:rPr>
                        <a:t>4</a:t>
                      </a:r>
                      <a:endParaRPr lang="cs-CZ" sz="2000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25927616"/>
                  </a:ext>
                </a:extLst>
              </a:tr>
              <a:tr h="664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cs-CZ" sz="2000" u="none" kern="150">
                        <a:effectLst/>
                        <a:latin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u="none" kern="150">
                          <a:effectLst/>
                        </a:rPr>
                        <a:t>16</a:t>
                      </a:r>
                      <a:endParaRPr lang="cs-CZ" sz="2000" b="1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u="none" kern="150">
                          <a:effectLst/>
                        </a:rPr>
                        <a:t>15</a:t>
                      </a:r>
                      <a:endParaRPr lang="cs-CZ" sz="2000" b="1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u="none" kern="150">
                          <a:effectLst/>
                        </a:rPr>
                        <a:t>24</a:t>
                      </a:r>
                      <a:endParaRPr lang="cs-CZ" sz="2000" b="1" u="none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u="none" kern="150" dirty="0">
                          <a:effectLst/>
                        </a:rPr>
                        <a:t>25</a:t>
                      </a:r>
                      <a:endParaRPr lang="cs-CZ" sz="2000" b="1" u="none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5412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393128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TM02900688[[fn=Fazeta]]</Template>
  <TotalTime>221</TotalTime>
  <Words>933</Words>
  <Application>Microsoft Office PowerPoint</Application>
  <PresentationFormat>Širokoúhlá obrazovka</PresentationFormat>
  <Paragraphs>248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Motiv Office</vt:lpstr>
      <vt:lpstr>Mateřská škola </vt:lpstr>
      <vt:lpstr>Cíl práce</vt:lpstr>
      <vt:lpstr>Představení objektu</vt:lpstr>
      <vt:lpstr>Vybrané materiály pro výzkumné otázky</vt:lpstr>
      <vt:lpstr>Porovnávané a hodnocené parametry obvodových plášťů – výzkumná otázka č.1</vt:lpstr>
      <vt:lpstr>Porovnání vybraného zdiva</vt:lpstr>
      <vt:lpstr>Vyhodnocení samotného zdiva</vt:lpstr>
      <vt:lpstr>Porovnání vybraných izolací</vt:lpstr>
      <vt:lpstr>Vyhodnocení samotných tepelných izolací</vt:lpstr>
      <vt:lpstr>Porovnání variant obvodových plášťů</vt:lpstr>
      <vt:lpstr>Vyhodnocení variant obvodových plášťů</vt:lpstr>
      <vt:lpstr>Vyhodnocení architektonického řešení obvodových plášťů – výzkumná otázka č.2</vt:lpstr>
      <vt:lpstr>Vyhodnocení architektonického řešení obvodových plášťů</vt:lpstr>
      <vt:lpstr>Vyhodnocení architektonického řešení obvodových plášťů</vt:lpstr>
      <vt:lpstr>Vyhodnocení architektonického řešení obvodových plášťů</vt:lpstr>
      <vt:lpstr>Závěrečné shrnutí</vt:lpstr>
      <vt:lpstr>Prezentace aplikace PowerPoint</vt:lpstr>
      <vt:lpstr>Odpovědi na 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Mateřská škola </dc:title>
  <dc:creator>Nikola Staňková</dc:creator>
  <cp:lastModifiedBy>Nikola Staňková</cp:lastModifiedBy>
  <cp:revision>29</cp:revision>
  <dcterms:created xsi:type="dcterms:W3CDTF">2020-02-03T09:02:25Z</dcterms:created>
  <dcterms:modified xsi:type="dcterms:W3CDTF">2020-02-05T07:16:15Z</dcterms:modified>
</cp:coreProperties>
</file>