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1" r:id="rId3"/>
    <p:sldId id="257" r:id="rId4"/>
    <p:sldId id="260" r:id="rId5"/>
    <p:sldId id="282" r:id="rId6"/>
    <p:sldId id="283" r:id="rId7"/>
    <p:sldId id="284" r:id="rId8"/>
    <p:sldId id="290" r:id="rId9"/>
    <p:sldId id="285" r:id="rId10"/>
    <p:sldId id="268" r:id="rId11"/>
    <p:sldId id="286" r:id="rId12"/>
    <p:sldId id="287" r:id="rId13"/>
    <p:sldId id="271" r:id="rId14"/>
    <p:sldId id="288" r:id="rId15"/>
    <p:sldId id="28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50"/>
  </p:normalViewPr>
  <p:slideViewPr>
    <p:cSldViewPr snapToGrid="0" snapToObjects="1">
      <p:cViewPr>
        <p:scale>
          <a:sx n="120" d="100"/>
          <a:sy n="120" d="100"/>
        </p:scale>
        <p:origin x="3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55EB-C968-7B4C-ABA3-C33E6219488F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ACD5-D9C1-B444-8054-C11F69909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62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55EB-C968-7B4C-ABA3-C33E6219488F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ACD5-D9C1-B444-8054-C11F69909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98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55EB-C968-7B4C-ABA3-C33E6219488F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ACD5-D9C1-B444-8054-C11F69909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57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55EB-C968-7B4C-ABA3-C33E6219488F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ACD5-D9C1-B444-8054-C11F69909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4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55EB-C968-7B4C-ABA3-C33E6219488F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ACD5-D9C1-B444-8054-C11F69909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68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55EB-C968-7B4C-ABA3-C33E6219488F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ACD5-D9C1-B444-8054-C11F69909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87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55EB-C968-7B4C-ABA3-C33E6219488F}" type="datetimeFigureOut">
              <a:rPr lang="en-US" smtClean="0"/>
              <a:t>2/5/20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ACD5-D9C1-B444-8054-C11F69909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71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55EB-C968-7B4C-ABA3-C33E6219488F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ACD5-D9C1-B444-8054-C11F69909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55EB-C968-7B4C-ABA3-C33E6219488F}" type="datetimeFigureOut">
              <a:rPr lang="en-US" smtClean="0"/>
              <a:t>2/5/20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ACD5-D9C1-B444-8054-C11F69909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1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55EB-C968-7B4C-ABA3-C33E6219488F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ACD5-D9C1-B444-8054-C11F69909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0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55EB-C968-7B4C-ABA3-C33E6219488F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ACD5-D9C1-B444-8054-C11F69909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3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755EB-C968-7B4C-ABA3-C33E6219488F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6ACD5-D9C1-B444-8054-C11F69909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8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36" y="1577810"/>
            <a:ext cx="8579316" cy="147002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PREZENTACE K OBHAJOBĚ ABSOLVENTSKÉ, BAKALÁŘSKÉ PRÁCE</a:t>
            </a:r>
            <a:br>
              <a:rPr lang="en-US" dirty="0"/>
            </a:br>
            <a:br>
              <a:rPr lang="en-US" sz="4900" dirty="0"/>
            </a:br>
            <a:r>
              <a:rPr lang="en-US" sz="4900" dirty="0"/>
              <a:t>STANICE TECHNICKÉ KONTROLY VOZIDEL DO 3,5 TUNY V OBCI TÝN NAD VLTAVOU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03890"/>
            <a:ext cx="7772400" cy="1752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</a:t>
            </a:r>
          </a:p>
          <a:p>
            <a:pPr algn="l"/>
            <a:r>
              <a:rPr lang="cs-CZ" sz="2400" b="1" dirty="0"/>
              <a:t>Autor práce: </a:t>
            </a:r>
            <a:r>
              <a:rPr lang="cs-CZ" sz="2400" dirty="0"/>
              <a:t>Ing. et Ing. Václav Novotný</a:t>
            </a:r>
          </a:p>
          <a:p>
            <a:pPr algn="l"/>
            <a:r>
              <a:rPr lang="cs-CZ" sz="2400" b="1" dirty="0"/>
              <a:t>Vedoucí práce: </a:t>
            </a:r>
            <a:r>
              <a:rPr lang="cs-CZ" sz="2400" dirty="0"/>
              <a:t>do. Dr. Ing. Luboš </a:t>
            </a:r>
            <a:r>
              <a:rPr lang="cs-CZ" sz="2400" dirty="0" err="1"/>
              <a:t>Podolka</a:t>
            </a:r>
            <a:endParaRPr lang="cs-CZ" sz="2400"/>
          </a:p>
          <a:p>
            <a:pPr algn="l"/>
            <a:r>
              <a:rPr lang="cs-CZ" sz="2400" b="1"/>
              <a:t>Oponent  práce: </a:t>
            </a:r>
            <a:r>
              <a:rPr lang="cs-CZ" sz="2400"/>
              <a:t>Ing. Tomáš </a:t>
            </a:r>
            <a:r>
              <a:rPr lang="cs-CZ" sz="2400" err="1"/>
              <a:t>Strka</a:t>
            </a: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3860073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STŘEŠNÍ NOSNÁ KONSTRUKCE NAD</a:t>
            </a:r>
            <a:br>
              <a:rPr lang="en-US"/>
            </a:br>
            <a:r>
              <a:rPr lang="en-US" b="1"/>
              <a:t>HALOVÝMI</a:t>
            </a:r>
            <a:r>
              <a:rPr lang="en-US"/>
              <a:t> ČÁSTMI BUDOVY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5CE7F7E-9DBC-9C42-9E18-358B85EFB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49795"/>
            <a:ext cx="2598358" cy="22459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753088B-5F26-BD4D-92A9-09EF518BE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669" y="3364856"/>
            <a:ext cx="6344271" cy="175377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CAE6272-D14A-C948-8E27-F178ED5ED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669" y="5416350"/>
            <a:ext cx="6344272" cy="1176992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E8FD3C6B-14CD-2949-885E-7FDC64C1D02D}"/>
              </a:ext>
            </a:extLst>
          </p:cNvPr>
          <p:cNvSpPr/>
          <p:nvPr/>
        </p:nvSpPr>
        <p:spPr>
          <a:xfrm>
            <a:off x="106326" y="5398321"/>
            <a:ext cx="3168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>
                <a:solidFill>
                  <a:schemeClr val="tx1">
                    <a:lumMod val="50000"/>
                    <a:lumOff val="50000"/>
                  </a:schemeClr>
                </a:solidFill>
              </a:rPr>
              <a:t>VYHODNOCENÍ:</a:t>
            </a:r>
          </a:p>
        </p:txBody>
      </p:sp>
    </p:spTree>
    <p:extLst>
      <p:ext uri="{BB962C8B-B14F-4D97-AF65-F5344CB8AC3E}">
        <p14:creationId xmlns:p14="http://schemas.microsoft.com/office/powerpoint/2010/main" val="248423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SVISLÁ NOSNÁ KONSTRUKCE</a:t>
            </a:r>
            <a:br>
              <a:rPr lang="en-US"/>
            </a:br>
            <a:r>
              <a:rPr lang="en-US" b="1"/>
              <a:t>ADMINISTRATIVNÍ</a:t>
            </a:r>
            <a:r>
              <a:rPr lang="en-US"/>
              <a:t> ČÁSTI STK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753088B-5F26-BD4D-92A9-09EF518BE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669" y="3364856"/>
            <a:ext cx="6344271" cy="175377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CAE6272-D14A-C948-8E27-F178ED5ED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669" y="5416350"/>
            <a:ext cx="6344272" cy="117699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2A10436-A449-B944-A2A1-5EB84B0BE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308" y="2796363"/>
            <a:ext cx="6345633" cy="23222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BCF9FAC-B8B7-6F48-9D8C-8B3A98C48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666" y="5395008"/>
            <a:ext cx="6344273" cy="1188353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5D66B49-9BFF-9D46-A6F1-95A97A802861}"/>
              </a:ext>
            </a:extLst>
          </p:cNvPr>
          <p:cNvSpPr/>
          <p:nvPr/>
        </p:nvSpPr>
        <p:spPr>
          <a:xfrm>
            <a:off x="106326" y="5398321"/>
            <a:ext cx="3168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>
                <a:solidFill>
                  <a:schemeClr val="tx1">
                    <a:lumMod val="50000"/>
                    <a:lumOff val="50000"/>
                  </a:schemeClr>
                </a:solidFill>
              </a:rPr>
              <a:t>VYHODNOCENÍ:</a:t>
            </a:r>
          </a:p>
        </p:txBody>
      </p:sp>
    </p:spTree>
    <p:extLst>
      <p:ext uri="{BB962C8B-B14F-4D97-AF65-F5344CB8AC3E}">
        <p14:creationId xmlns:p14="http://schemas.microsoft.com/office/powerpoint/2010/main" val="348567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SVISLÁ NOSNÁ KONSTRUKCE</a:t>
            </a:r>
            <a:br>
              <a:rPr lang="en-US"/>
            </a:br>
            <a:r>
              <a:rPr lang="en-US" b="1"/>
              <a:t>HALOVÉ</a:t>
            </a:r>
            <a:r>
              <a:rPr lang="en-US"/>
              <a:t> ČÁSTI STK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753088B-5F26-BD4D-92A9-09EF518BE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669" y="3364856"/>
            <a:ext cx="6344271" cy="1753779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F25BCD8-5E0B-6249-ABCE-CAC6813FDC90}"/>
              </a:ext>
            </a:extLst>
          </p:cNvPr>
          <p:cNvSpPr/>
          <p:nvPr/>
        </p:nvSpPr>
        <p:spPr>
          <a:xfrm>
            <a:off x="106326" y="5398321"/>
            <a:ext cx="3168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>
                <a:solidFill>
                  <a:schemeClr val="tx1">
                    <a:lumMod val="50000"/>
                    <a:lumOff val="50000"/>
                  </a:schemeClr>
                </a:solidFill>
              </a:rPr>
              <a:t>VYHODNOCENÍ: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D0CEE17-0DA7-9C43-99E7-63C4B9C00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566" y="3085169"/>
            <a:ext cx="6359374" cy="20334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3BD9D32-B97A-D849-A618-B70A663A6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416" y="5380740"/>
            <a:ext cx="6386524" cy="99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75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ZHODNOCENÍ VÝSLEDKŮ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D8C4D9-C081-E44A-B629-5EDD385AA374}"/>
              </a:ext>
            </a:extLst>
          </p:cNvPr>
          <p:cNvSpPr txBox="1">
            <a:spLocks/>
          </p:cNvSpPr>
          <p:nvPr/>
        </p:nvSpPr>
        <p:spPr>
          <a:xfrm>
            <a:off x="271436" y="1577810"/>
            <a:ext cx="8579316" cy="3855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700" dirty="0">
                <a:latin typeface="+mn-lt"/>
              </a:rPr>
              <a:t>Pokud dojde ke změně výchozí svislé nosné konstrukce (zděná) za výslednou (nejvhodnější) na: </a:t>
            </a:r>
            <a:r>
              <a:rPr lang="cs-CZ" sz="4700" b="1" dirty="0">
                <a:latin typeface="+mn-lt"/>
              </a:rPr>
              <a:t>„železobetonový skelet s cihelnou vyzdívkou“</a:t>
            </a:r>
            <a:r>
              <a:rPr lang="cs-CZ" sz="4700" dirty="0">
                <a:latin typeface="+mn-lt"/>
              </a:rPr>
              <a:t>, změní se tím i některá z 8mi sledovaných kritérií a výslednou střešní nosnou konstrukcí nad </a:t>
            </a:r>
            <a:r>
              <a:rPr lang="cs-CZ" sz="4700" dirty="0" err="1">
                <a:latin typeface="+mn-lt"/>
              </a:rPr>
              <a:t>admin</a:t>
            </a:r>
            <a:r>
              <a:rPr lang="cs-CZ" sz="4700" dirty="0">
                <a:latin typeface="+mn-lt"/>
              </a:rPr>
              <a:t>. části STK se stane konstrukce se </a:t>
            </a:r>
            <a:r>
              <a:rPr lang="cs-CZ" sz="4700" b="1" dirty="0">
                <a:latin typeface="+mn-lt"/>
              </a:rPr>
              <a:t>železobetonovým vazníkem</a:t>
            </a:r>
            <a:r>
              <a:rPr lang="cs-CZ" sz="4700" dirty="0">
                <a:latin typeface="+mn-lt"/>
              </a:rPr>
              <a:t>, na základě </a:t>
            </a:r>
            <a:r>
              <a:rPr lang="cs-CZ" sz="4700" dirty="0" err="1">
                <a:latin typeface="+mn-lt"/>
              </a:rPr>
              <a:t>mutikrit</a:t>
            </a:r>
            <a:r>
              <a:rPr lang="cs-CZ" sz="4700" dirty="0">
                <a:latin typeface="+mn-lt"/>
              </a:rPr>
              <a:t>. hodnocení, viz příloha BP.</a:t>
            </a:r>
          </a:p>
          <a:p>
            <a:pPr algn="l"/>
            <a:br>
              <a:rPr lang="cs-CZ" dirty="0"/>
            </a:br>
            <a:r>
              <a:rPr lang="cs-CZ" dirty="0"/>
              <a:t>139 -&gt; 146 bodů</a:t>
            </a:r>
            <a:endParaRPr lang="cs-CZ" sz="49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42948E8-7E0F-1942-BAE8-E93E008D9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666" y="5395008"/>
            <a:ext cx="6344273" cy="118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20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36" y="1577810"/>
            <a:ext cx="8579316" cy="147002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sz="4900" dirty="0"/>
            </a:br>
            <a:r>
              <a:rPr lang="en-US" sz="4900" dirty="0"/>
              <a:t>DĚKUJI ZA POZORNOST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03890"/>
            <a:ext cx="5002619" cy="17526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  <a:p>
            <a:pPr algn="l"/>
            <a:r>
              <a:rPr lang="cs-CZ" sz="2400" dirty="0"/>
              <a:t>Následuje přehled doplňujících otázek od vedoucího práce a oponenta:</a:t>
            </a:r>
          </a:p>
        </p:txBody>
      </p:sp>
    </p:spTree>
    <p:extLst>
      <p:ext uri="{BB962C8B-B14F-4D97-AF65-F5344CB8AC3E}">
        <p14:creationId xmlns:p14="http://schemas.microsoft.com/office/powerpoint/2010/main" val="2596508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DOPLŇUJÍCÍ OTÁZKY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5A7F2D-7C43-0846-AA24-F5D8096A4425}"/>
              </a:ext>
            </a:extLst>
          </p:cNvPr>
          <p:cNvSpPr txBox="1">
            <a:spLocks/>
          </p:cNvSpPr>
          <p:nvPr/>
        </p:nvSpPr>
        <p:spPr>
          <a:xfrm>
            <a:off x="282342" y="1311313"/>
            <a:ext cx="8579316" cy="5716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5400" dirty="0"/>
              <a:t>8.1 - celkové vyhodnocení střešní konstrukce nad administrativní částí objektu: Jak je možné, že jako nejlepší je ”krokevní soustava s ocelovými táhly” a jako nejhorší je ”krokevní soustava s kleštinami”?, což jsou dle mého názoru prakticky nejbližší a nejpodobnější konstrukce. </a:t>
            </a:r>
          </a:p>
          <a:p>
            <a:pPr marL="685800" indent="-685800" algn="l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5400" dirty="0"/>
              <a:t>Jak se zajistí příčná a jak podélná stabilita prosté krokevní soustavy, respektive </a:t>
            </a:r>
            <a:r>
              <a:rPr lang="cs-CZ" sz="5400" dirty="0" err="1"/>
              <a:t>hambálkové</a:t>
            </a:r>
            <a:r>
              <a:rPr lang="cs-CZ" sz="5400" dirty="0"/>
              <a:t> soustavy? </a:t>
            </a:r>
          </a:p>
          <a:p>
            <a:pPr marL="685800" indent="-685800" algn="l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5400" dirty="0"/>
              <a:t>5.1.1.1.3 - K čemu je dobrá velkoplošná podložka pod hlavou šroubu (svorníku) ve spoji kleština X krokev? </a:t>
            </a:r>
          </a:p>
          <a:p>
            <a:pPr marL="685800" indent="-685800" algn="l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5400" dirty="0"/>
              <a:t>Na co se používá hmoždík typu Bulldog? Na co se u zděných staveb používá věnec?, jak funguje? Čím se věnec nahrazoval v minulosti u historických staveb a staveb, kde se nepoužíval beton?</a:t>
            </a:r>
            <a:br>
              <a:rPr lang="cs-CZ" dirty="0"/>
            </a:br>
            <a:endParaRPr lang="cs-CZ" sz="4900" dirty="0"/>
          </a:p>
        </p:txBody>
      </p:sp>
    </p:spTree>
    <p:extLst>
      <p:ext uri="{BB962C8B-B14F-4D97-AF65-F5344CB8AC3E}">
        <p14:creationId xmlns:p14="http://schemas.microsoft.com/office/powerpoint/2010/main" val="3766531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CÍL PRÁCE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5A7F2D-7C43-0846-AA24-F5D8096A4425}"/>
              </a:ext>
            </a:extLst>
          </p:cNvPr>
          <p:cNvSpPr txBox="1">
            <a:spLocks/>
          </p:cNvSpPr>
          <p:nvPr/>
        </p:nvSpPr>
        <p:spPr>
          <a:xfrm>
            <a:off x="271436" y="1577810"/>
            <a:ext cx="8579316" cy="4871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5300" dirty="0">
                <a:latin typeface="+mn-lt"/>
              </a:rPr>
              <a:t>Porovnání vhodných konstrukčních řešení a následné navržení nejvhodnějšího typu konstrukce na základě multikriteriálního hodnocení pro:</a:t>
            </a:r>
          </a:p>
          <a:p>
            <a:pPr algn="l"/>
            <a:endParaRPr lang="cs-CZ" sz="5300" dirty="0">
              <a:latin typeface="+mn-lt"/>
            </a:endParaRPr>
          </a:p>
          <a:p>
            <a:pPr marL="571500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5300" dirty="0">
                <a:latin typeface="+mn-lt"/>
              </a:rPr>
              <a:t>STŘEŠNÍ NOSNÉ KONSTRUKCE</a:t>
            </a:r>
          </a:p>
          <a:p>
            <a:pPr marL="571500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5300" dirty="0">
                <a:latin typeface="+mn-lt"/>
              </a:rPr>
              <a:t>SVISLÉ NOSNÉ KONSTRUKCE</a:t>
            </a:r>
          </a:p>
          <a:p>
            <a:pPr algn="l"/>
            <a:endParaRPr lang="cs-CZ" sz="5300" dirty="0">
              <a:latin typeface="+mn-lt"/>
            </a:endParaRPr>
          </a:p>
          <a:p>
            <a:pPr algn="l"/>
            <a:r>
              <a:rPr lang="cs-CZ" sz="5300" dirty="0">
                <a:latin typeface="+mn-lt"/>
              </a:rPr>
              <a:t>… pro administrativní a halové části budovy</a:t>
            </a:r>
            <a:br>
              <a:rPr lang="cs-CZ" dirty="0"/>
            </a:br>
            <a:endParaRPr lang="cs-CZ" sz="4900" dirty="0"/>
          </a:p>
        </p:txBody>
      </p:sp>
    </p:spTree>
    <p:extLst>
      <p:ext uri="{BB962C8B-B14F-4D97-AF65-F5344CB8AC3E}">
        <p14:creationId xmlns:p14="http://schemas.microsoft.com/office/powerpoint/2010/main" val="1868018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UMÍSTĚNÍ OBJEKTU – JIHOČESKÝ KRAJ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FA96976-F0DF-FD43-A3AB-FA91977F5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4" y="2141331"/>
            <a:ext cx="4508441" cy="33290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AA69B19-FBB3-CC40-AC69-C0CA8DEB6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1" y="2271465"/>
            <a:ext cx="2218688" cy="52481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77C55B4-ED28-EC4A-8678-B701E3581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015" y="2085474"/>
            <a:ext cx="4465122" cy="3623595"/>
          </a:xfrm>
          <a:prstGeom prst="rect">
            <a:avLst/>
          </a:prstGeom>
        </p:spPr>
      </p:pic>
      <p:cxnSp>
        <p:nvCxnSpPr>
          <p:cNvPr id="16" name="Přímá spojovací šipka 15">
            <a:extLst>
              <a:ext uri="{FF2B5EF4-FFF2-40B4-BE49-F238E27FC236}">
                <a16:creationId xmlns:a16="http://schemas.microsoft.com/office/drawing/2014/main" id="{E898179E-1A69-A641-8E7D-97DDEC76C345}"/>
              </a:ext>
            </a:extLst>
          </p:cNvPr>
          <p:cNvCxnSpPr>
            <a:cxnSpLocks noChangeAspect="1"/>
          </p:cNvCxnSpPr>
          <p:nvPr/>
        </p:nvCxnSpPr>
        <p:spPr>
          <a:xfrm>
            <a:off x="5896870" y="2936350"/>
            <a:ext cx="793750" cy="7461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 contourW="63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Přímá spojovací šipka 16">
            <a:extLst>
              <a:ext uri="{FF2B5EF4-FFF2-40B4-BE49-F238E27FC236}">
                <a16:creationId xmlns:a16="http://schemas.microsoft.com/office/drawing/2014/main" id="{ADB6A474-B3C0-5543-B293-4C113827FAD4}"/>
              </a:ext>
            </a:extLst>
          </p:cNvPr>
          <p:cNvCxnSpPr>
            <a:cxnSpLocks noChangeAspect="1"/>
          </p:cNvCxnSpPr>
          <p:nvPr/>
        </p:nvCxnSpPr>
        <p:spPr>
          <a:xfrm>
            <a:off x="7341495" y="2354690"/>
            <a:ext cx="358775" cy="3111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 contourW="63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ové pole 13">
            <a:extLst>
              <a:ext uri="{FF2B5EF4-FFF2-40B4-BE49-F238E27FC236}">
                <a16:creationId xmlns:a16="http://schemas.microsoft.com/office/drawing/2014/main" id="{5DF03998-6413-F34C-8F24-6D030567D681}"/>
              </a:ext>
            </a:extLst>
          </p:cNvPr>
          <p:cNvSpPr txBox="1">
            <a:spLocks noChangeAspect="1"/>
          </p:cNvSpPr>
          <p:nvPr/>
        </p:nvSpPr>
        <p:spPr>
          <a:xfrm>
            <a:off x="5426970" y="2258805"/>
            <a:ext cx="917575" cy="676275"/>
          </a:xfrm>
          <a:prstGeom prst="rect">
            <a:avLst/>
          </a:prstGeom>
          <a:solidFill>
            <a:schemeClr val="lt1"/>
          </a:solidFill>
          <a:ln w="6350"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cs-CZ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stávající čerpací stanice</a:t>
            </a:r>
          </a:p>
        </p:txBody>
      </p:sp>
      <p:sp>
        <p:nvSpPr>
          <p:cNvPr id="19" name="Textové pole 14">
            <a:extLst>
              <a:ext uri="{FF2B5EF4-FFF2-40B4-BE49-F238E27FC236}">
                <a16:creationId xmlns:a16="http://schemas.microsoft.com/office/drawing/2014/main" id="{3EC8264A-2A02-C143-9895-AB2CA82535BD}"/>
              </a:ext>
            </a:extLst>
          </p:cNvPr>
          <p:cNvSpPr txBox="1">
            <a:spLocks noChangeAspect="1"/>
          </p:cNvSpPr>
          <p:nvPr/>
        </p:nvSpPr>
        <p:spPr>
          <a:xfrm>
            <a:off x="6909695" y="2141330"/>
            <a:ext cx="917575" cy="257175"/>
          </a:xfrm>
          <a:prstGeom prst="rect">
            <a:avLst/>
          </a:prstGeom>
          <a:solidFill>
            <a:schemeClr val="lt1"/>
          </a:solidFill>
          <a:ln w="6350"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cs-CZ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nová STK</a:t>
            </a:r>
          </a:p>
        </p:txBody>
      </p:sp>
      <p:cxnSp>
        <p:nvCxnSpPr>
          <p:cNvPr id="20" name="Přímá spojovací šipka 19">
            <a:extLst>
              <a:ext uri="{FF2B5EF4-FFF2-40B4-BE49-F238E27FC236}">
                <a16:creationId xmlns:a16="http://schemas.microsoft.com/office/drawing/2014/main" id="{BA043CCD-2D8A-A749-83DC-789D442B9F7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199890" y="3516105"/>
            <a:ext cx="793750" cy="504825"/>
          </a:xfrm>
          <a:prstGeom prst="straightConnector1">
            <a:avLst/>
          </a:prstGeom>
          <a:ln w="60325">
            <a:solidFill>
              <a:srgbClr val="FF0000"/>
            </a:solidFill>
            <a:headEnd type="triangle"/>
            <a:tailEnd type="triangle"/>
          </a:ln>
          <a:scene3d>
            <a:camera prst="orthographicFront"/>
            <a:lightRig rig="threePt" dir="t"/>
          </a:scene3d>
          <a:sp3d contourW="63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ové pole 16">
            <a:extLst>
              <a:ext uri="{FF2B5EF4-FFF2-40B4-BE49-F238E27FC236}">
                <a16:creationId xmlns:a16="http://schemas.microsoft.com/office/drawing/2014/main" id="{28AE6125-073C-AD46-A1A6-B94D7E58E03F}"/>
              </a:ext>
            </a:extLst>
          </p:cNvPr>
          <p:cNvSpPr txBox="1">
            <a:spLocks noChangeAspect="1"/>
          </p:cNvSpPr>
          <p:nvPr/>
        </p:nvSpPr>
        <p:spPr>
          <a:xfrm>
            <a:off x="7199890" y="4140945"/>
            <a:ext cx="1824990" cy="514350"/>
          </a:xfrm>
          <a:prstGeom prst="rect">
            <a:avLst/>
          </a:prstGeom>
          <a:solidFill>
            <a:schemeClr val="lt1"/>
          </a:solidFill>
          <a:ln w="6350"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cs-CZ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silnice č.: 159, směr:   České Budějovice / Tábor</a:t>
            </a:r>
          </a:p>
        </p:txBody>
      </p:sp>
    </p:spTree>
    <p:extLst>
      <p:ext uri="{BB962C8B-B14F-4D97-AF65-F5344CB8AC3E}">
        <p14:creationId xmlns:p14="http://schemas.microsoft.com/office/powerpoint/2010/main" val="3339989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VZHLED BUDOVY – POHLEDY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8FE92BD-AEE3-F44A-9F88-886E23074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1649"/>
            <a:ext cx="9093446" cy="510571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78ECD65-9E71-DC44-B99D-B6ECE2F8AD96}"/>
              </a:ext>
            </a:extLst>
          </p:cNvPr>
          <p:cNvSpPr/>
          <p:nvPr/>
        </p:nvSpPr>
        <p:spPr>
          <a:xfrm>
            <a:off x="609600" y="1636295"/>
            <a:ext cx="1431758" cy="658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FE8B953-B086-0941-A1B7-254856A8A1DC}"/>
              </a:ext>
            </a:extLst>
          </p:cNvPr>
          <p:cNvSpPr/>
          <p:nvPr/>
        </p:nvSpPr>
        <p:spPr>
          <a:xfrm>
            <a:off x="457200" y="1771649"/>
            <a:ext cx="3168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/>
              <a:t>POHLED ZÁPADNÍ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E0568BA-3A4A-E046-9B5C-FFA1523C7945}"/>
              </a:ext>
            </a:extLst>
          </p:cNvPr>
          <p:cNvSpPr/>
          <p:nvPr/>
        </p:nvSpPr>
        <p:spPr>
          <a:xfrm>
            <a:off x="457200" y="3995217"/>
            <a:ext cx="1431758" cy="658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CC92DF9-1B82-FE4D-8B4E-03F01C5070B3}"/>
              </a:ext>
            </a:extLst>
          </p:cNvPr>
          <p:cNvSpPr/>
          <p:nvPr/>
        </p:nvSpPr>
        <p:spPr>
          <a:xfrm>
            <a:off x="523374" y="4130571"/>
            <a:ext cx="3168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/>
              <a:t>POHLED VÝCHODNÍ</a:t>
            </a:r>
          </a:p>
        </p:txBody>
      </p:sp>
    </p:spTree>
    <p:extLst>
      <p:ext uri="{BB962C8B-B14F-4D97-AF65-F5344CB8AC3E}">
        <p14:creationId xmlns:p14="http://schemas.microsoft.com/office/powerpoint/2010/main" val="3846484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VZHLED BUDOVY - POHLEDY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B9D2A93-3E10-7843-BD38-CD0A0F4FA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89" y="1417638"/>
            <a:ext cx="6256421" cy="5310914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6B0EEF5-77B5-954F-9FA2-52A608F715F5}"/>
              </a:ext>
            </a:extLst>
          </p:cNvPr>
          <p:cNvSpPr/>
          <p:nvPr/>
        </p:nvSpPr>
        <p:spPr>
          <a:xfrm>
            <a:off x="882315" y="1417638"/>
            <a:ext cx="1431758" cy="658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CB0C17C-7380-B748-97F1-66940D5F12AA}"/>
              </a:ext>
            </a:extLst>
          </p:cNvPr>
          <p:cNvSpPr/>
          <p:nvPr/>
        </p:nvSpPr>
        <p:spPr>
          <a:xfrm>
            <a:off x="729915" y="1552992"/>
            <a:ext cx="3168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/>
              <a:t>POHLED JIŽNÍ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E23BD4A-80F5-F743-98BA-0FEF0343A6A7}"/>
              </a:ext>
            </a:extLst>
          </p:cNvPr>
          <p:cNvSpPr/>
          <p:nvPr/>
        </p:nvSpPr>
        <p:spPr>
          <a:xfrm>
            <a:off x="1082842" y="4073095"/>
            <a:ext cx="1431758" cy="658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443A502-1EA1-9F4F-BC07-B36AE9586004}"/>
              </a:ext>
            </a:extLst>
          </p:cNvPr>
          <p:cNvSpPr/>
          <p:nvPr/>
        </p:nvSpPr>
        <p:spPr>
          <a:xfrm>
            <a:off x="729915" y="4140772"/>
            <a:ext cx="3168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/>
              <a:t>POHLED SEVERNÍ</a:t>
            </a:r>
          </a:p>
        </p:txBody>
      </p:sp>
    </p:spTree>
    <p:extLst>
      <p:ext uri="{BB962C8B-B14F-4D97-AF65-F5344CB8AC3E}">
        <p14:creationId xmlns:p14="http://schemas.microsoft.com/office/powerpoint/2010/main" val="296933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DISPOZICE – 1. NP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5C4AAD-3ED4-9440-A3B2-5320E2171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421" y="1229876"/>
            <a:ext cx="8758990" cy="561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81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DISPOZICE – 2. NP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AA26BD4-2A71-7442-8704-FD9E46B937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588" y="3240783"/>
            <a:ext cx="5453198" cy="249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78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MULTIKRITERIÁLNÍ HODNOCENÍ </a:t>
            </a:r>
            <a:br>
              <a:rPr lang="en-US" dirty="0"/>
            </a:br>
            <a:r>
              <a:rPr lang="en-US" dirty="0"/>
              <a:t>- HODNOTÍCÍ KRITÉRIA -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5A7F2D-7C43-0846-AA24-F5D8096A4425}"/>
              </a:ext>
            </a:extLst>
          </p:cNvPr>
          <p:cNvSpPr txBox="1">
            <a:spLocks/>
          </p:cNvSpPr>
          <p:nvPr/>
        </p:nvSpPr>
        <p:spPr>
          <a:xfrm>
            <a:off x="282342" y="1190846"/>
            <a:ext cx="8861658" cy="5858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" indent="-5418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ŽIVOTNOST STAVBY</a:t>
            </a:r>
          </a:p>
          <a:p>
            <a:pPr marL="1800" indent="-5418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ÚDRŽBA </a:t>
            </a:r>
          </a:p>
          <a:p>
            <a:pPr marL="1800" indent="-5418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RYCHLOST VÝSTAVBY – do předání</a:t>
            </a:r>
          </a:p>
          <a:p>
            <a:pPr marL="1800" indent="-5418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TEPELNĚIZOLAČNÍ VLASTNOSTI</a:t>
            </a:r>
          </a:p>
          <a:p>
            <a:pPr marL="1800" indent="-5418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CENA - VÝSTAVBA</a:t>
            </a:r>
          </a:p>
          <a:p>
            <a:pPr marL="1800" indent="-5418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ŽIVOTNÍ PROSTŘEDÍ – po dobu životnosti</a:t>
            </a:r>
          </a:p>
          <a:p>
            <a:pPr marL="1800" indent="-5418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PROTIPOŽÁRNÍ OPATŘENÍ – dodatečné opatření</a:t>
            </a:r>
          </a:p>
          <a:p>
            <a:pPr marL="1800" indent="-5418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VHODNOST KONSTRUKCE – pro účely využití</a:t>
            </a:r>
          </a:p>
          <a:p>
            <a:pPr marL="1800" indent="-5418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NUTNOST ZMĚNY DISPOZIC</a:t>
            </a:r>
          </a:p>
          <a:p>
            <a:pPr marL="1800" indent="-5418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ZACHOVÁNÍ PŮVODNÍHO ARCHITEKTONICKÉHO ŘEŠENÍ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053416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STŘEŠNÍ NOSNÁ KONSTRUKCE NAD</a:t>
            </a:r>
            <a:br>
              <a:rPr lang="en-US"/>
            </a:br>
            <a:r>
              <a:rPr lang="en-US" b="1"/>
              <a:t>ADMINISTRATIVNÍ</a:t>
            </a:r>
            <a:r>
              <a:rPr lang="en-US"/>
              <a:t> ČÁSTÍ BUDOVY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E2C5816-2760-3040-97C3-F5E958FA0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3562"/>
            <a:ext cx="2921059" cy="285659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FE5B852-AED2-8647-83F7-D83FE4998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935" y="2503524"/>
            <a:ext cx="6315739" cy="261511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5B0550D-9EB8-7346-9C72-0693E7EBC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935" y="5398321"/>
            <a:ext cx="6315739" cy="145967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3FFE0ED-2A2D-2B44-BEFC-6F8525A41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934" y="5407860"/>
            <a:ext cx="6315740" cy="145014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B70CDA4C-8C0B-F248-87BF-F4ABA81B3863}"/>
              </a:ext>
            </a:extLst>
          </p:cNvPr>
          <p:cNvSpPr/>
          <p:nvPr/>
        </p:nvSpPr>
        <p:spPr>
          <a:xfrm>
            <a:off x="106326" y="5398321"/>
            <a:ext cx="3168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>
                <a:solidFill>
                  <a:schemeClr val="tx1">
                    <a:lumMod val="50000"/>
                    <a:lumOff val="50000"/>
                  </a:schemeClr>
                </a:solidFill>
              </a:rPr>
              <a:t>VYHODNOCENÍ:</a:t>
            </a:r>
          </a:p>
        </p:txBody>
      </p:sp>
    </p:spTree>
    <p:extLst>
      <p:ext uri="{BB962C8B-B14F-4D97-AF65-F5344CB8AC3E}">
        <p14:creationId xmlns:p14="http://schemas.microsoft.com/office/powerpoint/2010/main" val="3094916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224</Words>
  <Application>Microsoft Macintosh PowerPoint</Application>
  <PresentationFormat>Předvádění na obrazovce (4:3)</PresentationFormat>
  <Paragraphs>54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PREZENTACE K OBHAJOBĚ ABSOLVENTSKÉ, BAKALÁŘSKÉ PRÁCE  STANICE TECHNICKÉ KONTROLY VOZIDEL DO 3,5 TUNY V OBCI TÝN NAD VLTAVOU</vt:lpstr>
      <vt:lpstr>CÍL PRÁCE</vt:lpstr>
      <vt:lpstr>UMÍSTĚNÍ OBJEKTU – JIHOČESKÝ KRAJ</vt:lpstr>
      <vt:lpstr>VZHLED BUDOVY – POHLEDY</vt:lpstr>
      <vt:lpstr>VZHLED BUDOVY - POHLEDY</vt:lpstr>
      <vt:lpstr>DISPOZICE – 1. NP</vt:lpstr>
      <vt:lpstr>DISPOZICE – 2. NP</vt:lpstr>
      <vt:lpstr>MULTIKRITERIÁLNÍ HODNOCENÍ  - HODNOTÍCÍ KRITÉRIA -</vt:lpstr>
      <vt:lpstr>STŘEŠNÍ NOSNÁ KONSTRUKCE NAD ADMINISTRATIVNÍ ČÁSTÍ BUDOVY</vt:lpstr>
      <vt:lpstr>STŘEŠNÍ NOSNÁ KONSTRUKCE NAD HALOVÝMI ČÁSTMI BUDOVY</vt:lpstr>
      <vt:lpstr>SVISLÁ NOSNÁ KONSTRUKCE ADMINISTRATIVNÍ ČÁSTI STK</vt:lpstr>
      <vt:lpstr>SVISLÁ NOSNÁ KONSTRUKCE HALOVÉ ČÁSTI STK</vt:lpstr>
      <vt:lpstr>ZHODNOCENÍ VÝSLEDKŮ</vt:lpstr>
      <vt:lpstr>  DĚKUJI ZA POZORNOST</vt:lpstr>
      <vt:lpstr>DOPLŇUJÍCÍ OTÁZKY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ARCHITEKTONICKÁ STUDIE KONTROLNÍ LINKY STK + EMISE</dc:title>
  <dc:creator>Vaclav Novotny</dc:creator>
  <cp:lastModifiedBy>Novotný Václav</cp:lastModifiedBy>
  <cp:revision>37</cp:revision>
  <cp:lastPrinted>2020-02-05T22:41:14Z</cp:lastPrinted>
  <dcterms:created xsi:type="dcterms:W3CDTF">2018-01-14T20:32:36Z</dcterms:created>
  <dcterms:modified xsi:type="dcterms:W3CDTF">2020-02-05T22:45:58Z</dcterms:modified>
</cp:coreProperties>
</file>