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68" r:id="rId4"/>
    <p:sldId id="267" r:id="rId5"/>
    <p:sldId id="258" r:id="rId6"/>
    <p:sldId id="259" r:id="rId7"/>
    <p:sldId id="260" r:id="rId8"/>
    <p:sldId id="264" r:id="rId9"/>
    <p:sldId id="262" r:id="rId10"/>
    <p:sldId id="261" r:id="rId11"/>
    <p:sldId id="272" r:id="rId12"/>
    <p:sldId id="266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01BB-523D-407D-80F0-15A123A44036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1624-BF06-455A-9D6D-8BBC37961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4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1624-BF06-455A-9D6D-8BBC3796180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8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3D2B1-D330-499B-AA97-75CBA3D60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0103CD-38EB-431A-B88A-BF035C89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39CC49-022F-4F41-B8C8-F6D62132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A470C6-726E-4143-A530-AD8141CA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8BE8B8-A2FE-466E-8325-A0E6CE9E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2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B6F6A-C478-402F-92EA-793FC11E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4A8A20-1EA8-45AC-898B-C7D0E5AD8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A2820A-FCE4-417F-A268-3A17535E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311E5-BD14-49B9-A98D-2FF325D7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5BF483-2271-4217-84CB-F47B21F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2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C73F0E-37A4-44A5-A49B-595516FA8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05C9B8-908C-4041-B12B-9954FCBD9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ED65DB-03DE-4E90-B455-45C8D528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DF5693-715B-4D3E-ADDB-00DCDA23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328BF-1CB5-47FC-A30D-51BD5F03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04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6A6D0-E3D6-48B3-AFDE-07FC70A7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AD030-40CB-45E0-B9CD-32A657DE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27E7CE-7BFB-4822-B096-EAA23D8F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8D6275-1BA2-443E-90A3-BAEACC3A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62B84A-0B8A-4E51-9D97-BC867D9F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0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FAF3B-97B1-4B53-9AC6-AD1BE48E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4CB21-7B05-4531-B5A1-38C7CBB5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CD3EE9-A6E4-4B0A-A800-CD3922DC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2C9F5A-394C-4B48-9023-1794043D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1C62A6-2069-4591-829B-65008A0C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5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E0A3C-BBCF-42AA-98D9-A53E1374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17E35-FADC-4779-B9D9-C64C42DE4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2418CC-74BF-45F1-BC62-E4DA8D6B1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F103FA-2223-42D2-BC34-FCD6676D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3CB54E-EB33-420F-BC0F-794655A7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6D9146-99EC-4750-87FB-A8C25B92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12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E4DCA-3B00-4BCE-842D-C0B6C66B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EAFFB-8191-4869-8E0B-200DBA38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2A59B1-237A-48FD-A033-114178901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6EA081-A6CB-4C4E-8AD2-267438EA3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D2AD55-63AB-4E94-BE5F-6D4484DDA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BFCEE4-4256-4BD4-81AB-BF497129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189219-128D-4580-BC34-8E49FCE0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F0505CD-6065-4BA2-9890-1C691434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60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AC61E-17F4-4DB7-B7AC-82E76A78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122F48-BA93-4401-A562-9DAB190C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53A8AA-A78D-450E-914A-6539EC1D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1BAD1B-D458-4B0A-8801-1803D82E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12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B969D7-03B6-40D9-B608-CBBBBCE1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07CDB7-125C-42B1-8A9A-C8CF47E2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E5DE6E-E5E1-40D1-90F0-1E23F569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0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92CC8-4EDC-4E72-BC61-5D6C9D81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AEDAA-FF44-4F56-897A-223D5F2A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7E3566-66B9-47F7-A8B2-86DEFA9BB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2009C3-1439-486B-A525-0DC3221D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3B526F-7FB1-4126-B3D6-FFC4A70C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DE05A5-C997-4061-9506-05193D09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6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E45C3-19EF-4E4A-9EC2-FD3F56C4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A160B8-EEE2-49DA-AAA5-D31FE5A9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C77DEF-32AE-4C43-9493-CEC569F74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15D061-6A2E-4B1D-BD11-E0217188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AB2845-E5EF-4C6D-A622-695FA32F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82071E-503C-4435-A100-FF006DE8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7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8EB71A-08FE-4B20-AB8E-B5505CEC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422310-8466-41B6-A8A7-B2A5C5CE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4A6028-A597-4873-BA8F-131324EC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A6D9C-759F-4760-8EFA-5A5E022103DE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4E8B34-758F-41AD-A9FD-B5BF706AD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6340E2-2A2C-4AEC-BBD6-0968E0CD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D44D-0CA0-4CE5-92B4-C6ED13C8F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cker.cz/rubriky/truck/pripojna-vozidla-navesy-typu-tautliner_46012.html" TargetMode="External"/><Relationship Id="rId2" Type="http://schemas.openxmlformats.org/officeDocument/2006/relationships/hyperlink" Target="https://www.zivotbezhranic.cz/wp-content/uploads/2014/12/smart-goals-c%C3%ADl-smart-c%C3%ADl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n-zajecov.cz/wp-content/uploads/2018/08/otazn%C3%ADky.jpg" TargetMode="External"/><Relationship Id="rId5" Type="http://schemas.openxmlformats.org/officeDocument/2006/relationships/hyperlink" Target="https://www.vsetin.cz/assets/Image.ashx?id_org=18676&amp;id_obrazky=316454" TargetMode="External"/><Relationship Id="rId4" Type="http://schemas.openxmlformats.org/officeDocument/2006/relationships/hyperlink" Target="https://escuela-emprendedores.alegra.com/wp-content/uploads/2017/08/14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5B7EA-7BB6-4A8C-9645-78C63CE00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87" y="2419816"/>
            <a:ext cx="9150625" cy="2018368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Racionalizace využití ložného prostoru vozidel a ložných operací ve vybraném podniku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1461C8-840E-4FE9-A560-6804EE4DD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7386" y="5409517"/>
            <a:ext cx="6737234" cy="1546805"/>
          </a:xfrm>
        </p:spPr>
        <p:txBody>
          <a:bodyPr>
            <a:normAutofit/>
          </a:bodyPr>
          <a:lstStyle/>
          <a:p>
            <a:pPr marR="179705" algn="l">
              <a:lnSpc>
                <a:spcPts val="1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 bakalářské práce: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Radek Růžička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79705" algn="l">
              <a:lnSpc>
                <a:spcPts val="1000"/>
              </a:lnSpc>
              <a:spcAft>
                <a:spcPts val="10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 bakalářské práce: doc. Ing. Ján Ližbetin, PhD. </a:t>
            </a:r>
          </a:p>
          <a:p>
            <a:pPr marR="179705" algn="l">
              <a:lnSpc>
                <a:spcPts val="1000"/>
              </a:lnSpc>
              <a:spcAft>
                <a:spcPts val="1000"/>
              </a:spcAf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Oponent bakalářské práce: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prof. Ing.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Vieroslav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Molnár, PhD.</a:t>
            </a:r>
          </a:p>
          <a:p>
            <a:pPr marR="179705" algn="l">
              <a:lnSpc>
                <a:spcPts val="1000"/>
              </a:lnSpc>
              <a:spcAft>
                <a:spcPts val="1000"/>
              </a:spcAft>
              <a:tabLst>
                <a:tab pos="1710690" algn="l"/>
                <a:tab pos="2250440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České Budějovice, 2021</a:t>
            </a:r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2823D0-3D16-42B8-A997-DCF8FFA62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609" r="2968"/>
          <a:stretch/>
        </p:blipFill>
        <p:spPr>
          <a:xfrm>
            <a:off x="139709" y="126043"/>
            <a:ext cx="2125732" cy="21335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0B2C2C-30CF-4873-83AE-023C2CB0BF59}"/>
              </a:ext>
            </a:extLst>
          </p:cNvPr>
          <p:cNvSpPr txBox="1"/>
          <p:nvPr/>
        </p:nvSpPr>
        <p:spPr>
          <a:xfrm>
            <a:off x="3558209" y="253862"/>
            <a:ext cx="7227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77076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7D416-3C04-449E-82C4-1F39703A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>
                <a:solidFill>
                  <a:srgbClr val="9032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Závěrečné shrnutí</a:t>
            </a:r>
            <a:endParaRPr lang="cs-CZ" dirty="0">
              <a:solidFill>
                <a:srgbClr val="903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6470A-D9A6-48F9-B4BE-F1D5753A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Zdůvodnění výběru téma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exteriér, auto, obloha, nákladní auto&#10;&#10;Popis byl vytvořen automaticky">
            <a:extLst>
              <a:ext uri="{FF2B5EF4-FFF2-40B4-BE49-F238E27FC236}">
                <a16:creationId xmlns:a16="http://schemas.microsoft.com/office/drawing/2014/main" id="{699A21C5-AA0F-49E4-B9E4-177FFAA8D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r="21484" b="8840"/>
          <a:stretch/>
        </p:blipFill>
        <p:spPr>
          <a:xfrm>
            <a:off x="5068263" y="1461052"/>
            <a:ext cx="6588313" cy="488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44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5B7EA-7BB6-4A8C-9645-78C63CE00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87" y="2890391"/>
            <a:ext cx="9150625" cy="1077218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2823D0-3D16-42B8-A997-DCF8FFA62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609" r="2968"/>
          <a:stretch/>
        </p:blipFill>
        <p:spPr>
          <a:xfrm>
            <a:off x="289477" y="253862"/>
            <a:ext cx="2125732" cy="21335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0B2C2C-30CF-4873-83AE-023C2CB0BF59}"/>
              </a:ext>
            </a:extLst>
          </p:cNvPr>
          <p:cNvSpPr txBox="1"/>
          <p:nvPr/>
        </p:nvSpPr>
        <p:spPr>
          <a:xfrm>
            <a:off x="3558209" y="253862"/>
            <a:ext cx="7257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136196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4791C-C0B6-4E7A-80BE-00A37DD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03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 pro další dotazy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706F04-3662-4D2D-9FAE-383113325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01" y="1451998"/>
            <a:ext cx="7670900" cy="50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1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77D4-EE10-4430-992B-75678DC8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03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59EC4-7441-4ABD-88AB-B4A53DE2E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https://www.zivotbezhranic.cz/wp-content/uploads/2014/12/smart-goals-c%C3%ADl-smart-c%C3%ADl.gif</a:t>
            </a:r>
            <a:endParaRPr lang="cs-CZ" dirty="0"/>
          </a:p>
          <a:p>
            <a:r>
              <a:rPr lang="cs-CZ" dirty="0">
                <a:hlinkClick r:id="rId3"/>
              </a:rPr>
              <a:t>https://www.trucker.cz/rubriky/truck/pripojna-vozidla-navesy-typu-tautliner_46012.html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https://escuela-emprendedores.alegra.com/wp-content/uploads/2017/08/14.png</a:t>
            </a:r>
            <a:endParaRPr lang="cs-CZ" dirty="0"/>
          </a:p>
          <a:p>
            <a:r>
              <a:rPr lang="cs-CZ" dirty="0">
                <a:hlinkClick r:id="rId5"/>
              </a:rPr>
              <a:t>https://www.vsetin.cz/assets/Image.ashx?id_org=18676&amp;id_obrazky=316454</a:t>
            </a:r>
            <a:r>
              <a:rPr lang="cs-CZ" dirty="0"/>
              <a:t>  </a:t>
            </a:r>
          </a:p>
          <a:p>
            <a:r>
              <a:rPr lang="cs-CZ" dirty="0">
                <a:hlinkClick r:id="rId6"/>
              </a:rPr>
              <a:t>https://stan-zajecov.cz/wp-content/uploads/2018/08/otazn%C3%ADky.jpg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64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exteriér, obloha, nákladní auto&#10;&#10;Popis byl vytvořen automaticky">
            <a:extLst>
              <a:ext uri="{FF2B5EF4-FFF2-40B4-BE49-F238E27FC236}">
                <a16:creationId xmlns:a16="http://schemas.microsoft.com/office/drawing/2014/main" id="{D0596E34-403B-40C8-A0D8-42864863C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31455"/>
          <a:stretch/>
        </p:blipFill>
        <p:spPr>
          <a:xfrm>
            <a:off x="5635995" y="10"/>
            <a:ext cx="655570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6774D2-D14E-4946-87A9-CA66FE61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7" y="96469"/>
            <a:ext cx="4803636" cy="13116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903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D38C06-3D9F-4BB0-90A7-F5ECAE34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55" y="1370924"/>
            <a:ext cx="5409853" cy="535339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řešení daného problému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otázky a hypotézy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Odpovědi na otázky vedoucího a oponenta bakalářské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  <a:p>
            <a:endParaRPr lang="cs-CZ" sz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3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53982-B24F-4824-BA85-80A1A790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903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57BFC-2C2C-41EE-BF8D-BDC681BA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4148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Nevyužité kapacity nákladních vozidel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Jízdy bez nákladu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Časové prodlevy na nakládkách a vykládkách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Problematika nabídky služeb zákazníkům, kteří nevlastní manipulační techniku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Pracovní doba řidičů (denní i noční časy)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E3F275-B6B8-4562-B2B3-635884EC7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30064" y="2556386"/>
            <a:ext cx="4247536" cy="29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8ED5F4-A454-44CF-90B0-F6359623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07988"/>
            <a:ext cx="4977976" cy="145405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903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cíl">
            <a:extLst>
              <a:ext uri="{FF2B5EF4-FFF2-40B4-BE49-F238E27FC236}">
                <a16:creationId xmlns:a16="http://schemas.microsoft.com/office/drawing/2014/main" id="{F2C41602-7A63-4B92-AFFD-AACB9C488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 b="4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BCA2F-4C9D-4A21-9F38-F773B04C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228" y="2113936"/>
            <a:ext cx="5614875" cy="394703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Cílem práce bude analýza využití ložného prostoru ve vozidlech a analýza ložných operací ve vybraném podniku. Na základě analýzy budou navrhnuty racionalizační opatření pro zlepšení využití ložného prostoru ve vozidlech a zefektivnění procesu nakládky, resp. vykládky.</a:t>
            </a:r>
          </a:p>
        </p:txBody>
      </p:sp>
    </p:spTree>
    <p:extLst>
      <p:ext uri="{BB962C8B-B14F-4D97-AF65-F5344CB8AC3E}">
        <p14:creationId xmlns:p14="http://schemas.microsoft.com/office/powerpoint/2010/main" val="281952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B7F83-4472-4B94-8E67-0F00F442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03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otázky a hypotézy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F318A-034F-4503-AAF0-3F7053B0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0" indent="-457200" algn="just">
              <a:lnSpc>
                <a:spcPct val="100000"/>
              </a:lnSpc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Jsou kapacity ložných prostorů a ložných hmotností v nákladních vozidlech dané firmy využívány efektivně?</a:t>
            </a:r>
          </a:p>
          <a:p>
            <a:pPr marL="685800" indent="-457200" algn="just">
              <a:lnSpc>
                <a:spcPct val="100000"/>
              </a:lnSpc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Jsou ložné operace, kterých se daná firma účastní, efektivní?</a:t>
            </a:r>
          </a:p>
          <a:p>
            <a:pPr marL="685800" indent="-457200" algn="just">
              <a:lnSpc>
                <a:spcPct val="100000"/>
              </a:lnSpc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Kapacity ložných prostorů a ložných hmotností jsou ve vozidlech do 3,5 tuny lépe využívané než kapacity ložných prostorů a ložných hmotností u vozidel nad 3,5 tuny.</a:t>
            </a:r>
          </a:p>
        </p:txBody>
      </p:sp>
    </p:spTree>
    <p:extLst>
      <p:ext uri="{BB962C8B-B14F-4D97-AF65-F5344CB8AC3E}">
        <p14:creationId xmlns:p14="http://schemas.microsoft.com/office/powerpoint/2010/main" val="341471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5B1D8-7446-4D0F-A180-D41868CC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032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98C79-9EAC-491E-A525-1F71DA78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dokumentů 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Neformální rozhovory 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Pozorování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Dotazníkové šetření 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Dedukce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analisis">
            <a:extLst>
              <a:ext uri="{FF2B5EF4-FFF2-40B4-BE49-F238E27FC236}">
                <a16:creationId xmlns:a16="http://schemas.microsoft.com/office/drawing/2014/main" id="{9201923D-C08C-483E-AF43-D19471179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982" r="10058"/>
          <a:stretch/>
        </p:blipFill>
        <p:spPr bwMode="auto">
          <a:xfrm>
            <a:off x="7734138" y="718712"/>
            <a:ext cx="2365515" cy="22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otazníkové šetření">
            <a:extLst>
              <a:ext uri="{FF2B5EF4-FFF2-40B4-BE49-F238E27FC236}">
                <a16:creationId xmlns:a16="http://schemas.microsoft.com/office/drawing/2014/main" id="{C61668DF-2615-4DE4-A133-7ABF40F3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19" y="3578942"/>
            <a:ext cx="2994712" cy="19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8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35F0C-601D-4FB8-934A-45CF0D20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9032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cs-CZ" altLang="cs-CZ" sz="4400" b="1" dirty="0">
                <a:solidFill>
                  <a:srgbClr val="9032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osažené výsledky</a:t>
            </a:r>
            <a:endParaRPr lang="cs-CZ" dirty="0">
              <a:solidFill>
                <a:srgbClr val="903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C8252-14BD-4E45-BADF-0813E53D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496"/>
            <a:ext cx="10515600" cy="461450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vozidel do 3,5 tuny podnik dosahuje dobrého průměrného využití ložné hmotnosti (84%) ale je zde nedostatečné využívání ložné plochy (64%) a ložného objemu (42%)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vozidel nad 3,5 tuny podnik dosahuje dobrého průměrného využití ložné plochy (88%) ale je zde nedostatečné využívání ložné hmotnosti (68%) a ložného objemu (40%)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Jízdy bez nákladu 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Průměrný čas nakládek a vykládek činí 45 minut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Celkové průměrné využití kapacit ložného prostoru a ložného objemu u vozidel: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4071441-C304-4A7D-AB94-25CB6B559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25101"/>
              </p:ext>
            </p:extLst>
          </p:nvPr>
        </p:nvGraphicFramePr>
        <p:xfrm>
          <a:off x="3998453" y="5547190"/>
          <a:ext cx="39361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090">
                  <a:extLst>
                    <a:ext uri="{9D8B030D-6E8A-4147-A177-3AD203B41FA5}">
                      <a16:colId xmlns:a16="http://schemas.microsoft.com/office/drawing/2014/main" val="771954972"/>
                    </a:ext>
                  </a:extLst>
                </a:gridCol>
                <a:gridCol w="1968090">
                  <a:extLst>
                    <a:ext uri="{9D8B030D-6E8A-4147-A177-3AD203B41FA5}">
                      <a16:colId xmlns:a16="http://schemas.microsoft.com/office/drawing/2014/main" val="36947524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3,5 tuny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2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2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51698"/>
                  </a:ext>
                </a:extLst>
              </a:tr>
              <a:tr h="416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 3,5 tuny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8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54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ícepatrové návěsy">
            <a:extLst>
              <a:ext uri="{FF2B5EF4-FFF2-40B4-BE49-F238E27FC236}">
                <a16:creationId xmlns:a16="http://schemas.microsoft.com/office/drawing/2014/main" id="{2DB91149-94CF-408D-98A6-3FBA4D01C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31422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51633E-7600-405A-A2C7-247FD948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10818"/>
            <a:ext cx="4442864" cy="980660"/>
          </a:xfrm>
        </p:spPr>
        <p:txBody>
          <a:bodyPr>
            <a:normAutofit/>
          </a:bodyPr>
          <a:lstStyle/>
          <a:p>
            <a:r>
              <a:rPr lang="cs-CZ" altLang="cs-CZ" b="1" dirty="0">
                <a:solidFill>
                  <a:srgbClr val="9032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Návrhy opatření</a:t>
            </a:r>
            <a:endParaRPr lang="cs-CZ" dirty="0">
              <a:solidFill>
                <a:srgbClr val="903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294A4-5881-4460-9445-9BB5AD65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7" y="1928190"/>
            <a:ext cx="5297557" cy="5128592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legislativy u vozidel do 3,5 tuny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Pořizovat nákladní vozidla do 3,5 tuny s lepším poměrem provozní hmotnosti a ložné hmotnosti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vozidel nad 3,5 tuny použít systém vícepatrového ložného prostoru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Vytvořit (obousměrné) pravidelné linky a zlepšit marketingové činnosti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Použití hydraulických zadních čel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Použití posuvných plachet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komunikaci s přepravci</a:t>
            </a: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7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8F966-E372-44F1-82DF-BA9FBEAE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9032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</a:t>
            </a:r>
            <a:r>
              <a:rPr lang="cs-CZ" altLang="cs-CZ" sz="4400" b="1" dirty="0">
                <a:solidFill>
                  <a:srgbClr val="9032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dpovědi na otázky vedoucího a oponenta bakalářské práce</a:t>
            </a:r>
            <a:endParaRPr lang="cs-CZ" dirty="0">
              <a:solidFill>
                <a:srgbClr val="903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6C87B-D4CC-4FC4-8D41-0877A684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Otázka pana doc. Ing. Jána Ližbetina, PhD.</a:t>
            </a:r>
          </a:p>
          <a:p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V zmysle prepravných podmienok je za nakládku a vykládku (ak sa vyslovene nedohodnú inak) zodpovedný prepravca. Ako chce dopravca ovplyvňovať čas nakládky a vykládky, keď je to čisto v kompetencii prepravcu?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Otázka pana prof. Ing.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Vieroslava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Molnára, PhD</a:t>
            </a:r>
          </a:p>
          <a:p>
            <a:r>
              <a:rPr 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Popíšte v čom konkrétne spočívajú vaše návrhy racionalizácie využitia ložného priestoru. Racionalizáciu ložných operácií som v BP nenašiel. Môžete to doplniť?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0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604</Words>
  <Application>Microsoft Office PowerPoint</Application>
  <PresentationFormat>Širokoúhlá obrazovka</PresentationFormat>
  <Paragraphs>74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Racionalizace využití ložného prostoru vozidel a ložných operací ve vybraném podniku</vt:lpstr>
      <vt:lpstr>Obsah</vt:lpstr>
      <vt:lpstr>Motivace a důvody řešení daného problému</vt:lpstr>
      <vt:lpstr>Cíl práce</vt:lpstr>
      <vt:lpstr>Výzkumné otázky a hypotézy</vt:lpstr>
      <vt:lpstr>Metodika práce</vt:lpstr>
      <vt:lpstr>Dosažené výsledky</vt:lpstr>
      <vt:lpstr>Návrhy opatření</vt:lpstr>
      <vt:lpstr>Odpovědi na otázky vedoucího a oponenta bakalářské práce</vt:lpstr>
      <vt:lpstr>Závěrečné shrnutí</vt:lpstr>
      <vt:lpstr>Děkuji za pozornost</vt:lpstr>
      <vt:lpstr>Prostor pro další dotazy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využití ložného prostoru vozidel a ložných operací ve vybraném podniku</dc:title>
  <dc:creator>Radek Růžička</dc:creator>
  <cp:lastModifiedBy>Radek Růžička</cp:lastModifiedBy>
  <cp:revision>14</cp:revision>
  <dcterms:created xsi:type="dcterms:W3CDTF">2021-01-07T10:01:42Z</dcterms:created>
  <dcterms:modified xsi:type="dcterms:W3CDTF">2021-02-10T22:03:40Z</dcterms:modified>
</cp:coreProperties>
</file>