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62" r:id="rId9"/>
    <p:sldId id="270" r:id="rId10"/>
    <p:sldId id="272" r:id="rId11"/>
    <p:sldId id="267" r:id="rId12"/>
    <p:sldId id="263" r:id="rId13"/>
    <p:sldId id="265" r:id="rId14"/>
    <p:sldId id="264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1386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20´ kontejner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List1!$A$2:$A$7</c:f>
              <c:strCache>
                <c:ptCount val="6"/>
                <c:pt idx="0">
                  <c:v>Varianta č.1</c:v>
                </c:pt>
                <c:pt idx="1">
                  <c:v>Varianta č.1</c:v>
                </c:pt>
                <c:pt idx="2">
                  <c:v>Varianta č.2</c:v>
                </c:pt>
                <c:pt idx="3">
                  <c:v>Varianta č.2</c:v>
                </c:pt>
                <c:pt idx="4">
                  <c:v>Varianta č.3</c:v>
                </c:pt>
                <c:pt idx="5">
                  <c:v>Varianta č.4</c:v>
                </c:pt>
              </c:strCache>
            </c:strRef>
          </c:cat>
          <c:val>
            <c:numRef>
              <c:f>List1!$B$2:$B$7</c:f>
              <c:numCache>
                <c:formatCode>General</c:formatCode>
                <c:ptCount val="6"/>
                <c:pt idx="0">
                  <c:v>11.1</c:v>
                </c:pt>
                <c:pt idx="2">
                  <c:v>14.1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DC-4CB8-AF84-55FA44D62065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40´ kontejner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List1!$A$2:$A$7</c:f>
              <c:strCache>
                <c:ptCount val="6"/>
                <c:pt idx="0">
                  <c:v>Varianta č.1</c:v>
                </c:pt>
                <c:pt idx="1">
                  <c:v>Varianta č.1</c:v>
                </c:pt>
                <c:pt idx="2">
                  <c:v>Varianta č.2</c:v>
                </c:pt>
                <c:pt idx="3">
                  <c:v>Varianta č.2</c:v>
                </c:pt>
                <c:pt idx="4">
                  <c:v>Varianta č.3</c:v>
                </c:pt>
                <c:pt idx="5">
                  <c:v>Varianta č.4</c:v>
                </c:pt>
              </c:strCache>
            </c:strRef>
          </c:cat>
          <c:val>
            <c:numRef>
              <c:f>List1!$C$2:$C$7</c:f>
              <c:numCache>
                <c:formatCode>General</c:formatCode>
                <c:ptCount val="6"/>
                <c:pt idx="1">
                  <c:v>22.9</c:v>
                </c:pt>
                <c:pt idx="3">
                  <c:v>25.9</c:v>
                </c:pt>
                <c:pt idx="4">
                  <c:v>21.8</c:v>
                </c:pt>
                <c:pt idx="5">
                  <c:v>26.2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DC-4CB8-AF84-55FA44D620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381424688"/>
        <c:axId val="381424032"/>
      </c:barChart>
      <c:lineChart>
        <c:grouping val="standard"/>
        <c:varyColors val="0"/>
        <c:ser>
          <c:idx val="2"/>
          <c:order val="2"/>
          <c:tx>
            <c:strRef>
              <c:f>List1!$D$1</c:f>
              <c:strCache>
                <c:ptCount val="1"/>
                <c:pt idx="0">
                  <c:v>20´ nosnost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List1!$A$2:$A$7</c:f>
              <c:strCache>
                <c:ptCount val="6"/>
                <c:pt idx="0">
                  <c:v>Varianta č.1</c:v>
                </c:pt>
                <c:pt idx="1">
                  <c:v>Varianta č.1</c:v>
                </c:pt>
                <c:pt idx="2">
                  <c:v>Varianta č.2</c:v>
                </c:pt>
                <c:pt idx="3">
                  <c:v>Varianta č.2</c:v>
                </c:pt>
                <c:pt idx="4">
                  <c:v>Varianta č.3</c:v>
                </c:pt>
                <c:pt idx="5">
                  <c:v>Varianta č.4</c:v>
                </c:pt>
              </c:strCache>
            </c:strRef>
          </c:cat>
          <c:val>
            <c:numRef>
              <c:f>List1!$D$2:$D$7</c:f>
              <c:numCache>
                <c:formatCode>General</c:formatCode>
                <c:ptCount val="6"/>
                <c:pt idx="0">
                  <c:v>21.8</c:v>
                </c:pt>
                <c:pt idx="1">
                  <c:v>21.8</c:v>
                </c:pt>
                <c:pt idx="2">
                  <c:v>21.8</c:v>
                </c:pt>
                <c:pt idx="3">
                  <c:v>21.8</c:v>
                </c:pt>
                <c:pt idx="4">
                  <c:v>21.8</c:v>
                </c:pt>
                <c:pt idx="5">
                  <c:v>21.8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ADC-4CB8-AF84-55FA44D62065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40´ nosnost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strRef>
              <c:f>List1!$A$2:$A$7</c:f>
              <c:strCache>
                <c:ptCount val="6"/>
                <c:pt idx="0">
                  <c:v>Varianta č.1</c:v>
                </c:pt>
                <c:pt idx="1">
                  <c:v>Varianta č.1</c:v>
                </c:pt>
                <c:pt idx="2">
                  <c:v>Varianta č.2</c:v>
                </c:pt>
                <c:pt idx="3">
                  <c:v>Varianta č.2</c:v>
                </c:pt>
                <c:pt idx="4">
                  <c:v>Varianta č.3</c:v>
                </c:pt>
                <c:pt idx="5">
                  <c:v>Varianta č.4</c:v>
                </c:pt>
              </c:strCache>
            </c:strRef>
          </c:cat>
          <c:val>
            <c:numRef>
              <c:f>List1!$E$2:$E$7</c:f>
              <c:numCache>
                <c:formatCode>General</c:formatCode>
                <c:ptCount val="6"/>
                <c:pt idx="0">
                  <c:v>26.7</c:v>
                </c:pt>
                <c:pt idx="1">
                  <c:v>26.7</c:v>
                </c:pt>
                <c:pt idx="2">
                  <c:v>26.7</c:v>
                </c:pt>
                <c:pt idx="3">
                  <c:v>26.7</c:v>
                </c:pt>
                <c:pt idx="4">
                  <c:v>26.7</c:v>
                </c:pt>
                <c:pt idx="5">
                  <c:v>26.7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ADC-4CB8-AF84-55FA44D620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1430920"/>
        <c:axId val="381426984"/>
      </c:lineChart>
      <c:catAx>
        <c:axId val="381424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81424032"/>
        <c:crosses val="autoZero"/>
        <c:auto val="1"/>
        <c:lblAlgn val="ctr"/>
        <c:lblOffset val="100"/>
        <c:noMultiLvlLbl val="0"/>
      </c:catAx>
      <c:valAx>
        <c:axId val="381424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dirty="0"/>
                  <a:t>Hmotnost v tunách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81424688"/>
        <c:crosses val="autoZero"/>
        <c:crossBetween val="between"/>
      </c:valAx>
      <c:valAx>
        <c:axId val="381426984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81430920"/>
        <c:crosses val="max"/>
        <c:crossBetween val="between"/>
      </c:valAx>
      <c:catAx>
        <c:axId val="38143092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81426984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Nestohovatelné balení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List1!$A$2:$A$7</c:f>
              <c:strCache>
                <c:ptCount val="6"/>
                <c:pt idx="0">
                  <c:v>Varianta č.1
20´</c:v>
                </c:pt>
                <c:pt idx="1">
                  <c:v>Varianta č.1
40´</c:v>
                </c:pt>
                <c:pt idx="2">
                  <c:v>Varianta č.2
20´</c:v>
                </c:pt>
                <c:pt idx="3">
                  <c:v>Varianta č.2
40´</c:v>
                </c:pt>
                <c:pt idx="4">
                  <c:v>Varianta č.3
40´</c:v>
                </c:pt>
                <c:pt idx="5">
                  <c:v>Varianta č.4
40´</c:v>
                </c:pt>
              </c:strCache>
            </c:strRef>
          </c:cat>
          <c:val>
            <c:numRef>
              <c:f>List1!$B$2:$B$7</c:f>
              <c:numCache>
                <c:formatCode>General</c:formatCode>
                <c:ptCount val="6"/>
                <c:pt idx="0">
                  <c:v>0</c:v>
                </c:pt>
                <c:pt idx="1">
                  <c:v>290496</c:v>
                </c:pt>
                <c:pt idx="2">
                  <c:v>198164</c:v>
                </c:pt>
                <c:pt idx="3">
                  <c:v>1162224</c:v>
                </c:pt>
                <c:pt idx="4">
                  <c:v>1660380</c:v>
                </c:pt>
                <c:pt idx="5">
                  <c:v>2336796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0F-47F7-A3A2-AAB1F8A2B41A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Stohovatelné balení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List1!$A$2:$A$7</c:f>
              <c:strCache>
                <c:ptCount val="6"/>
                <c:pt idx="0">
                  <c:v>Varianta č.1
20´</c:v>
                </c:pt>
                <c:pt idx="1">
                  <c:v>Varianta č.1
40´</c:v>
                </c:pt>
                <c:pt idx="2">
                  <c:v>Varianta č.2
20´</c:v>
                </c:pt>
                <c:pt idx="3">
                  <c:v>Varianta č.2
40´</c:v>
                </c:pt>
                <c:pt idx="4">
                  <c:v>Varianta č.3
40´</c:v>
                </c:pt>
                <c:pt idx="5">
                  <c:v>Varianta č.4
40´</c:v>
                </c:pt>
              </c:strCache>
            </c:strRef>
          </c:cat>
          <c:val>
            <c:numRef>
              <c:f>List1!$C$2:$C$7</c:f>
              <c:numCache>
                <c:formatCode>General</c:formatCode>
                <c:ptCount val="6"/>
                <c:pt idx="0">
                  <c:v>0</c:v>
                </c:pt>
                <c:pt idx="1">
                  <c:v>186288</c:v>
                </c:pt>
                <c:pt idx="2">
                  <c:v>123024</c:v>
                </c:pt>
                <c:pt idx="3">
                  <c:v>764224</c:v>
                </c:pt>
                <c:pt idx="4">
                  <c:v>992640</c:v>
                </c:pt>
                <c:pt idx="5">
                  <c:v>1449252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40F-47F7-A3A2-AAB1F8A2B4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4779720"/>
        <c:axId val="414780376"/>
      </c:barChart>
      <c:catAx>
        <c:axId val="414779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14780376"/>
        <c:crosses val="autoZero"/>
        <c:auto val="1"/>
        <c:lblAlgn val="ctr"/>
        <c:lblOffset val="100"/>
        <c:noMultiLvlLbl val="0"/>
      </c:catAx>
      <c:valAx>
        <c:axId val="414780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dirty="0"/>
                  <a:t>Cena přepravy v Kč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14779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2EE17-88C9-440F-8374-5A86665E4880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E65BB-9997-45D8-89C0-EDF4B10EA19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2EE17-88C9-440F-8374-5A86665E4880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E65BB-9997-45D8-89C0-EDF4B10EA19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2EE17-88C9-440F-8374-5A86665E4880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E65BB-9997-45D8-89C0-EDF4B10EA19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2EE17-88C9-440F-8374-5A86665E4880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E65BB-9997-45D8-89C0-EDF4B10EA19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2EE17-88C9-440F-8374-5A86665E4880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E65BB-9997-45D8-89C0-EDF4B10EA19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2EE17-88C9-440F-8374-5A86665E4880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E65BB-9997-45D8-89C0-EDF4B10EA19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2EE17-88C9-440F-8374-5A86665E4880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E65BB-9997-45D8-89C0-EDF4B10EA19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2EE17-88C9-440F-8374-5A86665E4880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E65BB-9997-45D8-89C0-EDF4B10EA19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2EE17-88C9-440F-8374-5A86665E4880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E65BB-9997-45D8-89C0-EDF4B10EA19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2EE17-88C9-440F-8374-5A86665E4880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E65BB-9997-45D8-89C0-EDF4B10EA19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2EE17-88C9-440F-8374-5A86665E4880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4E65BB-9997-45D8-89C0-EDF4B10EA19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74E65BB-9997-45D8-89C0-EDF4B10EA192}" type="slidenum">
              <a:rPr lang="cs-CZ" smtClean="0"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ED2EE17-88C9-440F-8374-5A86665E4880}" type="datetimeFigureOut">
              <a:rPr lang="cs-CZ" smtClean="0"/>
              <a:t>09.02.2021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4526" y="2348881"/>
            <a:ext cx="7992888" cy="2160240"/>
          </a:xfrm>
        </p:spPr>
        <p:txBody>
          <a:bodyPr/>
          <a:lstStyle/>
          <a:p>
            <a:pPr algn="ctr"/>
            <a:r>
              <a:rPr lang="cs-CZ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Racionalizace balení ve společnosti TORMAX </a:t>
            </a:r>
            <a:r>
              <a:rPr lang="cs-CZ" sz="4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Production</a:t>
            </a:r>
            <a:r>
              <a:rPr lang="cs-CZ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s.r.o.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95736" y="260648"/>
            <a:ext cx="6264696" cy="1066800"/>
          </a:xfrm>
        </p:spPr>
        <p:txBody>
          <a:bodyPr>
            <a:normAutofit fontScale="92500"/>
          </a:bodyPr>
          <a:lstStyle/>
          <a:p>
            <a:pPr algn="ctr"/>
            <a:r>
              <a:rPr lang="cs-CZ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Vysoká škola technická a ekonomická</a:t>
            </a:r>
          </a:p>
          <a:p>
            <a:pPr algn="ctr"/>
            <a:r>
              <a:rPr lang="cs-CZ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Českých Budějovicích</a:t>
            </a:r>
          </a:p>
        </p:txBody>
      </p:sp>
      <p:pic>
        <p:nvPicPr>
          <p:cNvPr id="1028" name="Picture 4" descr="Vysoká škola technická a ekonomická v Českých Budějovicích – Wikiped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48009"/>
            <a:ext cx="1728192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99824" y="5085184"/>
            <a:ext cx="53683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Autor:		Petra Hozová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Vedoucí práce:	Ing. Martina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Hlatká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Oponent práce:	Ing. Vladislav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Zitrický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PhD.</a:t>
            </a:r>
          </a:p>
        </p:txBody>
      </p:sp>
    </p:spTree>
    <p:extLst>
      <p:ext uri="{BB962C8B-B14F-4D97-AF65-F5344CB8AC3E}">
        <p14:creationId xmlns:p14="http://schemas.microsoft.com/office/powerpoint/2010/main" val="34329636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Náklady na přepravu</a:t>
            </a:r>
          </a:p>
        </p:txBody>
      </p:sp>
      <p:graphicFrame>
        <p:nvGraphicFramePr>
          <p:cNvPr id="10" name="Zástupný obsah 9">
            <a:extLst>
              <a:ext uri="{FF2B5EF4-FFF2-40B4-BE49-F238E27FC236}">
                <a16:creationId xmlns:a16="http://schemas.microsoft.com/office/drawing/2014/main" id="{CFAF7677-3DD3-4A9F-864E-1EFD659AD5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2444245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116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7620000" cy="4483968"/>
          </a:xfrm>
          <a:noFill/>
        </p:spPr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Stohovatelné kartonové krabice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Navýšení kapacity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Váhové zatížení kontejneru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Snížení četnosti odeslaných kontejnerů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Snížení přepravních nákladů</a:t>
            </a:r>
          </a:p>
          <a:p>
            <a:pPr lvl="3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snížení o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2 132 632 Kč</a:t>
            </a:r>
          </a:p>
        </p:txBody>
      </p:sp>
    </p:spTree>
    <p:extLst>
      <p:ext uri="{BB962C8B-B14F-4D97-AF65-F5344CB8AC3E}">
        <p14:creationId xmlns:p14="http://schemas.microsoft.com/office/powerpoint/2010/main" val="188210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Otázky vedoucího a oponenta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7620000" cy="4483968"/>
          </a:xfrm>
          <a:noFill/>
        </p:spPr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Vedoucí práce:</a:t>
            </a:r>
          </a:p>
          <a:p>
            <a:pPr lvl="2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Budou Vámi navržená opatření zavedena ve firmě?</a:t>
            </a:r>
          </a:p>
          <a:p>
            <a:pPr lvl="2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 současné době společnost TORMAX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Production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s.r.o., nevyužívá při přepravě kontejnery využitelnou kapacitu. Je to z důvodu, že používala nevhodnou obalovou techniku nebo při odesílání zboží kontejneru nezaplnila z důvodu malé objednávky?</a:t>
            </a:r>
          </a:p>
        </p:txBody>
      </p:sp>
    </p:spTree>
    <p:extLst>
      <p:ext uri="{BB962C8B-B14F-4D97-AF65-F5344CB8AC3E}">
        <p14:creationId xmlns:p14="http://schemas.microsoft.com/office/powerpoint/2010/main" val="3208530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Otázky vedoucího a oponenta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7620000" cy="4483968"/>
          </a:xfrm>
          <a:noFill/>
        </p:spPr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Oponent práce:</a:t>
            </a:r>
          </a:p>
          <a:p>
            <a:pPr lvl="2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Jsou stohovatelné kartonové krabice vhodné pro námořní přepravu (v případě dřevěných beden to uvádíte </a:t>
            </a:r>
            <a:r>
              <a:rPr lang="cs-CZ" sz="2400">
                <a:latin typeface="Arial" panose="020B0604020202020204" pitchFamily="34" charset="0"/>
                <a:cs typeface="Arial" panose="020B0604020202020204" pitchFamily="34" charset="0"/>
              </a:rPr>
              <a:t>jako výhodu)?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Jaká byla reakce vedení společnosti na Vaše návrhy?</a:t>
            </a:r>
          </a:p>
        </p:txBody>
      </p:sp>
    </p:spTree>
    <p:extLst>
      <p:ext uri="{BB962C8B-B14F-4D97-AF65-F5344CB8AC3E}">
        <p14:creationId xmlns:p14="http://schemas.microsoft.com/office/powerpoint/2010/main" val="4290750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6250706"/>
          </a:xfrm>
        </p:spPr>
        <p:txBody>
          <a:bodyPr/>
          <a:lstStyle/>
          <a:p>
            <a:pPr algn="ctr"/>
            <a:r>
              <a:rPr lang="cs-CZ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055501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Motivace a důvody k řešení daného problému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7620000" cy="4483968"/>
          </a:xfrm>
        </p:spPr>
        <p:txBody>
          <a:bodyPr/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Praxe na pozici obalového specialisty ve výrobním podniku</a:t>
            </a: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Zájem o rozšíření praxe v mezinárodní kontejnerové přepravě</a:t>
            </a:r>
          </a:p>
        </p:txBody>
      </p:sp>
    </p:spTree>
    <p:extLst>
      <p:ext uri="{BB962C8B-B14F-4D97-AF65-F5344CB8AC3E}">
        <p14:creationId xmlns:p14="http://schemas.microsoft.com/office/powerpoint/2010/main" val="952320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7620000" cy="4483968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Cílem práce je provést analýzu balení zboží pro kontejnerovou přepravu společnosti TORMAX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Production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s.r.o. Na základě vypracované analýzy navrhnout vhodná opatření, která povedou k zefektivnění celého procesu přepravy.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323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Výzkumné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7620000" cy="4483968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Je možné navýšit kapacitu kontejneru, aby bylo dodrženo maximální možné zatížení kontejneru?</a:t>
            </a: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Jakým způsobem ovlivní změna balení transportní náklady?</a:t>
            </a:r>
          </a:p>
        </p:txBody>
      </p:sp>
    </p:spTree>
    <p:extLst>
      <p:ext uri="{BB962C8B-B14F-4D97-AF65-F5344CB8AC3E}">
        <p14:creationId xmlns:p14="http://schemas.microsoft.com/office/powerpoint/2010/main" val="2164098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Metodika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7620000" cy="4483968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Vizuální analýza</a:t>
            </a: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Sběr dat z interní dokumentace</a:t>
            </a:r>
          </a:p>
          <a:p>
            <a:pPr marL="114300" indent="0"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Metoda vícekriteriálního hodnocení variant</a:t>
            </a: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140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Výsledky analýzy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7620000" cy="4483968"/>
          </a:xfrm>
          <a:noFill/>
        </p:spPr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Nevytížená horní polovina kontejneru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t="882" b="-1"/>
          <a:stretch/>
        </p:blipFill>
        <p:spPr>
          <a:xfrm>
            <a:off x="899592" y="2332153"/>
            <a:ext cx="3514725" cy="4248472"/>
          </a:xfrm>
          <a:prstGeom prst="rect">
            <a:avLst/>
          </a:prstGeom>
        </p:spPr>
      </p:pic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5F478E26-588C-4F75-B81C-262308963D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233582"/>
              </p:ext>
            </p:extLst>
          </p:nvPr>
        </p:nvGraphicFramePr>
        <p:xfrm>
          <a:off x="4586314" y="2332153"/>
          <a:ext cx="30600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/>
                        <a:t>Varianta ložení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Využití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192">
                <a:tc>
                  <a:txBody>
                    <a:bodyPr/>
                    <a:lstStyle/>
                    <a:p>
                      <a:r>
                        <a:rPr lang="cs-CZ" dirty="0"/>
                        <a:t>Varianta č.1 – 20´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45%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1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Varianta č.1 – 40´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47%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1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Varianta č.2 – 20´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41%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1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Varianta č.2 – 40´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42%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1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Varianta č.3 – 40´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50%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1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Varianta č.4 – 40´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48%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1614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Varianty ložení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87016"/>
            <a:ext cx="7620000" cy="5396346"/>
          </a:xfrm>
        </p:spPr>
        <p:txBody>
          <a:bodyPr>
            <a:normAutofit fontScale="77500" lnSpcReduction="20000"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Varianta č.1</a:t>
            </a: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Varianta č.2</a:t>
            </a:r>
          </a:p>
          <a:p>
            <a:pPr marL="114300" indent="0"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Varianta č.3</a:t>
            </a:r>
          </a:p>
          <a:p>
            <a:pPr marL="114300" indent="0"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Varianta č.4</a:t>
            </a:r>
          </a:p>
          <a:p>
            <a:pPr marL="11430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1430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390F7B8F-21EE-46FC-8122-5CFEA33F95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49" b="1"/>
          <a:stretch/>
        </p:blipFill>
        <p:spPr>
          <a:xfrm>
            <a:off x="761498" y="1502703"/>
            <a:ext cx="7011401" cy="967992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4CCE00DC-00E1-47E7-9A9C-E7FA55B6B76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/>
          <a:stretch/>
        </p:blipFill>
        <p:spPr>
          <a:xfrm>
            <a:off x="761499" y="2842755"/>
            <a:ext cx="7011400" cy="967991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4228DC5D-B482-43F1-A135-7F405506B7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1498" y="4192987"/>
            <a:ext cx="4575957" cy="967991"/>
          </a:xfrm>
          <a:prstGeom prst="rect">
            <a:avLst/>
          </a:prstGeom>
        </p:spPr>
      </p:pic>
      <p:pic>
        <p:nvPicPr>
          <p:cNvPr id="15" name="Obrázek 14">
            <a:extLst>
              <a:ext uri="{FF2B5EF4-FFF2-40B4-BE49-F238E27FC236}">
                <a16:creationId xmlns:a16="http://schemas.microsoft.com/office/drawing/2014/main" id="{4DA3AFAA-8F1D-41E3-9A7F-A0E9AB6D599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1498" y="5525704"/>
            <a:ext cx="4575957" cy="967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914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Návrhy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7620000" cy="4483968"/>
          </a:xfrm>
          <a:noFill/>
        </p:spPr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Dřevěné bedny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Stohovatelné kartonové krabice</a:t>
            </a: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u="sng" dirty="0">
                <a:latin typeface="Arial" panose="020B0604020202020204" pitchFamily="34" charset="0"/>
                <a:cs typeface="Arial" panose="020B0604020202020204" pitchFamily="34" charset="0"/>
              </a:rPr>
              <a:t>Kritéria pro výběr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/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Cena pořízení</a:t>
            </a:r>
          </a:p>
          <a:p>
            <a:pPr lvl="1"/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Lokace dodavatele</a:t>
            </a:r>
          </a:p>
          <a:p>
            <a:pPr lvl="1"/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Termín dodání</a:t>
            </a:r>
          </a:p>
          <a:p>
            <a:pPr lvl="1"/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Skladovací prostory</a:t>
            </a:r>
          </a:p>
        </p:txBody>
      </p:sp>
    </p:spTree>
    <p:extLst>
      <p:ext uri="{BB962C8B-B14F-4D97-AF65-F5344CB8AC3E}">
        <p14:creationId xmlns:p14="http://schemas.microsoft.com/office/powerpoint/2010/main" val="3765966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Váhové zatížení kontejneru</a:t>
            </a:r>
          </a:p>
        </p:txBody>
      </p:sp>
      <p:graphicFrame>
        <p:nvGraphicFramePr>
          <p:cNvPr id="11" name="Graf 10">
            <a:extLst>
              <a:ext uri="{FF2B5EF4-FFF2-40B4-BE49-F238E27FC236}">
                <a16:creationId xmlns:a16="http://schemas.microsoft.com/office/drawing/2014/main" id="{426858AC-BF43-4266-916F-B335BF95D8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14211333"/>
              </p:ext>
            </p:extLst>
          </p:nvPr>
        </p:nvGraphicFramePr>
        <p:xfrm>
          <a:off x="457200" y="1397000"/>
          <a:ext cx="7620000" cy="4696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072018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Vlastní 1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9B2D1F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1032</TotalTime>
  <Words>371</Words>
  <Application>Microsoft Office PowerPoint</Application>
  <PresentationFormat>Předvádění na obrazovce (4:3)</PresentationFormat>
  <Paragraphs>84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Cambria</vt:lpstr>
      <vt:lpstr>Sousedství</vt:lpstr>
      <vt:lpstr>Racionalizace balení ve společnosti TORMAX Production s.r.o.</vt:lpstr>
      <vt:lpstr>Motivace a důvody k řešení daného problému</vt:lpstr>
      <vt:lpstr>Cíl práce</vt:lpstr>
      <vt:lpstr>Výzkumné otázky</vt:lpstr>
      <vt:lpstr>Metodika práce</vt:lpstr>
      <vt:lpstr>Výsledky analýzy</vt:lpstr>
      <vt:lpstr>Varianty ložení</vt:lpstr>
      <vt:lpstr>Návrhy opatření</vt:lpstr>
      <vt:lpstr>Váhové zatížení kontejneru</vt:lpstr>
      <vt:lpstr>Náklady na přepravu</vt:lpstr>
      <vt:lpstr>Shrnutí</vt:lpstr>
      <vt:lpstr>Otázky vedoucího a oponenta</vt:lpstr>
      <vt:lpstr>Otázky vedoucího a oponenta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Hoza</dc:creator>
  <cp:lastModifiedBy>Kóřovi</cp:lastModifiedBy>
  <cp:revision>34</cp:revision>
  <dcterms:created xsi:type="dcterms:W3CDTF">2021-02-03T15:58:31Z</dcterms:created>
  <dcterms:modified xsi:type="dcterms:W3CDTF">2021-02-09T20:30:10Z</dcterms:modified>
</cp:coreProperties>
</file>