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5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6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1EBCBBA4-31A6-4B12-B8F3-6A39041B9389}">
          <p14:sldIdLst>
            <p14:sldId id="256"/>
            <p14:sldId id="258"/>
            <p14:sldId id="259"/>
            <p14:sldId id="260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800" b="0" i="0" u="none" strike="noStrike" baseline="0">
                <a:effectLst/>
              </a:rPr>
              <a:t>Rezidenti a abonenti vs. Nerezidenti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1111111111111109E-2"/>
          <c:y val="0.4076625838436862"/>
          <c:w val="0.93888888888888888"/>
          <c:h val="0.5923374161563137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FCC-4F7B-9AE3-BA966D0029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FCC-4F7B-9AE3-BA966D002986}"/>
              </c:ext>
            </c:extLst>
          </c:dPt>
          <c:dLbls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List2!$B$99:$B$100</c:f>
              <c:strCache>
                <c:ptCount val="2"/>
                <c:pt idx="0">
                  <c:v>rezidenti a abonenti</c:v>
                </c:pt>
                <c:pt idx="1">
                  <c:v>nerezidenti</c:v>
                </c:pt>
              </c:strCache>
            </c:strRef>
          </c:cat>
          <c:val>
            <c:numRef>
              <c:f>List2!$C$99:$C$100</c:f>
              <c:numCache>
                <c:formatCode>General</c:formatCode>
                <c:ptCount val="2"/>
                <c:pt idx="0">
                  <c:v>118</c:v>
                </c:pt>
                <c:pt idx="1">
                  <c:v>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CC-4F7B-9AE3-BA966D00298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Parkujete na místech, která k tomu nejsou určena? (např.Parkoviště u Penny Marketu, u Möbelixu)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40361111111111109"/>
          <c:w val="0.93888888888888888"/>
          <c:h val="0.5923374161563137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F6F-4A65-A558-B805942BC01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AF6F-4A65-A558-B805942BC01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AF6F-4A65-A558-B805942BC017}"/>
              </c:ext>
            </c:extLst>
          </c:dPt>
          <c:dLbls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List1!$B$48:$B$50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nechci odpovídat</c:v>
                </c:pt>
              </c:strCache>
            </c:strRef>
          </c:cat>
          <c:val>
            <c:numRef>
              <c:f>List1!$C$48:$C$50</c:f>
              <c:numCache>
                <c:formatCode>General</c:formatCode>
                <c:ptCount val="3"/>
                <c:pt idx="0">
                  <c:v>141</c:v>
                </c:pt>
                <c:pt idx="1">
                  <c:v>61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F6F-4A65-A558-B805942BC01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Máte zakoupené parkovací oprávnění pro modré zóny?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40361111111111109"/>
          <c:w val="0.93888888888888888"/>
          <c:h val="0.5923374161563137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3118-4D83-B7A4-E1DF31199B1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3118-4D83-B7A4-E1DF31199B1D}"/>
              </c:ext>
            </c:extLst>
          </c:dPt>
          <c:dLbls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List1!$B$21:$B$22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List1!$C$21:$C$22</c:f>
              <c:numCache>
                <c:formatCode>General</c:formatCode>
                <c:ptCount val="2"/>
                <c:pt idx="0">
                  <c:v>99</c:v>
                </c:pt>
                <c:pt idx="1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118-4D83-B7A4-E1DF31199B1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Pokud by bylo</a:t>
            </a:r>
            <a:r>
              <a:rPr lang="cs-CZ" sz="1800" b="1" i="0" u="none" strike="noStrike" kern="1200" baseline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+mn-lt"/>
                <a:ea typeface="+mn-ea"/>
                <a:cs typeface="+mn-cs"/>
              </a:rPr>
              <a:t> v </a:t>
            </a:r>
            <a:r>
              <a:rPr lang="cs-CZ"/>
              <a:t>oblasti ulice Průběžná záchytné parkoviště využívali byste jej raději?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9444444444444445E-2"/>
          <c:y val="0.40361111111111109"/>
          <c:w val="0.93888888888888888"/>
          <c:h val="0.5923374161563137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4B0-40B5-8ECC-63D8BB6A29F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4B0-40B5-8ECC-63D8BB6A29F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4B0-40B5-8ECC-63D8BB6A29F0}"/>
              </c:ext>
            </c:extLst>
          </c:dPt>
          <c:dLbls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List1!$B$54:$B$56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List1!$C$54:$C$56</c:f>
              <c:numCache>
                <c:formatCode>General</c:formatCode>
                <c:ptCount val="3"/>
                <c:pt idx="0">
                  <c:v>182</c:v>
                </c:pt>
                <c:pt idx="1">
                  <c:v>21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4B0-40B5-8ECC-63D8BB6A29F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Cena za parkovací oprávnění Vám přijde...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40361111111111109"/>
          <c:w val="0.93888888888888888"/>
          <c:h val="0.5923374161563137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List1!$B$29</c:f>
              <c:strCache>
                <c:ptCount val="1"/>
                <c:pt idx="0">
                  <c:v>vysoká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List1!$C$29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B8-47A1-A634-F6D6F4812F47}"/>
            </c:ext>
          </c:extLst>
        </c:ser>
        <c:ser>
          <c:idx val="1"/>
          <c:order val="1"/>
          <c:tx>
            <c:strRef>
              <c:f>List1!$B$30</c:f>
              <c:strCache>
                <c:ptCount val="1"/>
                <c:pt idx="0">
                  <c:v>spíše vysoká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val>
            <c:numRef>
              <c:f>List1!$C$30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B8-47A1-A634-F6D6F4812F47}"/>
            </c:ext>
          </c:extLst>
        </c:ser>
        <c:ser>
          <c:idx val="2"/>
          <c:order val="2"/>
          <c:tx>
            <c:strRef>
              <c:f>List1!$B$31</c:f>
              <c:strCache>
                <c:ptCount val="1"/>
                <c:pt idx="0">
                  <c:v>průměrná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val>
            <c:numRef>
              <c:f>List1!$C$31</c:f>
              <c:numCache>
                <c:formatCode>General</c:formatCode>
                <c:ptCount val="1"/>
                <c:pt idx="0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B8-47A1-A634-F6D6F4812F47}"/>
            </c:ext>
          </c:extLst>
        </c:ser>
        <c:ser>
          <c:idx val="3"/>
          <c:order val="3"/>
          <c:tx>
            <c:strRef>
              <c:f>List1!$B$32</c:f>
              <c:strCache>
                <c:ptCount val="1"/>
                <c:pt idx="0">
                  <c:v>spíše nízká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val>
            <c:numRef>
              <c:f>List1!$C$32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B8-47A1-A634-F6D6F4812F47}"/>
            </c:ext>
          </c:extLst>
        </c:ser>
        <c:ser>
          <c:idx val="4"/>
          <c:order val="4"/>
          <c:tx>
            <c:strRef>
              <c:f>List1!$B$33</c:f>
              <c:strCache>
                <c:ptCount val="1"/>
                <c:pt idx="0">
                  <c:v>nízká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val>
            <c:numRef>
              <c:f>List1!$C$33</c:f>
              <c:numCache>
                <c:formatCode>General</c:formatCode>
                <c:ptCount val="1"/>
                <c:pt idx="0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FB8-47A1-A634-F6D6F4812F47}"/>
            </c:ext>
          </c:extLst>
        </c:ser>
        <c:ser>
          <c:idx val="5"/>
          <c:order val="5"/>
          <c:tx>
            <c:strRef>
              <c:f>List1!$B$34</c:f>
              <c:strCache>
                <c:ptCount val="1"/>
                <c:pt idx="0">
                  <c:v>nevím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val>
            <c:numRef>
              <c:f>List1!$C$34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FB8-47A1-A634-F6D6F4812F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2629584"/>
        <c:axId val="432617120"/>
      </c:barChart>
      <c:valAx>
        <c:axId val="432617120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2629584"/>
        <c:crosses val="autoZero"/>
        <c:crossBetween val="between"/>
      </c:valAx>
      <c:catAx>
        <c:axId val="432629584"/>
        <c:scaling>
          <c:orientation val="minMax"/>
        </c:scaling>
        <c:delete val="0"/>
        <c:axPos val="l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261712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119E3-D4D9-4D87-8F88-0A3D4416FB1E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ABB24-5052-4BFE-B703-E8861F916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220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86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597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884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6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981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033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344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336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43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440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99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5111F-7AAF-4805-B72D-F6B08640BD9B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63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88" r:id="rId3"/>
    <p:sldLayoutId id="2147484089" r:id="rId4"/>
    <p:sldLayoutId id="2147484090" r:id="rId5"/>
    <p:sldLayoutId id="2147484091" r:id="rId6"/>
    <p:sldLayoutId id="2147484092" r:id="rId7"/>
    <p:sldLayoutId id="2147484093" r:id="rId8"/>
    <p:sldLayoutId id="2147484094" r:id="rId9"/>
    <p:sldLayoutId id="2147484095" r:id="rId10"/>
    <p:sldLayoutId id="21474840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0830B2FC-EAF7-4480-BB98-3B526317D7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72DC78E-4D27-467C-8994-AD7E7D5AA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8145" y="2381467"/>
            <a:ext cx="10889673" cy="2095065"/>
          </a:xfrm>
        </p:spPr>
        <p:txBody>
          <a:bodyPr>
            <a:noAutofit/>
          </a:bodyPr>
          <a:lstStyle/>
          <a:p>
            <a:r>
              <a:rPr lang="cs-CZ" sz="4600" b="1" spc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Racionalizace systému parkování ve vybraném obvodu ulice Průběžná v Českých Budějovicích</a:t>
            </a:r>
            <a:endParaRPr lang="cs-CZ" sz="46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EF912D-3A38-4BDE-BB55-244CD8C98C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345" y="5361705"/>
            <a:ext cx="11471564" cy="1330039"/>
          </a:xfrm>
        </p:spPr>
        <p:txBody>
          <a:bodyPr numCol="2">
            <a:normAutofit/>
          </a:bodyPr>
          <a:lstStyle/>
          <a:p>
            <a:pPr algn="l">
              <a:spcAft>
                <a:spcPts val="1200"/>
              </a:spcAft>
            </a:pPr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Autor BP: Martin Mikuláš</a:t>
            </a:r>
          </a:p>
          <a:p>
            <a:pPr algn="l">
              <a:spcAft>
                <a:spcPts val="1200"/>
              </a:spcAft>
            </a:pPr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Vedoucí BP:  Ing. Jiří Čejka, Ph.D.</a:t>
            </a:r>
          </a:p>
          <a:p>
            <a:pPr algn="l">
              <a:spcAft>
                <a:spcPts val="1200"/>
              </a:spcAft>
            </a:pPr>
            <a:endParaRPr lang="cs-CZ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523C77B1-9F72-40CE-B37A-3082755DA9E8}"/>
              </a:ext>
            </a:extLst>
          </p:cNvPr>
          <p:cNvSpPr txBox="1">
            <a:spLocks/>
          </p:cNvSpPr>
          <p:nvPr/>
        </p:nvSpPr>
        <p:spPr>
          <a:xfrm>
            <a:off x="2511136" y="1496295"/>
            <a:ext cx="7169727" cy="64510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cs typeface="Times New Roman" panose="02020603050405020304" pitchFamily="18" charset="0"/>
              </a:rPr>
              <a:t>Ústav </a:t>
            </a:r>
            <a:r>
              <a:rPr lang="cs-CZ" dirty="0" err="1">
                <a:cs typeface="Times New Roman" panose="02020603050405020304" pitchFamily="18" charset="0"/>
              </a:rPr>
              <a:t>technicko-technologický</a:t>
            </a:r>
            <a:endParaRPr lang="cs-CZ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970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C54A3646-77FE-4862-96CE-45260829B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10">
            <a:extLst>
              <a:ext uri="{FF2B5EF4-FFF2-40B4-BE49-F238E27FC236}">
                <a16:creationId xmlns:a16="http://schemas.microsoft.com/office/drawing/2014/main" id="{3F6FA249-9C10-48B9-9F72-1F333D8A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036894FA-6F9A-4863-AEC5-B734F422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B103C0B-E1BF-4BF0-9605-7426160F9E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796B9AB-146B-42B0-B1F4-7EF69C521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0B8CEE20-F67A-4CFC-88F1-4C942EB62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6B823E68-E880-4A79-82AD-6088E1DEA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C90FFE78-151B-4C6F-893F-683270602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3A2B9B53-0432-42A0-ACC1-23CCDB118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142954D5-E17A-4C4B-B575-9D2BE72C6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2317E4B1-5573-4066-895C-2FB759804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EBA723B4-613D-41FA-93E8-94173C93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D2693AEC-A60D-40B1-87B3-1EF30A56D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EFB57B1-129C-4CA5-9513-29226043B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AC89A1FD-35E1-4574-A439-61C20F457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4D55D1DF-59D8-4B47-87C4-FB3A82689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F99FF32E-3548-4B4D-894E-B3A06C12A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5005D0D4-EFA9-4355-BA9B-A7B46F941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6350B02F-5937-44B9-83F4-9C970BE96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F21A245F-C10F-495E-BD0E-CE576C7F0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6F524856-7B56-403B-B504-044710FD5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4E6D29BC-894B-4228-9F3F-92037EA3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E03B2DC6-DF02-45CB-AC7C-6EBBD359C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8" name="Rectangle 33">
            <a:extLst>
              <a:ext uri="{FF2B5EF4-FFF2-40B4-BE49-F238E27FC236}">
                <a16:creationId xmlns:a16="http://schemas.microsoft.com/office/drawing/2014/main" id="{700D0C16-8549-4373-8B7C-3555082CE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4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0285AB9-7F4D-4CFF-A1CD-06427590F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360" y="841248"/>
            <a:ext cx="6227064" cy="1234440"/>
          </a:xfrm>
        </p:spPr>
        <p:txBody>
          <a:bodyPr anchor="t">
            <a:normAutofit/>
          </a:bodyPr>
          <a:lstStyle/>
          <a:p>
            <a:r>
              <a:rPr lang="cs-CZ" sz="4000" dirty="0">
                <a:solidFill>
                  <a:schemeClr val="accent1"/>
                </a:solidFill>
              </a:rPr>
              <a:t>Výsledky výzkumu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351528-2B33-4EF8-ABE1-9E4ADB90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DD7E5C6-AE2A-4A4A-97AB-693807B2E9FA}" type="slidenum">
              <a:rPr lang="cs-CZ" smtClean="0"/>
              <a:pPr>
                <a:spcAft>
                  <a:spcPts val="600"/>
                </a:spcAft>
              </a:pPr>
              <a:t>10</a:t>
            </a:fld>
            <a:endParaRPr lang="cs-CZ"/>
          </a:p>
        </p:txBody>
      </p:sp>
      <p:sp>
        <p:nvSpPr>
          <p:cNvPr id="10" name="Isosceles Triangle 35">
            <a:extLst>
              <a:ext uri="{FF2B5EF4-FFF2-40B4-BE49-F238E27FC236}">
                <a16:creationId xmlns:a16="http://schemas.microsoft.com/office/drawing/2014/main" id="{C7341777-0F86-4E1E-A07F-2076F00D0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95E441-6545-4F5A-8E9A-F0422F418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2257" y="1659478"/>
            <a:ext cx="8292465" cy="380390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a typeface="Calibri" panose="020F0502020204030204" pitchFamily="34" charset="0"/>
              </a:rPr>
              <a:t>H3: Rezidenti a abonenti nevyužívají parkovacích oprávnění (modré zóny).</a:t>
            </a:r>
          </a:p>
        </p:txBody>
      </p:sp>
      <p:graphicFrame>
        <p:nvGraphicFramePr>
          <p:cNvPr id="33" name="Graf 32">
            <a:extLst>
              <a:ext uri="{FF2B5EF4-FFF2-40B4-BE49-F238E27FC236}">
                <a16:creationId xmlns:a16="http://schemas.microsoft.com/office/drawing/2014/main" id="{F87588C0-A689-4A6F-9C20-C439C974A0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5240585"/>
              </p:ext>
            </p:extLst>
          </p:nvPr>
        </p:nvGraphicFramePr>
        <p:xfrm>
          <a:off x="3912869" y="2186940"/>
          <a:ext cx="6078855" cy="4094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6801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C54A3646-77FE-4862-96CE-45260829B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10">
            <a:extLst>
              <a:ext uri="{FF2B5EF4-FFF2-40B4-BE49-F238E27FC236}">
                <a16:creationId xmlns:a16="http://schemas.microsoft.com/office/drawing/2014/main" id="{3F6FA249-9C10-48B9-9F72-1F333D8A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036894FA-6F9A-4863-AEC5-B734F422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B103C0B-E1BF-4BF0-9605-7426160F9E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796B9AB-146B-42B0-B1F4-7EF69C521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0B8CEE20-F67A-4CFC-88F1-4C942EB62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6B823E68-E880-4A79-82AD-6088E1DEA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C90FFE78-151B-4C6F-893F-683270602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3A2B9B53-0432-42A0-ACC1-23CCDB118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142954D5-E17A-4C4B-B575-9D2BE72C6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2317E4B1-5573-4066-895C-2FB759804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EBA723B4-613D-41FA-93E8-94173C93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D2693AEC-A60D-40B1-87B3-1EF30A56D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EFB57B1-129C-4CA5-9513-29226043B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AC89A1FD-35E1-4574-A439-61C20F457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4D55D1DF-59D8-4B47-87C4-FB3A82689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F99FF32E-3548-4B4D-894E-B3A06C12A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5005D0D4-EFA9-4355-BA9B-A7B46F941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6350B02F-5937-44B9-83F4-9C970BE96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F21A245F-C10F-495E-BD0E-CE576C7F0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6F524856-7B56-403B-B504-044710FD5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4E6D29BC-894B-4228-9F3F-92037EA3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E03B2DC6-DF02-45CB-AC7C-6EBBD359C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8" name="Rectangle 33">
            <a:extLst>
              <a:ext uri="{FF2B5EF4-FFF2-40B4-BE49-F238E27FC236}">
                <a16:creationId xmlns:a16="http://schemas.microsoft.com/office/drawing/2014/main" id="{700D0C16-8549-4373-8B7C-3555082CE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4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0285AB9-7F4D-4CFF-A1CD-06427590F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360" y="841248"/>
            <a:ext cx="6227064" cy="1234440"/>
          </a:xfrm>
        </p:spPr>
        <p:txBody>
          <a:bodyPr anchor="t">
            <a:normAutofit/>
          </a:bodyPr>
          <a:lstStyle/>
          <a:p>
            <a:r>
              <a:rPr lang="cs-CZ" sz="4000" dirty="0">
                <a:solidFill>
                  <a:schemeClr val="accent1"/>
                </a:solidFill>
              </a:rPr>
              <a:t>Výsledky výzkumu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351528-2B33-4EF8-ABE1-9E4ADB90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DD7E5C6-AE2A-4A4A-97AB-693807B2E9FA}" type="slidenum">
              <a:rPr lang="cs-CZ" smtClean="0"/>
              <a:pPr>
                <a:spcAft>
                  <a:spcPts val="600"/>
                </a:spcAft>
              </a:pPr>
              <a:t>11</a:t>
            </a:fld>
            <a:endParaRPr lang="cs-CZ"/>
          </a:p>
        </p:txBody>
      </p:sp>
      <p:sp>
        <p:nvSpPr>
          <p:cNvPr id="10" name="Isosceles Triangle 35">
            <a:extLst>
              <a:ext uri="{FF2B5EF4-FFF2-40B4-BE49-F238E27FC236}">
                <a16:creationId xmlns:a16="http://schemas.microsoft.com/office/drawing/2014/main" id="{C7341777-0F86-4E1E-A07F-2076F00D0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95E441-6545-4F5A-8E9A-F0422F418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7256" y="1549941"/>
            <a:ext cx="8292465" cy="380390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a typeface="Calibri" panose="020F0502020204030204" pitchFamily="34" charset="0"/>
              </a:rPr>
              <a:t>H4: Parkování nerezidentů by mohlo být vyřešeno záchytným a kapacitním parkovištěm.</a:t>
            </a:r>
          </a:p>
        </p:txBody>
      </p:sp>
      <p:graphicFrame>
        <p:nvGraphicFramePr>
          <p:cNvPr id="33" name="Graf 32">
            <a:extLst>
              <a:ext uri="{FF2B5EF4-FFF2-40B4-BE49-F238E27FC236}">
                <a16:creationId xmlns:a16="http://schemas.microsoft.com/office/drawing/2014/main" id="{F87588C0-A689-4A6F-9C20-C439C974A0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0361013"/>
              </p:ext>
            </p:extLst>
          </p:nvPr>
        </p:nvGraphicFramePr>
        <p:xfrm>
          <a:off x="3575389" y="2331653"/>
          <a:ext cx="6899276" cy="4206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5455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C54A3646-77FE-4862-96CE-45260829B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10">
            <a:extLst>
              <a:ext uri="{FF2B5EF4-FFF2-40B4-BE49-F238E27FC236}">
                <a16:creationId xmlns:a16="http://schemas.microsoft.com/office/drawing/2014/main" id="{3F6FA249-9C10-48B9-9F72-1F333D8A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036894FA-6F9A-4863-AEC5-B734F422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B103C0B-E1BF-4BF0-9605-7426160F9E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796B9AB-146B-42B0-B1F4-7EF69C521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0B8CEE20-F67A-4CFC-88F1-4C942EB62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6B823E68-E880-4A79-82AD-6088E1DEA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C90FFE78-151B-4C6F-893F-683270602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3A2B9B53-0432-42A0-ACC1-23CCDB118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142954D5-E17A-4C4B-B575-9D2BE72C6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2317E4B1-5573-4066-895C-2FB759804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EBA723B4-613D-41FA-93E8-94173C93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D2693AEC-A60D-40B1-87B3-1EF30A56D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EFB57B1-129C-4CA5-9513-29226043B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AC89A1FD-35E1-4574-A439-61C20F457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4D55D1DF-59D8-4B47-87C4-FB3A82689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F99FF32E-3548-4B4D-894E-B3A06C12A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5005D0D4-EFA9-4355-BA9B-A7B46F941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6350B02F-5937-44B9-83F4-9C970BE96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F21A245F-C10F-495E-BD0E-CE576C7F0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6F524856-7B56-403B-B504-044710FD5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4E6D29BC-894B-4228-9F3F-92037EA3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E03B2DC6-DF02-45CB-AC7C-6EBBD359C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8" name="Rectangle 33">
            <a:extLst>
              <a:ext uri="{FF2B5EF4-FFF2-40B4-BE49-F238E27FC236}">
                <a16:creationId xmlns:a16="http://schemas.microsoft.com/office/drawing/2014/main" id="{700D0C16-8549-4373-8B7C-3555082CE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4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0285AB9-7F4D-4CFF-A1CD-06427590F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360" y="841248"/>
            <a:ext cx="6227064" cy="1234440"/>
          </a:xfrm>
        </p:spPr>
        <p:txBody>
          <a:bodyPr anchor="t">
            <a:normAutofit/>
          </a:bodyPr>
          <a:lstStyle/>
          <a:p>
            <a:r>
              <a:rPr lang="cs-CZ" sz="4000" dirty="0">
                <a:solidFill>
                  <a:schemeClr val="accent1"/>
                </a:solidFill>
              </a:rPr>
              <a:t>Výsledky výzkumu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351528-2B33-4EF8-ABE1-9E4ADB90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DD7E5C6-AE2A-4A4A-97AB-693807B2E9FA}" type="slidenum">
              <a:rPr lang="cs-CZ" smtClean="0"/>
              <a:pPr>
                <a:spcAft>
                  <a:spcPts val="600"/>
                </a:spcAft>
              </a:pPr>
              <a:t>12</a:t>
            </a:fld>
            <a:endParaRPr lang="cs-CZ"/>
          </a:p>
        </p:txBody>
      </p:sp>
      <p:sp>
        <p:nvSpPr>
          <p:cNvPr id="10" name="Isosceles Triangle 35">
            <a:extLst>
              <a:ext uri="{FF2B5EF4-FFF2-40B4-BE49-F238E27FC236}">
                <a16:creationId xmlns:a16="http://schemas.microsoft.com/office/drawing/2014/main" id="{C7341777-0F86-4E1E-A07F-2076F00D0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95E441-6545-4F5A-8E9A-F0422F418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9243" y="1516603"/>
            <a:ext cx="8292465" cy="380390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H5: Cena parkovacího oprávnění pro rezidenty a abonenty je vysoká.</a:t>
            </a:r>
          </a:p>
        </p:txBody>
      </p:sp>
      <p:graphicFrame>
        <p:nvGraphicFramePr>
          <p:cNvPr id="33" name="Graf 32">
            <a:extLst>
              <a:ext uri="{FF2B5EF4-FFF2-40B4-BE49-F238E27FC236}">
                <a16:creationId xmlns:a16="http://schemas.microsoft.com/office/drawing/2014/main" id="{F87588C0-A689-4A6F-9C20-C439C974A0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7531175"/>
              </p:ext>
            </p:extLst>
          </p:nvPr>
        </p:nvGraphicFramePr>
        <p:xfrm>
          <a:off x="3810000" y="2057399"/>
          <a:ext cx="7142036" cy="4391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0387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C54A3646-77FE-4862-96CE-45260829B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10">
            <a:extLst>
              <a:ext uri="{FF2B5EF4-FFF2-40B4-BE49-F238E27FC236}">
                <a16:creationId xmlns:a16="http://schemas.microsoft.com/office/drawing/2014/main" id="{3F6FA249-9C10-48B9-9F72-1F333D8A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036894FA-6F9A-4863-AEC5-B734F422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B103C0B-E1BF-4BF0-9605-7426160F9E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796B9AB-146B-42B0-B1F4-7EF69C521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0B8CEE20-F67A-4CFC-88F1-4C942EB62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6B823E68-E880-4A79-82AD-6088E1DEA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C90FFE78-151B-4C6F-893F-683270602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3A2B9B53-0432-42A0-ACC1-23CCDB118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142954D5-E17A-4C4B-B575-9D2BE72C6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2317E4B1-5573-4066-895C-2FB759804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EBA723B4-613D-41FA-93E8-94173C93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D2693AEC-A60D-40B1-87B3-1EF30A56D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EFB57B1-129C-4CA5-9513-29226043B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AC89A1FD-35E1-4574-A439-61C20F457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4D55D1DF-59D8-4B47-87C4-FB3A82689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F99FF32E-3548-4B4D-894E-B3A06C12A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5005D0D4-EFA9-4355-BA9B-A7B46F941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6350B02F-5937-44B9-83F4-9C970BE96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F21A245F-C10F-495E-BD0E-CE576C7F0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6F524856-7B56-403B-B504-044710FD5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4E6D29BC-894B-4228-9F3F-92037EA3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E03B2DC6-DF02-45CB-AC7C-6EBBD359C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8" name="Rectangle 33">
            <a:extLst>
              <a:ext uri="{FF2B5EF4-FFF2-40B4-BE49-F238E27FC236}">
                <a16:creationId xmlns:a16="http://schemas.microsoft.com/office/drawing/2014/main" id="{700D0C16-8549-4373-8B7C-3555082CE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4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0285AB9-7F4D-4CFF-A1CD-06427590F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360" y="841248"/>
            <a:ext cx="6227064" cy="1234440"/>
          </a:xfrm>
        </p:spPr>
        <p:txBody>
          <a:bodyPr anchor="t">
            <a:normAutofit/>
          </a:bodyPr>
          <a:lstStyle/>
          <a:p>
            <a:r>
              <a:rPr lang="cs-CZ" sz="4000" dirty="0">
                <a:solidFill>
                  <a:schemeClr val="accent1"/>
                </a:solidFill>
              </a:rPr>
              <a:t>Návrhy opatření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351528-2B33-4EF8-ABE1-9E4ADB90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DD7E5C6-AE2A-4A4A-97AB-693807B2E9FA}" type="slidenum">
              <a:rPr lang="cs-CZ" smtClean="0"/>
              <a:pPr>
                <a:spcAft>
                  <a:spcPts val="600"/>
                </a:spcAft>
              </a:pPr>
              <a:t>13</a:t>
            </a:fld>
            <a:endParaRPr lang="cs-CZ"/>
          </a:p>
        </p:txBody>
      </p:sp>
      <p:sp>
        <p:nvSpPr>
          <p:cNvPr id="10" name="Isosceles Triangle 35">
            <a:extLst>
              <a:ext uri="{FF2B5EF4-FFF2-40B4-BE49-F238E27FC236}">
                <a16:creationId xmlns:a16="http://schemas.microsoft.com/office/drawing/2014/main" id="{C7341777-0F86-4E1E-A07F-2076F00D0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95E441-6545-4F5A-8E9A-F0422F418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359" y="2249424"/>
            <a:ext cx="8292465" cy="3803904"/>
          </a:xfrm>
        </p:spPr>
        <p:txBody>
          <a:bodyPr>
            <a:normAutofit/>
          </a:bodyPr>
          <a:lstStyle/>
          <a:p>
            <a:pPr marL="0" lvl="2" indent="-228600" fontAlgn="base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u="none" strike="noStrike" kern="0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Vybudování záchytného a kapacitního parkoviště v oblasti Pražského sídliště</a:t>
            </a:r>
          </a:p>
          <a:p>
            <a:pPr marL="0" lvl="2" fontAlgn="base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u="none" strike="noStrike" kern="0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Zavedení </a:t>
            </a:r>
            <a:r>
              <a:rPr lang="cs-CZ" sz="1800" b="1" u="none" strike="noStrike" kern="0" spc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smart</a:t>
            </a:r>
            <a:r>
              <a:rPr lang="cs-CZ" sz="1800" b="1" u="none" strike="noStrike" kern="0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parkovacích technických prvků</a:t>
            </a:r>
            <a:endParaRPr lang="cs-CZ" sz="1800" b="1" u="none" strike="noStrike" kern="0" spc="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2" fontAlgn="base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u="none" strike="noStrike" kern="0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Rozšíření parkovacích stání v oblasti ulice Průběžná</a:t>
            </a:r>
          </a:p>
          <a:p>
            <a:pPr marL="0" lvl="2" fontAlgn="base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u="none" strike="noStrike" kern="0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Zrušení podmínek trvalého bydliště</a:t>
            </a:r>
          </a:p>
          <a:p>
            <a:pPr marL="914400" lvl="2" indent="0" fontAlgn="base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None/>
            </a:pPr>
            <a:endParaRPr lang="cs-CZ" sz="1800" b="1" u="none" strike="noStrike" kern="0" spc="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987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AE2FAB-4F61-43F2-A9C9-3C2A1CB98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1734191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cs-CZ" sz="4400" dirty="0"/>
              <a:t>Děkuji za pozornost</a:t>
            </a:r>
          </a:p>
        </p:txBody>
      </p:sp>
      <p:pic>
        <p:nvPicPr>
          <p:cNvPr id="1028" name="Picture 4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FBCB4976-C6B6-47C9-BB77-74620645B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882" y="3664527"/>
            <a:ext cx="2168236" cy="2168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902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C54A3646-77FE-4862-96CE-45260829B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1">
            <a:extLst>
              <a:ext uri="{FF2B5EF4-FFF2-40B4-BE49-F238E27FC236}">
                <a16:creationId xmlns:a16="http://schemas.microsoft.com/office/drawing/2014/main" id="{3F6FA249-9C10-48B9-9F72-1F333D8A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036894FA-6F9A-4863-AEC5-B734F422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6B103C0B-E1BF-4BF0-9605-7426160F9E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7">
              <a:extLst>
                <a:ext uri="{FF2B5EF4-FFF2-40B4-BE49-F238E27FC236}">
                  <a16:creationId xmlns:a16="http://schemas.microsoft.com/office/drawing/2014/main" id="{B796B9AB-146B-42B0-B1F4-7EF69C521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8">
              <a:extLst>
                <a:ext uri="{FF2B5EF4-FFF2-40B4-BE49-F238E27FC236}">
                  <a16:creationId xmlns:a16="http://schemas.microsoft.com/office/drawing/2014/main" id="{0B8CEE20-F67A-4CFC-88F1-4C942EB62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9">
              <a:extLst>
                <a:ext uri="{FF2B5EF4-FFF2-40B4-BE49-F238E27FC236}">
                  <a16:creationId xmlns:a16="http://schemas.microsoft.com/office/drawing/2014/main" id="{6B823E68-E880-4A79-82AD-6088E1DEA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10">
              <a:extLst>
                <a:ext uri="{FF2B5EF4-FFF2-40B4-BE49-F238E27FC236}">
                  <a16:creationId xmlns:a16="http://schemas.microsoft.com/office/drawing/2014/main" id="{C90FFE78-151B-4C6F-893F-683270602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1">
              <a:extLst>
                <a:ext uri="{FF2B5EF4-FFF2-40B4-BE49-F238E27FC236}">
                  <a16:creationId xmlns:a16="http://schemas.microsoft.com/office/drawing/2014/main" id="{3A2B9B53-0432-42A0-ACC1-23CCDB118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2">
              <a:extLst>
                <a:ext uri="{FF2B5EF4-FFF2-40B4-BE49-F238E27FC236}">
                  <a16:creationId xmlns:a16="http://schemas.microsoft.com/office/drawing/2014/main" id="{142954D5-E17A-4C4B-B575-9D2BE72C6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3">
              <a:extLst>
                <a:ext uri="{FF2B5EF4-FFF2-40B4-BE49-F238E27FC236}">
                  <a16:creationId xmlns:a16="http://schemas.microsoft.com/office/drawing/2014/main" id="{2317E4B1-5573-4066-895C-2FB759804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4">
              <a:extLst>
                <a:ext uri="{FF2B5EF4-FFF2-40B4-BE49-F238E27FC236}">
                  <a16:creationId xmlns:a16="http://schemas.microsoft.com/office/drawing/2014/main" id="{EBA723B4-613D-41FA-93E8-94173C93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D2693AEC-A60D-40B1-87B3-1EF30A56D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6">
              <a:extLst>
                <a:ext uri="{FF2B5EF4-FFF2-40B4-BE49-F238E27FC236}">
                  <a16:creationId xmlns:a16="http://schemas.microsoft.com/office/drawing/2014/main" id="{0EFB57B1-129C-4CA5-9513-29226043B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7">
              <a:extLst>
                <a:ext uri="{FF2B5EF4-FFF2-40B4-BE49-F238E27FC236}">
                  <a16:creationId xmlns:a16="http://schemas.microsoft.com/office/drawing/2014/main" id="{AC89A1FD-35E1-4574-A439-61C20F457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8">
              <a:extLst>
                <a:ext uri="{FF2B5EF4-FFF2-40B4-BE49-F238E27FC236}">
                  <a16:creationId xmlns:a16="http://schemas.microsoft.com/office/drawing/2014/main" id="{4D55D1DF-59D8-4B47-87C4-FB3A82689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9">
              <a:extLst>
                <a:ext uri="{FF2B5EF4-FFF2-40B4-BE49-F238E27FC236}">
                  <a16:creationId xmlns:a16="http://schemas.microsoft.com/office/drawing/2014/main" id="{F99FF32E-3548-4B4D-894E-B3A06C12A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20">
              <a:extLst>
                <a:ext uri="{FF2B5EF4-FFF2-40B4-BE49-F238E27FC236}">
                  <a16:creationId xmlns:a16="http://schemas.microsoft.com/office/drawing/2014/main" id="{5005D0D4-EFA9-4355-BA9B-A7B46F941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1">
              <a:extLst>
                <a:ext uri="{FF2B5EF4-FFF2-40B4-BE49-F238E27FC236}">
                  <a16:creationId xmlns:a16="http://schemas.microsoft.com/office/drawing/2014/main" id="{6350B02F-5937-44B9-83F4-9C970BE96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2">
              <a:extLst>
                <a:ext uri="{FF2B5EF4-FFF2-40B4-BE49-F238E27FC236}">
                  <a16:creationId xmlns:a16="http://schemas.microsoft.com/office/drawing/2014/main" id="{F21A245F-C10F-495E-BD0E-CE576C7F0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3">
              <a:extLst>
                <a:ext uri="{FF2B5EF4-FFF2-40B4-BE49-F238E27FC236}">
                  <a16:creationId xmlns:a16="http://schemas.microsoft.com/office/drawing/2014/main" id="{6F524856-7B56-403B-B504-044710FD5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4E6D29BC-894B-4228-9F3F-92037EA3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E03B2DC6-DF02-45CB-AC7C-6EBBD359C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55" name="Rectangle 34">
            <a:extLst>
              <a:ext uri="{FF2B5EF4-FFF2-40B4-BE49-F238E27FC236}">
                <a16:creationId xmlns:a16="http://schemas.microsoft.com/office/drawing/2014/main" id="{700D0C16-8549-4373-8B7C-3555082CE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4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DAD3EF8-8EF8-45DA-B662-9121A51A0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360" y="841248"/>
            <a:ext cx="6227064" cy="1234440"/>
          </a:xfrm>
        </p:spPr>
        <p:txBody>
          <a:bodyPr anchor="t">
            <a:normAutofit/>
          </a:bodyPr>
          <a:lstStyle/>
          <a:p>
            <a:r>
              <a:rPr lang="cs-CZ" sz="4000" dirty="0">
                <a:solidFill>
                  <a:schemeClr val="accent1"/>
                </a:solidFill>
              </a:rPr>
              <a:t>CÍL PRÁCE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4B6F7A5-FEAE-42FC-9420-7D95E879C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DD7E5C6-AE2A-4A4A-97AB-693807B2E9FA}" type="slidenum">
              <a:rPr lang="cs-CZ" smtClean="0"/>
              <a:pPr>
                <a:spcAft>
                  <a:spcPts val="600"/>
                </a:spcAft>
              </a:pPr>
              <a:t>2</a:t>
            </a:fld>
            <a:endParaRPr lang="cs-CZ"/>
          </a:p>
        </p:txBody>
      </p:sp>
      <p:sp>
        <p:nvSpPr>
          <p:cNvPr id="56" name="Isosceles Triangle 36">
            <a:extLst>
              <a:ext uri="{FF2B5EF4-FFF2-40B4-BE49-F238E27FC236}">
                <a16:creationId xmlns:a16="http://schemas.microsoft.com/office/drawing/2014/main" id="{C7341777-0F86-4E1E-A07F-2076F00D0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208E8C-A628-4154-9523-127FDFBC1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360" y="2249424"/>
            <a:ext cx="6227064" cy="3803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>
                <a:effectLst/>
                <a:ea typeface="Calibri" panose="020F0502020204030204" pitchFamily="34" charset="0"/>
              </a:rPr>
              <a:t>Cílem je analýza parkovací oblasti ulice Průběžná v Českých Budějovicích, vymezení aktuálního stavu parkovací situace oblasti a navrhnutí možných řešení či doporučení.</a:t>
            </a:r>
            <a:endParaRPr lang="cs-CZ" sz="22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402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>
            <a:extLst>
              <a:ext uri="{FF2B5EF4-FFF2-40B4-BE49-F238E27FC236}">
                <a16:creationId xmlns:a16="http://schemas.microsoft.com/office/drawing/2014/main" id="{C54A3646-77FE-4862-96CE-45260829B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10">
            <a:extLst>
              <a:ext uri="{FF2B5EF4-FFF2-40B4-BE49-F238E27FC236}">
                <a16:creationId xmlns:a16="http://schemas.microsoft.com/office/drawing/2014/main" id="{3F6FA249-9C10-48B9-9F72-1F333D8A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036894FA-6F9A-4863-AEC5-B734F422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6B103C0B-E1BF-4BF0-9605-7426160F9E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7">
              <a:extLst>
                <a:ext uri="{FF2B5EF4-FFF2-40B4-BE49-F238E27FC236}">
                  <a16:creationId xmlns:a16="http://schemas.microsoft.com/office/drawing/2014/main" id="{B796B9AB-146B-42B0-B1F4-7EF69C521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8">
              <a:extLst>
                <a:ext uri="{FF2B5EF4-FFF2-40B4-BE49-F238E27FC236}">
                  <a16:creationId xmlns:a16="http://schemas.microsoft.com/office/drawing/2014/main" id="{0B8CEE20-F67A-4CFC-88F1-4C942EB62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9">
              <a:extLst>
                <a:ext uri="{FF2B5EF4-FFF2-40B4-BE49-F238E27FC236}">
                  <a16:creationId xmlns:a16="http://schemas.microsoft.com/office/drawing/2014/main" id="{6B823E68-E880-4A79-82AD-6088E1DEA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10">
              <a:extLst>
                <a:ext uri="{FF2B5EF4-FFF2-40B4-BE49-F238E27FC236}">
                  <a16:creationId xmlns:a16="http://schemas.microsoft.com/office/drawing/2014/main" id="{C90FFE78-151B-4C6F-893F-683270602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11">
              <a:extLst>
                <a:ext uri="{FF2B5EF4-FFF2-40B4-BE49-F238E27FC236}">
                  <a16:creationId xmlns:a16="http://schemas.microsoft.com/office/drawing/2014/main" id="{3A2B9B53-0432-42A0-ACC1-23CCDB118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2">
              <a:extLst>
                <a:ext uri="{FF2B5EF4-FFF2-40B4-BE49-F238E27FC236}">
                  <a16:creationId xmlns:a16="http://schemas.microsoft.com/office/drawing/2014/main" id="{142954D5-E17A-4C4B-B575-9D2BE72C6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3">
              <a:extLst>
                <a:ext uri="{FF2B5EF4-FFF2-40B4-BE49-F238E27FC236}">
                  <a16:creationId xmlns:a16="http://schemas.microsoft.com/office/drawing/2014/main" id="{2317E4B1-5573-4066-895C-2FB759804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4">
              <a:extLst>
                <a:ext uri="{FF2B5EF4-FFF2-40B4-BE49-F238E27FC236}">
                  <a16:creationId xmlns:a16="http://schemas.microsoft.com/office/drawing/2014/main" id="{EBA723B4-613D-41FA-93E8-94173C93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5">
              <a:extLst>
                <a:ext uri="{FF2B5EF4-FFF2-40B4-BE49-F238E27FC236}">
                  <a16:creationId xmlns:a16="http://schemas.microsoft.com/office/drawing/2014/main" id="{D2693AEC-A60D-40B1-87B3-1EF30A56D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6">
              <a:extLst>
                <a:ext uri="{FF2B5EF4-FFF2-40B4-BE49-F238E27FC236}">
                  <a16:creationId xmlns:a16="http://schemas.microsoft.com/office/drawing/2014/main" id="{0EFB57B1-129C-4CA5-9513-29226043B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7">
              <a:extLst>
                <a:ext uri="{FF2B5EF4-FFF2-40B4-BE49-F238E27FC236}">
                  <a16:creationId xmlns:a16="http://schemas.microsoft.com/office/drawing/2014/main" id="{AC89A1FD-35E1-4574-A439-61C20F457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8">
              <a:extLst>
                <a:ext uri="{FF2B5EF4-FFF2-40B4-BE49-F238E27FC236}">
                  <a16:creationId xmlns:a16="http://schemas.microsoft.com/office/drawing/2014/main" id="{4D55D1DF-59D8-4B47-87C4-FB3A82689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9">
              <a:extLst>
                <a:ext uri="{FF2B5EF4-FFF2-40B4-BE49-F238E27FC236}">
                  <a16:creationId xmlns:a16="http://schemas.microsoft.com/office/drawing/2014/main" id="{F99FF32E-3548-4B4D-894E-B3A06C12A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20">
              <a:extLst>
                <a:ext uri="{FF2B5EF4-FFF2-40B4-BE49-F238E27FC236}">
                  <a16:creationId xmlns:a16="http://schemas.microsoft.com/office/drawing/2014/main" id="{5005D0D4-EFA9-4355-BA9B-A7B46F941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21">
              <a:extLst>
                <a:ext uri="{FF2B5EF4-FFF2-40B4-BE49-F238E27FC236}">
                  <a16:creationId xmlns:a16="http://schemas.microsoft.com/office/drawing/2014/main" id="{6350B02F-5937-44B9-83F4-9C970BE96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2">
              <a:extLst>
                <a:ext uri="{FF2B5EF4-FFF2-40B4-BE49-F238E27FC236}">
                  <a16:creationId xmlns:a16="http://schemas.microsoft.com/office/drawing/2014/main" id="{F21A245F-C10F-495E-BD0E-CE576C7F0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3">
              <a:extLst>
                <a:ext uri="{FF2B5EF4-FFF2-40B4-BE49-F238E27FC236}">
                  <a16:creationId xmlns:a16="http://schemas.microsoft.com/office/drawing/2014/main" id="{6F524856-7B56-403B-B504-044710FD5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4">
              <a:extLst>
                <a:ext uri="{FF2B5EF4-FFF2-40B4-BE49-F238E27FC236}">
                  <a16:creationId xmlns:a16="http://schemas.microsoft.com/office/drawing/2014/main" id="{4E6D29BC-894B-4228-9F3F-92037EA3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5">
              <a:extLst>
                <a:ext uri="{FF2B5EF4-FFF2-40B4-BE49-F238E27FC236}">
                  <a16:creationId xmlns:a16="http://schemas.microsoft.com/office/drawing/2014/main" id="{E03B2DC6-DF02-45CB-AC7C-6EBBD359C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58" name="Rectangle 33">
            <a:extLst>
              <a:ext uri="{FF2B5EF4-FFF2-40B4-BE49-F238E27FC236}">
                <a16:creationId xmlns:a16="http://schemas.microsoft.com/office/drawing/2014/main" id="{700D0C16-8549-4373-8B7C-3555082CE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4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F91C80C-268C-45EB-B476-C606C27C9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360" y="841248"/>
            <a:ext cx="6227064" cy="1234440"/>
          </a:xfrm>
        </p:spPr>
        <p:txBody>
          <a:bodyPr anchor="t">
            <a:normAutofit/>
          </a:bodyPr>
          <a:lstStyle/>
          <a:p>
            <a:r>
              <a:rPr lang="cs-CZ" sz="4000">
                <a:solidFill>
                  <a:schemeClr val="accent1"/>
                </a:solidFill>
              </a:rPr>
              <a:t>Metodika řešení daného problému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5529BBD-BD91-4D80-BEE7-99A88A5D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DD7E5C6-AE2A-4A4A-97AB-693807B2E9FA}" type="slidenum">
              <a:rPr lang="cs-CZ" smtClean="0"/>
              <a:pPr>
                <a:spcAft>
                  <a:spcPts val="600"/>
                </a:spcAft>
              </a:pPr>
              <a:t>3</a:t>
            </a:fld>
            <a:endParaRPr lang="cs-CZ"/>
          </a:p>
        </p:txBody>
      </p:sp>
      <p:sp>
        <p:nvSpPr>
          <p:cNvPr id="59" name="Isosceles Triangle 35">
            <a:extLst>
              <a:ext uri="{FF2B5EF4-FFF2-40B4-BE49-F238E27FC236}">
                <a16:creationId xmlns:a16="http://schemas.microsoft.com/office/drawing/2014/main" id="{C7341777-0F86-4E1E-A07F-2076F00D0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FA0EAF-6782-45D8-BDED-2ACC04531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360" y="2249424"/>
            <a:ext cx="6227064" cy="380390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Pozorování</a:t>
            </a:r>
          </a:p>
          <a:p>
            <a:pPr>
              <a:spcAft>
                <a:spcPts val="1200"/>
              </a:spcAft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Strukturovaný rozhovor</a:t>
            </a:r>
          </a:p>
          <a:p>
            <a:pPr>
              <a:spcAft>
                <a:spcPts val="1200"/>
              </a:spcAft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Analýza dokumentů</a:t>
            </a:r>
          </a:p>
          <a:p>
            <a:pPr>
              <a:spcAft>
                <a:spcPts val="1200"/>
              </a:spcAft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Dotazníkové šetření</a:t>
            </a:r>
          </a:p>
          <a:p>
            <a:pPr>
              <a:spcAft>
                <a:spcPts val="1200"/>
              </a:spcAft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Komparace současného stavu a získaných výsledků</a:t>
            </a:r>
          </a:p>
        </p:txBody>
      </p:sp>
    </p:spTree>
    <p:extLst>
      <p:ext uri="{BB962C8B-B14F-4D97-AF65-F5344CB8AC3E}">
        <p14:creationId xmlns:p14="http://schemas.microsoft.com/office/powerpoint/2010/main" val="556656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C54A3646-77FE-4862-96CE-45260829B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10">
            <a:extLst>
              <a:ext uri="{FF2B5EF4-FFF2-40B4-BE49-F238E27FC236}">
                <a16:creationId xmlns:a16="http://schemas.microsoft.com/office/drawing/2014/main" id="{3F6FA249-9C10-48B9-9F72-1F333D8A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036894FA-6F9A-4863-AEC5-B734F422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B103C0B-E1BF-4BF0-9605-7426160F9E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796B9AB-146B-42B0-B1F4-7EF69C521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0B8CEE20-F67A-4CFC-88F1-4C942EB62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6B823E68-E880-4A79-82AD-6088E1DEA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C90FFE78-151B-4C6F-893F-683270602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3A2B9B53-0432-42A0-ACC1-23CCDB118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142954D5-E17A-4C4B-B575-9D2BE72C6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2317E4B1-5573-4066-895C-2FB759804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EBA723B4-613D-41FA-93E8-94173C93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D2693AEC-A60D-40B1-87B3-1EF30A56D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EFB57B1-129C-4CA5-9513-29226043B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AC89A1FD-35E1-4574-A439-61C20F457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4D55D1DF-59D8-4B47-87C4-FB3A82689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F99FF32E-3548-4B4D-894E-B3A06C12A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5005D0D4-EFA9-4355-BA9B-A7B46F941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6350B02F-5937-44B9-83F4-9C970BE96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F21A245F-C10F-495E-BD0E-CE576C7F0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6F524856-7B56-403B-B504-044710FD5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4E6D29BC-894B-4228-9F3F-92037EA3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E03B2DC6-DF02-45CB-AC7C-6EBBD359C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8" name="Rectangle 33">
            <a:extLst>
              <a:ext uri="{FF2B5EF4-FFF2-40B4-BE49-F238E27FC236}">
                <a16:creationId xmlns:a16="http://schemas.microsoft.com/office/drawing/2014/main" id="{700D0C16-8549-4373-8B7C-3555082CE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4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0285AB9-7F4D-4CFF-A1CD-06427590F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360" y="841248"/>
            <a:ext cx="6227064" cy="1234440"/>
          </a:xfrm>
        </p:spPr>
        <p:txBody>
          <a:bodyPr anchor="t">
            <a:normAutofit/>
          </a:bodyPr>
          <a:lstStyle/>
          <a:p>
            <a:r>
              <a:rPr lang="cs-CZ" sz="4000" dirty="0">
                <a:solidFill>
                  <a:schemeClr val="accent1"/>
                </a:solidFill>
              </a:rPr>
              <a:t>Analýza současného stavu – ulice Průběžná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351528-2B33-4EF8-ABE1-9E4ADB90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DD7E5C6-AE2A-4A4A-97AB-693807B2E9FA}" type="slidenum">
              <a:rPr lang="cs-CZ" smtClean="0"/>
              <a:pPr>
                <a:spcAft>
                  <a:spcPts val="600"/>
                </a:spcAft>
              </a:pPr>
              <a:t>4</a:t>
            </a:fld>
            <a:endParaRPr lang="cs-CZ"/>
          </a:p>
        </p:txBody>
      </p:sp>
      <p:sp>
        <p:nvSpPr>
          <p:cNvPr id="10" name="Isosceles Triangle 35">
            <a:extLst>
              <a:ext uri="{FF2B5EF4-FFF2-40B4-BE49-F238E27FC236}">
                <a16:creationId xmlns:a16="http://schemas.microsoft.com/office/drawing/2014/main" id="{C7341777-0F86-4E1E-A07F-2076F00D0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95E441-6545-4F5A-8E9A-F0422F418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359" y="2249424"/>
            <a:ext cx="8292465" cy="380390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katastrální území České Budějovice 3 – Pražské sídliště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a typeface="Calibri" panose="020F0502020204030204" pitchFamily="34" charset="0"/>
              </a:rPr>
              <a:t>d</a:t>
            </a:r>
            <a:r>
              <a:rPr lang="cs-CZ" sz="1800" dirty="0">
                <a:effectLst/>
                <a:ea typeface="Calibri" panose="020F0502020204030204" pitchFamily="34" charset="0"/>
              </a:rPr>
              <a:t>louhodob</a:t>
            </a:r>
            <a:r>
              <a:rPr lang="cs-CZ" sz="1800" dirty="0">
                <a:ea typeface="Calibri" panose="020F0502020204030204" pitchFamily="34" charset="0"/>
              </a:rPr>
              <a:t>ý nedostatek parkovacích míst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a typeface="Calibri" panose="020F0502020204030204" pitchFamily="34" charset="0"/>
              </a:rPr>
              <a:t>r</a:t>
            </a:r>
            <a:r>
              <a:rPr lang="cs-CZ" sz="1800" dirty="0">
                <a:effectLst/>
                <a:ea typeface="Calibri" panose="020F0502020204030204" pitchFamily="34" charset="0"/>
              </a:rPr>
              <a:t>ozšíření modrých zón - parkovací Oblast G – rozšíření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a typeface="Calibri" panose="020F0502020204030204" pitchFamily="34" charset="0"/>
              </a:rPr>
              <a:t>velké množství nerezidentů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a typeface="Calibri" panose="020F0502020204030204" pitchFamily="34" charset="0"/>
              </a:rPr>
              <a:t>p</a:t>
            </a:r>
            <a:r>
              <a:rPr lang="cs-CZ" sz="1800" dirty="0">
                <a:effectLst/>
                <a:ea typeface="Calibri" panose="020F0502020204030204" pitchFamily="34" charset="0"/>
              </a:rPr>
              <a:t>arkování v místech, která k tomu nejsou určena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18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283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C54A3646-77FE-4862-96CE-45260829B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10">
            <a:extLst>
              <a:ext uri="{FF2B5EF4-FFF2-40B4-BE49-F238E27FC236}">
                <a16:creationId xmlns:a16="http://schemas.microsoft.com/office/drawing/2014/main" id="{3F6FA249-9C10-48B9-9F72-1F333D8A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036894FA-6F9A-4863-AEC5-B734F422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B103C0B-E1BF-4BF0-9605-7426160F9E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796B9AB-146B-42B0-B1F4-7EF69C521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0B8CEE20-F67A-4CFC-88F1-4C942EB62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6B823E68-E880-4A79-82AD-6088E1DEA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C90FFE78-151B-4C6F-893F-683270602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3A2B9B53-0432-42A0-ACC1-23CCDB118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142954D5-E17A-4C4B-B575-9D2BE72C6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2317E4B1-5573-4066-895C-2FB759804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EBA723B4-613D-41FA-93E8-94173C93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D2693AEC-A60D-40B1-87B3-1EF30A56D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EFB57B1-129C-4CA5-9513-29226043B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AC89A1FD-35E1-4574-A439-61C20F457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4D55D1DF-59D8-4B47-87C4-FB3A82689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F99FF32E-3548-4B4D-894E-B3A06C12A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5005D0D4-EFA9-4355-BA9B-A7B46F941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6350B02F-5937-44B9-83F4-9C970BE96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F21A245F-C10F-495E-BD0E-CE576C7F0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6F524856-7B56-403B-B504-044710FD5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4E6D29BC-894B-4228-9F3F-92037EA3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E03B2DC6-DF02-45CB-AC7C-6EBBD359C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8" name="Rectangle 33">
            <a:extLst>
              <a:ext uri="{FF2B5EF4-FFF2-40B4-BE49-F238E27FC236}">
                <a16:creationId xmlns:a16="http://schemas.microsoft.com/office/drawing/2014/main" id="{700D0C16-8549-4373-8B7C-3555082CE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4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0285AB9-7F4D-4CFF-A1CD-06427590F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360" y="841248"/>
            <a:ext cx="6227064" cy="1234440"/>
          </a:xfrm>
        </p:spPr>
        <p:txBody>
          <a:bodyPr anchor="t">
            <a:normAutofit/>
          </a:bodyPr>
          <a:lstStyle/>
          <a:p>
            <a:r>
              <a:rPr lang="cs-CZ" sz="4000">
                <a:solidFill>
                  <a:schemeClr val="accent1"/>
                </a:solidFill>
              </a:rPr>
              <a:t>Výzkumný problém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351528-2B33-4EF8-ABE1-9E4ADB90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DD7E5C6-AE2A-4A4A-97AB-693807B2E9FA}" type="slidenum">
              <a:rPr lang="cs-CZ" smtClean="0"/>
              <a:pPr>
                <a:spcAft>
                  <a:spcPts val="600"/>
                </a:spcAft>
              </a:pPr>
              <a:t>5</a:t>
            </a:fld>
            <a:endParaRPr lang="cs-CZ"/>
          </a:p>
        </p:txBody>
      </p:sp>
      <p:sp>
        <p:nvSpPr>
          <p:cNvPr id="10" name="Isosceles Triangle 35">
            <a:extLst>
              <a:ext uri="{FF2B5EF4-FFF2-40B4-BE49-F238E27FC236}">
                <a16:creationId xmlns:a16="http://schemas.microsoft.com/office/drawing/2014/main" id="{C7341777-0F86-4E1E-A07F-2076F00D0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95E441-6545-4F5A-8E9A-F0422F418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359" y="2249424"/>
            <a:ext cx="8292465" cy="380390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H1: Většina obyvatel žijících v oblasti ulice Průběžná není rezidenty ani abonenty.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H2: Nerezidenti žijící v oblasti ulice Průběžná využívají nelegálních možností parkování.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H3: Rezidenti a abonenti nevyužívají parkovacích oprávnění (modré zóny).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H4: Parkování nerezidentů by mohlo být vyřešeno záchytným a kapacitním parkovištěm.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H5: Cena parkovacího oprávnění pro rezidenty a abonenty je vysoká.</a:t>
            </a:r>
          </a:p>
        </p:txBody>
      </p:sp>
    </p:spTree>
    <p:extLst>
      <p:ext uri="{BB962C8B-B14F-4D97-AF65-F5344CB8AC3E}">
        <p14:creationId xmlns:p14="http://schemas.microsoft.com/office/powerpoint/2010/main" val="65542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C54A3646-77FE-4862-96CE-45260829B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10">
            <a:extLst>
              <a:ext uri="{FF2B5EF4-FFF2-40B4-BE49-F238E27FC236}">
                <a16:creationId xmlns:a16="http://schemas.microsoft.com/office/drawing/2014/main" id="{3F6FA249-9C10-48B9-9F72-1F333D8A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036894FA-6F9A-4863-AEC5-B734F422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B103C0B-E1BF-4BF0-9605-7426160F9E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796B9AB-146B-42B0-B1F4-7EF69C521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0B8CEE20-F67A-4CFC-88F1-4C942EB62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6B823E68-E880-4A79-82AD-6088E1DEA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C90FFE78-151B-4C6F-893F-683270602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3A2B9B53-0432-42A0-ACC1-23CCDB118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142954D5-E17A-4C4B-B575-9D2BE72C6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2317E4B1-5573-4066-895C-2FB759804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EBA723B4-613D-41FA-93E8-94173C93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D2693AEC-A60D-40B1-87B3-1EF30A56D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EFB57B1-129C-4CA5-9513-29226043B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AC89A1FD-35E1-4574-A439-61C20F457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4D55D1DF-59D8-4B47-87C4-FB3A82689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F99FF32E-3548-4B4D-894E-B3A06C12A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5005D0D4-EFA9-4355-BA9B-A7B46F941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6350B02F-5937-44B9-83F4-9C970BE96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F21A245F-C10F-495E-BD0E-CE576C7F0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6F524856-7B56-403B-B504-044710FD5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4E6D29BC-894B-4228-9F3F-92037EA3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E03B2DC6-DF02-45CB-AC7C-6EBBD359C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8" name="Rectangle 33">
            <a:extLst>
              <a:ext uri="{FF2B5EF4-FFF2-40B4-BE49-F238E27FC236}">
                <a16:creationId xmlns:a16="http://schemas.microsoft.com/office/drawing/2014/main" id="{700D0C16-8549-4373-8B7C-3555082CE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4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0285AB9-7F4D-4CFF-A1CD-06427590F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360" y="841248"/>
            <a:ext cx="6227064" cy="1234440"/>
          </a:xfrm>
        </p:spPr>
        <p:txBody>
          <a:bodyPr anchor="t">
            <a:normAutofit/>
          </a:bodyPr>
          <a:lstStyle/>
          <a:p>
            <a:r>
              <a:rPr lang="cs-CZ" sz="4000" dirty="0">
                <a:solidFill>
                  <a:schemeClr val="accent1"/>
                </a:solidFill>
              </a:rPr>
              <a:t>Dotazníkové šetření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351528-2B33-4EF8-ABE1-9E4ADB90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DD7E5C6-AE2A-4A4A-97AB-693807B2E9FA}" type="slidenum">
              <a:rPr lang="cs-CZ" smtClean="0"/>
              <a:pPr>
                <a:spcAft>
                  <a:spcPts val="600"/>
                </a:spcAft>
              </a:pPr>
              <a:t>6</a:t>
            </a:fld>
            <a:endParaRPr lang="cs-CZ"/>
          </a:p>
        </p:txBody>
      </p:sp>
      <p:sp>
        <p:nvSpPr>
          <p:cNvPr id="10" name="Isosceles Triangle 35">
            <a:extLst>
              <a:ext uri="{FF2B5EF4-FFF2-40B4-BE49-F238E27FC236}">
                <a16:creationId xmlns:a16="http://schemas.microsoft.com/office/drawing/2014/main" id="{C7341777-0F86-4E1E-A07F-2076F00D0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95E441-6545-4F5A-8E9A-F0422F418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359" y="2249424"/>
            <a:ext cx="8292465" cy="380390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Listopad a prosinec 2020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Probíhalo osobní formou autorem práce v místě parkování ulice Průběžná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a typeface="Calibri" panose="020F0502020204030204" pitchFamily="34" charset="0"/>
              </a:rPr>
              <a:t>356 respondentů (322 zapojených do analýzy dat)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4 identifikační otázky, 8 otázek pro rezidenty a abonenty, 8 otázek pro nerez</a:t>
            </a:r>
            <a:r>
              <a:rPr lang="cs-CZ" sz="1800" dirty="0">
                <a:ea typeface="Calibri" panose="020F0502020204030204" pitchFamily="34" charset="0"/>
              </a:rPr>
              <a:t>identy (avšak žijící v ulici Průběžná), 2 doplňující otázky pro obě výzkumné skupiny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1800" dirty="0"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18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256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C54A3646-77FE-4862-96CE-45260829B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10">
            <a:extLst>
              <a:ext uri="{FF2B5EF4-FFF2-40B4-BE49-F238E27FC236}">
                <a16:creationId xmlns:a16="http://schemas.microsoft.com/office/drawing/2014/main" id="{3F6FA249-9C10-48B9-9F72-1F333D8A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036894FA-6F9A-4863-AEC5-B734F422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B103C0B-E1BF-4BF0-9605-7426160F9E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796B9AB-146B-42B0-B1F4-7EF69C521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0B8CEE20-F67A-4CFC-88F1-4C942EB62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6B823E68-E880-4A79-82AD-6088E1DEA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C90FFE78-151B-4C6F-893F-683270602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3A2B9B53-0432-42A0-ACC1-23CCDB118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142954D5-E17A-4C4B-B575-9D2BE72C6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2317E4B1-5573-4066-895C-2FB759804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EBA723B4-613D-41FA-93E8-94173C93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D2693AEC-A60D-40B1-87B3-1EF30A56D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EFB57B1-129C-4CA5-9513-29226043B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AC89A1FD-35E1-4574-A439-61C20F457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4D55D1DF-59D8-4B47-87C4-FB3A82689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F99FF32E-3548-4B4D-894E-B3A06C12A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5005D0D4-EFA9-4355-BA9B-A7B46F941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6350B02F-5937-44B9-83F4-9C970BE96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F21A245F-C10F-495E-BD0E-CE576C7F0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6F524856-7B56-403B-B504-044710FD5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4E6D29BC-894B-4228-9F3F-92037EA3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E03B2DC6-DF02-45CB-AC7C-6EBBD359C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8" name="Rectangle 33">
            <a:extLst>
              <a:ext uri="{FF2B5EF4-FFF2-40B4-BE49-F238E27FC236}">
                <a16:creationId xmlns:a16="http://schemas.microsoft.com/office/drawing/2014/main" id="{700D0C16-8549-4373-8B7C-3555082CE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4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0285AB9-7F4D-4CFF-A1CD-06427590F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360" y="841248"/>
            <a:ext cx="6227064" cy="1234440"/>
          </a:xfrm>
        </p:spPr>
        <p:txBody>
          <a:bodyPr anchor="t">
            <a:normAutofit/>
          </a:bodyPr>
          <a:lstStyle/>
          <a:p>
            <a:r>
              <a:rPr lang="cs-CZ" sz="4000" dirty="0">
                <a:solidFill>
                  <a:schemeClr val="accent1"/>
                </a:solidFill>
              </a:rPr>
              <a:t>Výsledky výzkumu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351528-2B33-4EF8-ABE1-9E4ADB90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DD7E5C6-AE2A-4A4A-97AB-693807B2E9FA}" type="slidenum">
              <a:rPr lang="cs-CZ" smtClean="0"/>
              <a:pPr>
                <a:spcAft>
                  <a:spcPts val="600"/>
                </a:spcAft>
              </a:pPr>
              <a:t>7</a:t>
            </a:fld>
            <a:endParaRPr lang="cs-CZ"/>
          </a:p>
        </p:txBody>
      </p:sp>
      <p:sp>
        <p:nvSpPr>
          <p:cNvPr id="10" name="Isosceles Triangle 35">
            <a:extLst>
              <a:ext uri="{FF2B5EF4-FFF2-40B4-BE49-F238E27FC236}">
                <a16:creationId xmlns:a16="http://schemas.microsoft.com/office/drawing/2014/main" id="{C7341777-0F86-4E1E-A07F-2076F00D0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95E441-6545-4F5A-8E9A-F0422F418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359" y="2249424"/>
            <a:ext cx="8292465" cy="380390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POTVRZENÉ HYPOTÉZY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H1: Většina obyvatel žijících v oblasti ulice Průběžná není rezidenty ani abonenty</a:t>
            </a:r>
            <a:r>
              <a:rPr lang="cs-CZ" sz="1800" dirty="0">
                <a:ea typeface="Calibri" panose="020F0502020204030204" pitchFamily="34" charset="0"/>
              </a:rPr>
              <a:t>.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H2: Nerezidenti žijící v oblasti ulice Průběžná využívají nelegálních možností parkování.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a typeface="Calibri" panose="020F0502020204030204" pitchFamily="34" charset="0"/>
              </a:rPr>
              <a:t>H4: Parkování nerezidentů by mohlo být vyřešeno záchytným a kapacitním parkovištěm.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1800" dirty="0"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VYVRÁCENÉ HYPOTÉZY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a typeface="Calibri" panose="020F0502020204030204" pitchFamily="34" charset="0"/>
              </a:rPr>
              <a:t>H3: Rezidenti a abonenti nevyužívají parkovacích oprávnění (modré zóny).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H5: Cena parkovacího oprávnění pro rezidenty a abonenty je vysoká.</a:t>
            </a:r>
          </a:p>
        </p:txBody>
      </p:sp>
    </p:spTree>
    <p:extLst>
      <p:ext uri="{BB962C8B-B14F-4D97-AF65-F5344CB8AC3E}">
        <p14:creationId xmlns:p14="http://schemas.microsoft.com/office/powerpoint/2010/main" val="1845905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C54A3646-77FE-4862-96CE-45260829B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10">
            <a:extLst>
              <a:ext uri="{FF2B5EF4-FFF2-40B4-BE49-F238E27FC236}">
                <a16:creationId xmlns:a16="http://schemas.microsoft.com/office/drawing/2014/main" id="{3F6FA249-9C10-48B9-9F72-1F333D8A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036894FA-6F9A-4863-AEC5-B734F422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B103C0B-E1BF-4BF0-9605-7426160F9E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796B9AB-146B-42B0-B1F4-7EF69C521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0B8CEE20-F67A-4CFC-88F1-4C942EB62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6B823E68-E880-4A79-82AD-6088E1DEA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C90FFE78-151B-4C6F-893F-683270602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3A2B9B53-0432-42A0-ACC1-23CCDB118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142954D5-E17A-4C4B-B575-9D2BE72C6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2317E4B1-5573-4066-895C-2FB759804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EBA723B4-613D-41FA-93E8-94173C93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D2693AEC-A60D-40B1-87B3-1EF30A56D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EFB57B1-129C-4CA5-9513-29226043B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AC89A1FD-35E1-4574-A439-61C20F457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4D55D1DF-59D8-4B47-87C4-FB3A82689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F99FF32E-3548-4B4D-894E-B3A06C12A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5005D0D4-EFA9-4355-BA9B-A7B46F941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6350B02F-5937-44B9-83F4-9C970BE96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F21A245F-C10F-495E-BD0E-CE576C7F0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6F524856-7B56-403B-B504-044710FD5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4E6D29BC-894B-4228-9F3F-92037EA3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E03B2DC6-DF02-45CB-AC7C-6EBBD359C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8" name="Rectangle 33">
            <a:extLst>
              <a:ext uri="{FF2B5EF4-FFF2-40B4-BE49-F238E27FC236}">
                <a16:creationId xmlns:a16="http://schemas.microsoft.com/office/drawing/2014/main" id="{700D0C16-8549-4373-8B7C-3555082CE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4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0285AB9-7F4D-4CFF-A1CD-06427590F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360" y="841248"/>
            <a:ext cx="6227064" cy="1234440"/>
          </a:xfrm>
        </p:spPr>
        <p:txBody>
          <a:bodyPr anchor="t">
            <a:normAutofit/>
          </a:bodyPr>
          <a:lstStyle/>
          <a:p>
            <a:r>
              <a:rPr lang="cs-CZ" sz="4000" dirty="0">
                <a:solidFill>
                  <a:schemeClr val="accent1"/>
                </a:solidFill>
              </a:rPr>
              <a:t>Výsledky výzkumu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351528-2B33-4EF8-ABE1-9E4ADB90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DD7E5C6-AE2A-4A4A-97AB-693807B2E9FA}" type="slidenum">
              <a:rPr lang="cs-CZ" smtClean="0"/>
              <a:pPr>
                <a:spcAft>
                  <a:spcPts val="600"/>
                </a:spcAft>
              </a:pPr>
              <a:t>8</a:t>
            </a:fld>
            <a:endParaRPr lang="cs-CZ"/>
          </a:p>
        </p:txBody>
      </p:sp>
      <p:sp>
        <p:nvSpPr>
          <p:cNvPr id="10" name="Isosceles Triangle 35">
            <a:extLst>
              <a:ext uri="{FF2B5EF4-FFF2-40B4-BE49-F238E27FC236}">
                <a16:creationId xmlns:a16="http://schemas.microsoft.com/office/drawing/2014/main" id="{C7341777-0F86-4E1E-A07F-2076F00D0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95E441-6545-4F5A-8E9A-F0422F418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8117" y="1481328"/>
            <a:ext cx="8292465" cy="380390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H1: Většina obyvatel žijících v oblasti ulice Průběžná není rezidenty ani abonenty</a:t>
            </a:r>
            <a:r>
              <a:rPr lang="cs-CZ" sz="1800" dirty="0">
                <a:ea typeface="Calibri" panose="020F050202020403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1800" dirty="0">
              <a:effectLst/>
              <a:ea typeface="Calibri" panose="020F0502020204030204" pitchFamily="34" charset="0"/>
            </a:endParaRPr>
          </a:p>
        </p:txBody>
      </p:sp>
      <p:graphicFrame>
        <p:nvGraphicFramePr>
          <p:cNvPr id="34" name="Graf 33">
            <a:extLst>
              <a:ext uri="{FF2B5EF4-FFF2-40B4-BE49-F238E27FC236}">
                <a16:creationId xmlns:a16="http://schemas.microsoft.com/office/drawing/2014/main" id="{F87588C0-A689-4A6F-9C20-C439C974A0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1865311"/>
              </p:ext>
            </p:extLst>
          </p:nvPr>
        </p:nvGraphicFramePr>
        <p:xfrm>
          <a:off x="3563938" y="2075688"/>
          <a:ext cx="6127750" cy="4462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8854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C54A3646-77FE-4862-96CE-45260829B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10">
            <a:extLst>
              <a:ext uri="{FF2B5EF4-FFF2-40B4-BE49-F238E27FC236}">
                <a16:creationId xmlns:a16="http://schemas.microsoft.com/office/drawing/2014/main" id="{3F6FA249-9C10-48B9-9F72-1F333D8A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036894FA-6F9A-4863-AEC5-B734F422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B103C0B-E1BF-4BF0-9605-7426160F9E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796B9AB-146B-42B0-B1F4-7EF69C521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0B8CEE20-F67A-4CFC-88F1-4C942EB62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6B823E68-E880-4A79-82AD-6088E1DEA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C90FFE78-151B-4C6F-893F-683270602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3A2B9B53-0432-42A0-ACC1-23CCDB118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142954D5-E17A-4C4B-B575-9D2BE72C6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2317E4B1-5573-4066-895C-2FB759804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EBA723B4-613D-41FA-93E8-94173C93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D2693AEC-A60D-40B1-87B3-1EF30A56D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EFB57B1-129C-4CA5-9513-29226043B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AC89A1FD-35E1-4574-A439-61C20F457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4D55D1DF-59D8-4B47-87C4-FB3A82689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F99FF32E-3548-4B4D-894E-B3A06C12A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5005D0D4-EFA9-4355-BA9B-A7B46F941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6350B02F-5937-44B9-83F4-9C970BE96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F21A245F-C10F-495E-BD0E-CE576C7F0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6F524856-7B56-403B-B504-044710FD5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4E6D29BC-894B-4228-9F3F-92037EA3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E03B2DC6-DF02-45CB-AC7C-6EBBD359C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8" name="Rectangle 33">
            <a:extLst>
              <a:ext uri="{FF2B5EF4-FFF2-40B4-BE49-F238E27FC236}">
                <a16:creationId xmlns:a16="http://schemas.microsoft.com/office/drawing/2014/main" id="{700D0C16-8549-4373-8B7C-3555082CE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4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0285AB9-7F4D-4CFF-A1CD-06427590F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360" y="841248"/>
            <a:ext cx="6227064" cy="1234440"/>
          </a:xfrm>
        </p:spPr>
        <p:txBody>
          <a:bodyPr anchor="t">
            <a:normAutofit/>
          </a:bodyPr>
          <a:lstStyle/>
          <a:p>
            <a:r>
              <a:rPr lang="cs-CZ" sz="4000" dirty="0">
                <a:solidFill>
                  <a:schemeClr val="accent1"/>
                </a:solidFill>
              </a:rPr>
              <a:t>Výsledky výzkumu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351528-2B33-4EF8-ABE1-9E4ADB90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DD7E5C6-AE2A-4A4A-97AB-693807B2E9FA}" type="slidenum">
              <a:rPr lang="cs-CZ" smtClean="0"/>
              <a:pPr>
                <a:spcAft>
                  <a:spcPts val="600"/>
                </a:spcAft>
              </a:pPr>
              <a:t>9</a:t>
            </a:fld>
            <a:endParaRPr lang="cs-CZ"/>
          </a:p>
        </p:txBody>
      </p:sp>
      <p:sp>
        <p:nvSpPr>
          <p:cNvPr id="10" name="Isosceles Triangle 35">
            <a:extLst>
              <a:ext uri="{FF2B5EF4-FFF2-40B4-BE49-F238E27FC236}">
                <a16:creationId xmlns:a16="http://schemas.microsoft.com/office/drawing/2014/main" id="{C7341777-0F86-4E1E-A07F-2076F00D0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95E441-6545-4F5A-8E9A-F0422F418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6141" y="1583277"/>
            <a:ext cx="8292465" cy="380390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H2: Nerezidenti žijící v oblasti ulice Průběžná využívají nelegálních možností parkování.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1800" dirty="0">
              <a:effectLst/>
              <a:ea typeface="Calibri" panose="020F0502020204030204" pitchFamily="34" charset="0"/>
            </a:endParaRPr>
          </a:p>
        </p:txBody>
      </p:sp>
      <p:graphicFrame>
        <p:nvGraphicFramePr>
          <p:cNvPr id="33" name="Graf 32">
            <a:extLst>
              <a:ext uri="{FF2B5EF4-FFF2-40B4-BE49-F238E27FC236}">
                <a16:creationId xmlns:a16="http://schemas.microsoft.com/office/drawing/2014/main" id="{F87588C0-A689-4A6F-9C20-C439C974A0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9928457"/>
              </p:ext>
            </p:extLst>
          </p:nvPr>
        </p:nvGraphicFramePr>
        <p:xfrm>
          <a:off x="3392489" y="2418735"/>
          <a:ext cx="7229474" cy="4294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8424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Červená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474</Words>
  <Application>Microsoft Office PowerPoint</Application>
  <PresentationFormat>Širokoúhlá obrazovka</PresentationFormat>
  <Paragraphs>71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Racionalizace systému parkování ve vybraném obvodu ulice Průběžná v Českých Budějovicích</vt:lpstr>
      <vt:lpstr>CÍL PRÁCE</vt:lpstr>
      <vt:lpstr>Metodika řešení daného problému</vt:lpstr>
      <vt:lpstr>Analýza současného stavu – ulice Průběžná</vt:lpstr>
      <vt:lpstr>Výzkumný problém</vt:lpstr>
      <vt:lpstr>Dotazníkové šetření</vt:lpstr>
      <vt:lpstr>Výsledky výzkumu</vt:lpstr>
      <vt:lpstr>Výsledky výzkumu</vt:lpstr>
      <vt:lpstr>Výsledky výzkumu</vt:lpstr>
      <vt:lpstr>Výsledky výzkumu</vt:lpstr>
      <vt:lpstr>Výsledky výzkumu</vt:lpstr>
      <vt:lpstr>Výsledky výzkumu</vt:lpstr>
      <vt:lpstr>Návrhy opatření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systému parkování ve vybraném obvodu ulice Průběžná v Českých Budějovicích</dc:title>
  <dc:creator>Martin Mikuláš</dc:creator>
  <cp:lastModifiedBy>Martin Mikuláš</cp:lastModifiedBy>
  <cp:revision>6</cp:revision>
  <dcterms:created xsi:type="dcterms:W3CDTF">2021-01-03T19:34:10Z</dcterms:created>
  <dcterms:modified xsi:type="dcterms:W3CDTF">2021-02-09T12:56:23Z</dcterms:modified>
</cp:coreProperties>
</file>