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5" r:id="rId12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84884" y="1824685"/>
            <a:ext cx="3587115" cy="37153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75" y="6400800"/>
            <a:ext cx="12188825" cy="457200"/>
          </a:xfrm>
          <a:custGeom>
            <a:avLst/>
            <a:gdLst/>
            <a:ahLst/>
            <a:cxnLst/>
            <a:rect l="l" t="t" r="r" b="b"/>
            <a:pathLst>
              <a:path w="12188825" h="457200">
                <a:moveTo>
                  <a:pt x="12188825" y="0"/>
                </a:moveTo>
                <a:lnTo>
                  <a:pt x="0" y="0"/>
                </a:lnTo>
                <a:lnTo>
                  <a:pt x="0" y="457200"/>
                </a:lnTo>
                <a:lnTo>
                  <a:pt x="12188825" y="457200"/>
                </a:lnTo>
                <a:lnTo>
                  <a:pt x="12188825" y="0"/>
                </a:lnTo>
                <a:close/>
              </a:path>
            </a:pathLst>
          </a:custGeom>
          <a:solidFill>
            <a:srgbClr val="9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" y="6334315"/>
            <a:ext cx="12188825" cy="64135"/>
          </a:xfrm>
          <a:custGeom>
            <a:avLst/>
            <a:gdLst/>
            <a:ahLst/>
            <a:cxnLst/>
            <a:rect l="l" t="t" r="r" b="b"/>
            <a:pathLst>
              <a:path w="12188825" h="64135">
                <a:moveTo>
                  <a:pt x="12188825" y="0"/>
                </a:moveTo>
                <a:lnTo>
                  <a:pt x="0" y="0"/>
                </a:lnTo>
                <a:lnTo>
                  <a:pt x="0" y="64008"/>
                </a:lnTo>
                <a:lnTo>
                  <a:pt x="12188825" y="64008"/>
                </a:lnTo>
                <a:lnTo>
                  <a:pt x="12188825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200">
                <a:moveTo>
                  <a:pt x="12192000" y="0"/>
                </a:moveTo>
                <a:lnTo>
                  <a:pt x="0" y="0"/>
                </a:lnTo>
                <a:lnTo>
                  <a:pt x="0" y="457200"/>
                </a:lnTo>
                <a:lnTo>
                  <a:pt x="12192000" y="457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34319"/>
            <a:ext cx="12192000" cy="66040"/>
          </a:xfrm>
          <a:custGeom>
            <a:avLst/>
            <a:gdLst/>
            <a:ahLst/>
            <a:cxnLst/>
            <a:rect l="l" t="t" r="r" b="b"/>
            <a:pathLst>
              <a:path w="12192000" h="66039">
                <a:moveTo>
                  <a:pt x="12192000" y="0"/>
                </a:moveTo>
                <a:lnTo>
                  <a:pt x="0" y="0"/>
                </a:lnTo>
                <a:lnTo>
                  <a:pt x="0" y="65998"/>
                </a:lnTo>
                <a:lnTo>
                  <a:pt x="12192000" y="659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8235" y="914527"/>
            <a:ext cx="10155529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3635" y="1812493"/>
            <a:ext cx="10104729" cy="3115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peletrans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" y="6334315"/>
            <a:ext cx="12192000" cy="523875"/>
            <a:chOff x="14" y="6334315"/>
            <a:chExt cx="12192000" cy="523875"/>
          </a:xfrm>
        </p:grpSpPr>
        <p:sp>
          <p:nvSpPr>
            <p:cNvPr id="3" name="object 3"/>
            <p:cNvSpPr/>
            <p:nvPr/>
          </p:nvSpPr>
          <p:spPr>
            <a:xfrm>
              <a:off x="3175" y="6400800"/>
              <a:ext cx="12188825" cy="457200"/>
            </a:xfrm>
            <a:custGeom>
              <a:avLst/>
              <a:gdLst/>
              <a:ahLst/>
              <a:cxnLst/>
              <a:rect l="l" t="t" r="r" b="b"/>
              <a:pathLst>
                <a:path w="12188825" h="457200">
                  <a:moveTo>
                    <a:pt x="12188825" y="0"/>
                  </a:moveTo>
                  <a:lnTo>
                    <a:pt x="0" y="0"/>
                  </a:lnTo>
                  <a:lnTo>
                    <a:pt x="0" y="457200"/>
                  </a:lnTo>
                  <a:lnTo>
                    <a:pt x="12188825" y="457200"/>
                  </a:lnTo>
                  <a:lnTo>
                    <a:pt x="12188825" y="0"/>
                  </a:lnTo>
                  <a:close/>
                </a:path>
              </a:pathLst>
            </a:custGeom>
            <a:solidFill>
              <a:srgbClr val="9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14" y="6334315"/>
              <a:ext cx="12188825" cy="64135"/>
            </a:xfrm>
            <a:custGeom>
              <a:avLst/>
              <a:gdLst/>
              <a:ahLst/>
              <a:cxnLst/>
              <a:rect l="l" t="t" r="r" b="b"/>
              <a:pathLst>
                <a:path w="12188825" h="64135">
                  <a:moveTo>
                    <a:pt x="12188825" y="0"/>
                  </a:moveTo>
                  <a:lnTo>
                    <a:pt x="0" y="0"/>
                  </a:lnTo>
                  <a:lnTo>
                    <a:pt x="0" y="64008"/>
                  </a:lnTo>
                  <a:lnTo>
                    <a:pt x="12188825" y="64008"/>
                  </a:lnTo>
                  <a:lnTo>
                    <a:pt x="12188825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/>
          <p:nvPr/>
        </p:nvSpPr>
        <p:spPr>
          <a:xfrm>
            <a:off x="1207655" y="4343400"/>
            <a:ext cx="9875520" cy="0"/>
          </a:xfrm>
          <a:custGeom>
            <a:avLst/>
            <a:gdLst/>
            <a:ahLst/>
            <a:cxnLst/>
            <a:rect l="l" t="t" r="r" b="b"/>
            <a:pathLst>
              <a:path w="9875520">
                <a:moveTo>
                  <a:pt x="0" y="0"/>
                </a:moveTo>
                <a:lnTo>
                  <a:pt x="9875507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685801" y="1812493"/>
            <a:ext cx="10462564" cy="2093714"/>
          </a:xfrm>
          <a:prstGeom prst="rect">
            <a:avLst/>
          </a:prstGeom>
        </p:spPr>
        <p:txBody>
          <a:bodyPr vert="horz" wrap="square" lIns="0" tIns="381126" rIns="0" bIns="0" rtlCol="0">
            <a:spAutoFit/>
          </a:bodyPr>
          <a:lstStyle/>
          <a:p>
            <a:pPr marL="1336675" marR="5080" indent="-579120" algn="ctr">
              <a:lnSpc>
                <a:spcPts val="6750"/>
              </a:lnSpc>
              <a:spcBef>
                <a:spcPts val="1300"/>
              </a:spcBef>
            </a:pPr>
            <a:r>
              <a:rPr sz="4800" b="1" spc="-60" dirty="0">
                <a:latin typeface="Carlito"/>
                <a:cs typeface="Carlito"/>
              </a:rPr>
              <a:t>Zakladatelský projekt</a:t>
            </a:r>
            <a:r>
              <a:rPr sz="4800" b="1" spc="-235" dirty="0">
                <a:latin typeface="Carlito"/>
                <a:cs typeface="Carlito"/>
              </a:rPr>
              <a:t> </a:t>
            </a:r>
            <a:r>
              <a:rPr sz="4800" b="1" spc="-55" dirty="0">
                <a:latin typeface="Carlito"/>
                <a:cs typeface="Carlito"/>
              </a:rPr>
              <a:t>pro </a:t>
            </a:r>
            <a:r>
              <a:rPr lang="cs-CZ" sz="4800" b="1" spc="-55" dirty="0">
                <a:latin typeface="Carlito"/>
                <a:cs typeface="Carlito"/>
              </a:rPr>
              <a:t>dopravně-</a:t>
            </a:r>
            <a:r>
              <a:rPr sz="4800" b="1" spc="-70" dirty="0">
                <a:latin typeface="Carlito"/>
                <a:cs typeface="Carlito"/>
              </a:rPr>
              <a:t>logistickou</a:t>
            </a:r>
            <a:r>
              <a:rPr sz="4800" b="1" spc="-145" dirty="0">
                <a:latin typeface="Carlito"/>
                <a:cs typeface="Carlito"/>
              </a:rPr>
              <a:t> </a:t>
            </a:r>
            <a:r>
              <a:rPr sz="4800" b="1" spc="-50" dirty="0">
                <a:latin typeface="Carlito"/>
                <a:cs typeface="Carlito"/>
              </a:rPr>
              <a:t>společnost</a:t>
            </a:r>
            <a:endParaRPr sz="4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9067" y="4312716"/>
            <a:ext cx="3448050" cy="1198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345">
              <a:lnSpc>
                <a:spcPct val="128000"/>
              </a:lnSpc>
              <a:spcBef>
                <a:spcPts val="100"/>
              </a:spcBef>
            </a:pP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Autor </a:t>
            </a:r>
            <a:r>
              <a:rPr sz="2000" b="1" spc="155" dirty="0">
                <a:solidFill>
                  <a:srgbClr val="C00000"/>
                </a:solidFill>
                <a:latin typeface="Carlito"/>
                <a:cs typeface="Carlito"/>
              </a:rPr>
              <a:t>bakalářské </a:t>
            </a: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práce:  Vedoucí </a:t>
            </a:r>
            <a:r>
              <a:rPr sz="2000" b="1" spc="155" dirty="0">
                <a:solidFill>
                  <a:srgbClr val="C00000"/>
                </a:solidFill>
                <a:latin typeface="Carlito"/>
                <a:cs typeface="Carlito"/>
              </a:rPr>
              <a:t>bakalářské</a:t>
            </a:r>
            <a:r>
              <a:rPr sz="2000" b="1" spc="13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práce: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000" b="1" spc="160" dirty="0" err="1">
                <a:solidFill>
                  <a:srgbClr val="C00000"/>
                </a:solidFill>
                <a:latin typeface="Carlito"/>
                <a:cs typeface="Carlito"/>
              </a:rPr>
              <a:t>Oponent</a:t>
            </a:r>
            <a:r>
              <a:rPr sz="2000" b="1" spc="16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155" dirty="0">
                <a:solidFill>
                  <a:srgbClr val="C00000"/>
                </a:solidFill>
                <a:latin typeface="Carlito"/>
                <a:cs typeface="Carlito"/>
              </a:rPr>
              <a:t>bakalářské</a:t>
            </a:r>
            <a:r>
              <a:rPr sz="2000" b="1" spc="9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b="1" spc="145" dirty="0">
                <a:solidFill>
                  <a:srgbClr val="C00000"/>
                </a:solidFill>
                <a:latin typeface="Carlito"/>
                <a:cs typeface="Carlito"/>
              </a:rPr>
              <a:t>práce: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37557" y="4312716"/>
            <a:ext cx="4154043" cy="1211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1475">
              <a:lnSpc>
                <a:spcPct val="128000"/>
              </a:lnSpc>
              <a:spcBef>
                <a:spcPts val="100"/>
              </a:spcBef>
            </a:pPr>
            <a:r>
              <a:rPr lang="cs-CZ" sz="2000" spc="125" dirty="0">
                <a:solidFill>
                  <a:srgbClr val="C00000"/>
                </a:solidFill>
                <a:latin typeface="Carlito"/>
                <a:cs typeface="Carlito"/>
              </a:rPr>
              <a:t>Petr Lepič</a:t>
            </a:r>
            <a:r>
              <a:rPr sz="2000" spc="130" dirty="0">
                <a:solidFill>
                  <a:srgbClr val="C00000"/>
                </a:solidFill>
                <a:latin typeface="Carlito"/>
                <a:cs typeface="Carlito"/>
              </a:rPr>
              <a:t>, </a:t>
            </a:r>
            <a:r>
              <a:rPr lang="cs-CZ" sz="2000" spc="140" dirty="0">
                <a:solidFill>
                  <a:srgbClr val="C00000"/>
                </a:solidFill>
                <a:latin typeface="Carlito"/>
                <a:cs typeface="Carlito"/>
              </a:rPr>
              <a:t>21910</a:t>
            </a:r>
            <a:r>
              <a:rPr sz="2000" spc="140" dirty="0">
                <a:solidFill>
                  <a:srgbClr val="C00000"/>
                </a:solidFill>
                <a:latin typeface="Carlito"/>
                <a:cs typeface="Carlito"/>
              </a:rPr>
              <a:t>  </a:t>
            </a:r>
            <a:endParaRPr lang="cs-CZ" sz="2000" spc="140" dirty="0">
              <a:solidFill>
                <a:srgbClr val="C00000"/>
              </a:solidFill>
              <a:latin typeface="Carlito"/>
              <a:cs typeface="Carlito"/>
            </a:endParaRPr>
          </a:p>
          <a:p>
            <a:pPr marL="12700" marR="371475">
              <a:lnSpc>
                <a:spcPct val="128000"/>
              </a:lnSpc>
              <a:spcBef>
                <a:spcPts val="100"/>
              </a:spcBef>
            </a:pPr>
            <a:r>
              <a:rPr sz="2000" spc="140" dirty="0">
                <a:solidFill>
                  <a:srgbClr val="C00000"/>
                </a:solidFill>
                <a:latin typeface="Carlito"/>
                <a:cs typeface="Carlito"/>
              </a:rPr>
              <a:t>Ing. </a:t>
            </a:r>
            <a:r>
              <a:rPr sz="2000" spc="160" dirty="0">
                <a:solidFill>
                  <a:srgbClr val="C00000"/>
                </a:solidFill>
                <a:latin typeface="Carlito"/>
                <a:cs typeface="Carlito"/>
              </a:rPr>
              <a:t>Martina</a:t>
            </a:r>
            <a:r>
              <a:rPr sz="2000" spc="14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000" spc="145" dirty="0">
                <a:solidFill>
                  <a:srgbClr val="C00000"/>
                </a:solidFill>
                <a:latin typeface="Carlito"/>
                <a:cs typeface="Carlito"/>
              </a:rPr>
              <a:t>Hlatká</a:t>
            </a:r>
            <a:endParaRPr sz="2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cs-CZ" sz="2000" spc="140" dirty="0">
                <a:solidFill>
                  <a:srgbClr val="C00000"/>
                </a:solidFill>
                <a:latin typeface="Carlito"/>
                <a:cs typeface="Carlito"/>
              </a:rPr>
              <a:t>doc. Ing. Bibiána Buková, Ph.D.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70325" y="664083"/>
            <a:ext cx="990261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226178" y="605154"/>
            <a:ext cx="493458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C00000"/>
                </a:solidFill>
                <a:latin typeface="Carlito"/>
                <a:cs typeface="Carlito"/>
              </a:rPr>
              <a:t>Vysoká škola </a:t>
            </a: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technická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a </a:t>
            </a: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ekonomická</a:t>
            </a:r>
            <a:r>
              <a:rPr sz="2400" b="1" spc="-12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v  </a:t>
            </a: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Českých</a:t>
            </a:r>
            <a:r>
              <a:rPr sz="2400" b="1" spc="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Budějovicích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226178" y="1337005"/>
            <a:ext cx="400367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none" spc="-20" dirty="0">
                <a:solidFill>
                  <a:srgbClr val="C00000"/>
                </a:solidFill>
                <a:latin typeface="Carlito"/>
                <a:cs typeface="Carlito"/>
              </a:rPr>
              <a:t>Ústav </a:t>
            </a:r>
            <a:r>
              <a:rPr sz="2400" b="1" u="none" spc="-10" dirty="0">
                <a:solidFill>
                  <a:srgbClr val="C00000"/>
                </a:solidFill>
                <a:latin typeface="Carlito"/>
                <a:cs typeface="Carlito"/>
              </a:rPr>
              <a:t>technicko </a:t>
            </a:r>
            <a:r>
              <a:rPr sz="2400" b="1" u="none" dirty="0">
                <a:solidFill>
                  <a:srgbClr val="C00000"/>
                </a:solidFill>
                <a:latin typeface="Carlito"/>
                <a:cs typeface="Carlito"/>
              </a:rPr>
              <a:t>-</a:t>
            </a:r>
            <a:r>
              <a:rPr sz="2400" b="1" u="none" spc="-7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u="none" spc="-5" dirty="0">
                <a:solidFill>
                  <a:srgbClr val="C00000"/>
                </a:solidFill>
                <a:latin typeface="Carlito"/>
                <a:cs typeface="Carlito"/>
              </a:rPr>
              <a:t>technologický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45" dirty="0"/>
              <a:t>Doplňující </a:t>
            </a:r>
            <a:r>
              <a:rPr spc="-55" dirty="0" err="1"/>
              <a:t>otázky</a:t>
            </a:r>
            <a:r>
              <a:rPr spc="-55" dirty="0"/>
              <a:t> </a:t>
            </a:r>
            <a:r>
              <a:rPr lang="cs-CZ" spc="-50" dirty="0"/>
              <a:t>oponentky</a:t>
            </a:r>
            <a:r>
              <a:rPr spc="-27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043635" y="1812493"/>
            <a:ext cx="10104729" cy="3525965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/>
              <a:t>Uveďte na základe </a:t>
            </a:r>
            <a:r>
              <a:rPr lang="cs-CZ" dirty="0" err="1"/>
              <a:t>čoho</a:t>
            </a:r>
            <a:r>
              <a:rPr lang="cs-CZ" dirty="0"/>
              <a:t> </a:t>
            </a:r>
            <a:r>
              <a:rPr lang="cs-CZ" dirty="0" err="1"/>
              <a:t>ste</a:t>
            </a:r>
            <a:r>
              <a:rPr lang="cs-CZ" dirty="0"/>
              <a:t> stanovil ročné výkony </a:t>
            </a:r>
            <a:r>
              <a:rPr lang="cs-CZ" dirty="0" err="1"/>
              <a:t>spoločnosti</a:t>
            </a:r>
            <a:r>
              <a:rPr lang="cs-CZ" dirty="0"/>
              <a:t> a </a:t>
            </a:r>
            <a:r>
              <a:rPr lang="cs-CZ" dirty="0" err="1"/>
              <a:t>potrebu</a:t>
            </a:r>
            <a:r>
              <a:rPr lang="cs-CZ" dirty="0"/>
              <a:t> </a:t>
            </a:r>
            <a:r>
              <a:rPr lang="cs-CZ" dirty="0" err="1"/>
              <a:t>zamestnancov</a:t>
            </a:r>
            <a:r>
              <a:rPr lang="cs-CZ" dirty="0"/>
              <a:t>?</a:t>
            </a:r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endParaRPr lang="cs-CZ" dirty="0"/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 err="1"/>
              <a:t>Vyjadrite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podrobne</a:t>
            </a:r>
            <a:r>
              <a:rPr lang="cs-CZ" dirty="0"/>
              <a:t> k slabým </a:t>
            </a:r>
            <a:r>
              <a:rPr lang="cs-CZ" dirty="0" err="1"/>
              <a:t>stránkam</a:t>
            </a:r>
            <a:r>
              <a:rPr lang="cs-CZ" dirty="0"/>
              <a:t> </a:t>
            </a:r>
            <a:r>
              <a:rPr lang="cs-CZ" dirty="0" err="1"/>
              <a:t>Vašej</a:t>
            </a:r>
            <a:r>
              <a:rPr lang="cs-CZ" dirty="0"/>
              <a:t> BP.</a:t>
            </a:r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endParaRPr lang="cs-CZ" dirty="0"/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/>
              <a:t>Stanovte Bod zvratu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Vašom</a:t>
            </a:r>
            <a:r>
              <a:rPr lang="cs-CZ" dirty="0"/>
              <a:t> ”</a:t>
            </a:r>
            <a:r>
              <a:rPr lang="cs-CZ" dirty="0" err="1"/>
              <a:t>fiktívnom</a:t>
            </a:r>
            <a:r>
              <a:rPr lang="cs-CZ" dirty="0"/>
              <a:t>” podniku.</a:t>
            </a:r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endParaRPr lang="cs-CZ" dirty="0"/>
          </a:p>
          <a:p>
            <a:pPr marL="509905" marR="66040" indent="-457200">
              <a:lnSpc>
                <a:spcPts val="3020"/>
              </a:lnSpc>
              <a:spcBef>
                <a:spcPts val="495"/>
              </a:spcBef>
              <a:buClr>
                <a:srgbClr val="C00000"/>
              </a:buClr>
              <a:buAutoNum type="arabicPeriod"/>
              <a:tabLst>
                <a:tab pos="510540" algn="l"/>
                <a:tab pos="511175" algn="l"/>
              </a:tabLst>
            </a:pPr>
            <a:r>
              <a:rPr lang="cs-CZ" dirty="0"/>
              <a:t>Stanovte hrozby a </a:t>
            </a:r>
            <a:r>
              <a:rPr lang="cs-CZ" dirty="0" err="1"/>
              <a:t>príležitosti</a:t>
            </a:r>
            <a:r>
              <a:rPr lang="cs-CZ" dirty="0"/>
              <a:t> </a:t>
            </a:r>
            <a:r>
              <a:rPr lang="cs-CZ" dirty="0" err="1"/>
              <a:t>podnikania</a:t>
            </a:r>
            <a:r>
              <a:rPr lang="cs-CZ" dirty="0"/>
              <a:t> v </a:t>
            </a:r>
            <a:r>
              <a:rPr lang="cs-CZ" dirty="0" err="1"/>
              <a:t>doprave</a:t>
            </a:r>
            <a:r>
              <a:rPr lang="cs-CZ" dirty="0"/>
              <a:t> EU.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653" y="1981200"/>
            <a:ext cx="10486694" cy="2311787"/>
          </a:xfrm>
          <a:prstGeom prst="rect">
            <a:avLst/>
          </a:prstGeom>
        </p:spPr>
        <p:txBody>
          <a:bodyPr vert="horz" wrap="square" lIns="0" tIns="198755" rIns="0" bIns="0" rtlCol="0">
            <a:spAutoFit/>
          </a:bodyPr>
          <a:lstStyle/>
          <a:p>
            <a:pPr marL="12700" marR="5080" algn="ctr">
              <a:lnSpc>
                <a:spcPts val="8159"/>
              </a:lnSpc>
              <a:spcBef>
                <a:spcPts val="1565"/>
              </a:spcBef>
              <a:tabLst>
                <a:tab pos="9906635" algn="l"/>
              </a:tabLst>
            </a:pPr>
            <a:r>
              <a:rPr sz="8000" u="none" spc="-60" dirty="0"/>
              <a:t>Děkuji </a:t>
            </a:r>
            <a:r>
              <a:rPr sz="8000" u="none" spc="-95" dirty="0"/>
              <a:t>za </a:t>
            </a:r>
            <a:r>
              <a:rPr sz="8000" u="none" spc="-155" dirty="0"/>
              <a:t>Vaši  </a:t>
            </a:r>
            <a:r>
              <a:rPr sz="8000" u="none" spc="-85" dirty="0"/>
              <a:t>pozornost.	</a:t>
            </a:r>
            <a:endParaRPr sz="8000" u="non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30" dirty="0"/>
              <a:t>Cíl</a:t>
            </a:r>
            <a:r>
              <a:rPr spc="-225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9200" y="1824685"/>
            <a:ext cx="9332264" cy="106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endParaRPr lang="cs-CZ" sz="2400" spc="-35" dirty="0">
              <a:latin typeface="Carlito"/>
              <a:cs typeface="Carlito"/>
            </a:endParaRPr>
          </a:p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sz="2400" spc="-35" dirty="0" err="1">
                <a:latin typeface="Carlito"/>
                <a:cs typeface="Carlito"/>
              </a:rPr>
              <a:t>Cílem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bakalářské </a:t>
            </a:r>
            <a:r>
              <a:rPr sz="2400" spc="-10" dirty="0">
                <a:latin typeface="Carlito"/>
                <a:cs typeface="Carlito"/>
              </a:rPr>
              <a:t>práce </a:t>
            </a:r>
            <a:r>
              <a:rPr sz="2400" spc="-5" dirty="0">
                <a:latin typeface="Carlito"/>
                <a:cs typeface="Carlito"/>
              </a:rPr>
              <a:t>je </a:t>
            </a:r>
            <a:r>
              <a:rPr sz="2400" spc="-10" dirty="0">
                <a:latin typeface="Carlito"/>
                <a:cs typeface="Carlito"/>
              </a:rPr>
              <a:t>zpracování zakladatelského projektu </a:t>
            </a:r>
            <a:r>
              <a:rPr sz="2400" dirty="0">
                <a:latin typeface="Carlito"/>
                <a:cs typeface="Carlito"/>
              </a:rPr>
              <a:t>v </a:t>
            </a:r>
            <a:r>
              <a:rPr lang="cs-CZ" sz="2400" spc="-10" dirty="0">
                <a:latin typeface="Carlito"/>
                <a:cs typeface="Carlito"/>
              </a:rPr>
              <a:t>aplikaci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dirty="0" err="1">
                <a:latin typeface="Carlito"/>
                <a:cs typeface="Carlito"/>
              </a:rPr>
              <a:t>na</a:t>
            </a:r>
            <a:r>
              <a:rPr lang="cs-CZ" sz="2400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konkrétní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podnik.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75" dirty="0"/>
              <a:t>Představení</a:t>
            </a:r>
            <a:r>
              <a:rPr spc="-204" dirty="0"/>
              <a:t> </a:t>
            </a:r>
            <a:r>
              <a:rPr spc="-55" dirty="0"/>
              <a:t>podniku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324" y="1685602"/>
            <a:ext cx="2399665" cy="194373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2200" spc="-10" dirty="0">
                <a:latin typeface="Carlito"/>
                <a:cs typeface="Carlito"/>
              </a:rPr>
              <a:t>Název</a:t>
            </a:r>
            <a:r>
              <a:rPr sz="2200" spc="-3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společnosti: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sz="2200" spc="-5" dirty="0">
                <a:latin typeface="Carlito"/>
                <a:cs typeface="Carlito"/>
              </a:rPr>
              <a:t>Sídlo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společnosti:</a:t>
            </a:r>
            <a:endParaRPr sz="2200">
              <a:latin typeface="Carlito"/>
              <a:cs typeface="Carlito"/>
            </a:endParaRPr>
          </a:p>
          <a:p>
            <a:pPr marL="12700" marR="5080">
              <a:lnSpc>
                <a:spcPts val="3790"/>
              </a:lnSpc>
              <a:spcBef>
                <a:spcPts val="300"/>
              </a:spcBef>
            </a:pPr>
            <a:r>
              <a:rPr sz="2200" spc="-5" dirty="0">
                <a:latin typeface="Carlito"/>
                <a:cs typeface="Carlito"/>
              </a:rPr>
              <a:t>Jednatel</a:t>
            </a:r>
            <a:r>
              <a:rPr sz="2200" spc="-10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společnosti:  </a:t>
            </a:r>
            <a:r>
              <a:rPr sz="2200" spc="-5" dirty="0">
                <a:latin typeface="Carlito"/>
                <a:cs typeface="Carlito"/>
              </a:rPr>
              <a:t>Předmět</a:t>
            </a:r>
            <a:r>
              <a:rPr sz="2200" spc="-6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podnikání: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6324" y="4207791"/>
            <a:ext cx="1548765" cy="146494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43300"/>
              </a:lnSpc>
              <a:spcBef>
                <a:spcPts val="80"/>
              </a:spcBef>
            </a:pPr>
            <a:r>
              <a:rPr sz="2200" spc="-15" dirty="0">
                <a:latin typeface="Carlito"/>
                <a:cs typeface="Carlito"/>
              </a:rPr>
              <a:t>Právní</a:t>
            </a:r>
            <a:r>
              <a:rPr sz="2200" spc="-114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forma:  </a:t>
            </a:r>
            <a:r>
              <a:rPr sz="2200" spc="-30" dirty="0">
                <a:latin typeface="Carlito"/>
                <a:cs typeface="Carlito"/>
              </a:rPr>
              <a:t>Telefon:  </a:t>
            </a:r>
            <a:r>
              <a:rPr sz="2200" dirty="0">
                <a:latin typeface="Carlito"/>
                <a:cs typeface="Carlito"/>
              </a:rPr>
              <a:t>Email: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8669" y="1685602"/>
            <a:ext cx="7242175" cy="3987165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lang="cs-CZ" sz="2200" dirty="0">
                <a:latin typeface="Carlito"/>
                <a:cs typeface="Carlito"/>
              </a:rPr>
              <a:t>PELETRANS</a:t>
            </a:r>
            <a:r>
              <a:rPr sz="2200" spc="-5" dirty="0">
                <a:latin typeface="Carlito"/>
                <a:cs typeface="Carlito"/>
              </a:rPr>
              <a:t>, </a:t>
            </a:r>
            <a:r>
              <a:rPr sz="2200" dirty="0">
                <a:latin typeface="Carlito"/>
                <a:cs typeface="Carlito"/>
              </a:rPr>
              <a:t>s. </a:t>
            </a:r>
            <a:r>
              <a:rPr sz="2200" spc="-110" dirty="0">
                <a:latin typeface="Carlito"/>
                <a:cs typeface="Carlito"/>
              </a:rPr>
              <a:t>r.</a:t>
            </a:r>
            <a:r>
              <a:rPr sz="2200" spc="-65" dirty="0">
                <a:latin typeface="Carlito"/>
                <a:cs typeface="Carlito"/>
              </a:rPr>
              <a:t> </a:t>
            </a:r>
            <a:r>
              <a:rPr sz="2200" spc="5" dirty="0">
                <a:latin typeface="Carlito"/>
                <a:cs typeface="Carlito"/>
              </a:rPr>
              <a:t>o.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lang="cs-CZ" sz="2200" spc="-15" dirty="0">
                <a:latin typeface="Carlito"/>
                <a:cs typeface="Carlito"/>
              </a:rPr>
              <a:t>Stajka 41, 37701 Hatín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lang="cs-CZ" sz="2200" spc="-30" dirty="0">
                <a:latin typeface="Carlito"/>
                <a:cs typeface="Carlito"/>
              </a:rPr>
              <a:t>Petr Lepič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ts val="2510"/>
              </a:lnSpc>
              <a:spcBef>
                <a:spcPts val="1155"/>
              </a:spcBef>
            </a:pPr>
            <a:r>
              <a:rPr sz="2200" spc="-5" dirty="0">
                <a:latin typeface="Carlito"/>
                <a:cs typeface="Carlito"/>
              </a:rPr>
              <a:t>Silniční </a:t>
            </a:r>
            <a:r>
              <a:rPr sz="2200" spc="-10" dirty="0">
                <a:latin typeface="Carlito"/>
                <a:cs typeface="Carlito"/>
              </a:rPr>
              <a:t>motorová </a:t>
            </a:r>
            <a:r>
              <a:rPr sz="2200" spc="-15" dirty="0">
                <a:latin typeface="Carlito"/>
                <a:cs typeface="Carlito"/>
              </a:rPr>
              <a:t>doprava </a:t>
            </a:r>
            <a:r>
              <a:rPr sz="2200" spc="5" dirty="0">
                <a:latin typeface="Carlito"/>
                <a:cs typeface="Carlito"/>
              </a:rPr>
              <a:t>– </a:t>
            </a:r>
            <a:r>
              <a:rPr sz="2200" spc="-5" dirty="0">
                <a:latin typeface="Carlito"/>
                <a:cs typeface="Carlito"/>
              </a:rPr>
              <a:t>nákladní </a:t>
            </a:r>
            <a:r>
              <a:rPr sz="2200" spc="-15" dirty="0">
                <a:latin typeface="Carlito"/>
                <a:cs typeface="Carlito"/>
              </a:rPr>
              <a:t>provozovaná </a:t>
            </a:r>
            <a:r>
              <a:rPr sz="2200" spc="-5" dirty="0">
                <a:latin typeface="Carlito"/>
                <a:cs typeface="Carlito"/>
              </a:rPr>
              <a:t>vozidly</a:t>
            </a:r>
            <a:r>
              <a:rPr sz="2200" spc="-22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nebo</a:t>
            </a:r>
          </a:p>
          <a:p>
            <a:pPr marL="12700">
              <a:lnSpc>
                <a:spcPts val="2380"/>
              </a:lnSpc>
            </a:pPr>
            <a:r>
              <a:rPr sz="2200" spc="-10" dirty="0">
                <a:latin typeface="Carlito"/>
                <a:cs typeface="Carlito"/>
              </a:rPr>
              <a:t>jízdními soupravami </a:t>
            </a:r>
            <a:r>
              <a:rPr sz="2200" dirty="0">
                <a:latin typeface="Carlito"/>
                <a:cs typeface="Carlito"/>
              </a:rPr>
              <a:t>o </a:t>
            </a:r>
            <a:r>
              <a:rPr sz="2200" spc="-5" dirty="0">
                <a:latin typeface="Carlito"/>
                <a:cs typeface="Carlito"/>
              </a:rPr>
              <a:t>největší </a:t>
            </a:r>
            <a:r>
              <a:rPr sz="2200" dirty="0">
                <a:latin typeface="Carlito"/>
                <a:cs typeface="Carlito"/>
              </a:rPr>
              <a:t>povolené</a:t>
            </a:r>
            <a:r>
              <a:rPr sz="2200" spc="-16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hmotnosti</a:t>
            </a:r>
          </a:p>
          <a:p>
            <a:pPr marL="12700">
              <a:lnSpc>
                <a:spcPts val="2510"/>
              </a:lnSpc>
            </a:pPr>
            <a:r>
              <a:rPr sz="2200" spc="-5" dirty="0">
                <a:latin typeface="Carlito"/>
                <a:cs typeface="Carlito"/>
              </a:rPr>
              <a:t>nepřesahující </a:t>
            </a:r>
            <a:r>
              <a:rPr sz="2200" dirty="0">
                <a:latin typeface="Carlito"/>
                <a:cs typeface="Carlito"/>
              </a:rPr>
              <a:t>3,5 </a:t>
            </a:r>
            <a:r>
              <a:rPr sz="2200" spc="-45" dirty="0" err="1">
                <a:latin typeface="Carlito"/>
                <a:cs typeface="Carlito"/>
              </a:rPr>
              <a:t>tuny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200" dirty="0">
                <a:latin typeface="Carlito"/>
                <a:cs typeface="Carlito"/>
              </a:rPr>
              <a:t>Společnost s ručením</a:t>
            </a:r>
            <a:r>
              <a:rPr sz="2200" spc="-10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omezeným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lang="cs-CZ" sz="2200" spc="5" dirty="0">
                <a:latin typeface="Carlito"/>
                <a:cs typeface="Carlito"/>
              </a:rPr>
              <a:t>+</a:t>
            </a:r>
            <a:r>
              <a:rPr sz="2200" spc="5" dirty="0">
                <a:latin typeface="Carlito"/>
                <a:cs typeface="Carlito"/>
              </a:rPr>
              <a:t>420 72</a:t>
            </a:r>
            <a:r>
              <a:rPr lang="cs-CZ" sz="2200" spc="5" dirty="0">
                <a:latin typeface="Carlito"/>
                <a:cs typeface="Carlito"/>
              </a:rPr>
              <a:t>3 559 025</a:t>
            </a:r>
            <a:endParaRPr sz="22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lang="cs-CZ" sz="2200" spc="-5" dirty="0" err="1">
                <a:latin typeface="Carlito"/>
                <a:cs typeface="Carlito"/>
                <a:hlinkClick r:id="rId2"/>
              </a:rPr>
              <a:t>info@peletrans</a:t>
            </a:r>
            <a:r>
              <a:rPr sz="2200" spc="-5" dirty="0">
                <a:latin typeface="Carlito"/>
                <a:cs typeface="Carlito"/>
                <a:hlinkClick r:id="rId2"/>
              </a:rPr>
              <a:t>.cz</a:t>
            </a:r>
            <a:endParaRPr sz="2200" dirty="0">
              <a:latin typeface="Carlito"/>
              <a:cs typeface="Carlito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52F265E-1155-4426-8D6B-F8332E43FE7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084" y="1752600"/>
            <a:ext cx="4678680" cy="1323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0" dirty="0"/>
              <a:t>Definované </a:t>
            </a:r>
            <a:r>
              <a:rPr spc="-55" dirty="0"/>
              <a:t>výzkumné</a:t>
            </a:r>
            <a:r>
              <a:rPr spc="-185" dirty="0"/>
              <a:t> </a:t>
            </a:r>
            <a:r>
              <a:rPr spc="-55" dirty="0"/>
              <a:t>otázky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8235" y="1981200"/>
            <a:ext cx="9725965" cy="22185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0"/>
            <a:r>
              <a:rPr lang="cs-CZ" sz="2400" b="1" dirty="0">
                <a:latin typeface="Carlito"/>
              </a:rPr>
              <a:t>Výzkumná otázka 1</a:t>
            </a:r>
            <a:endParaRPr lang="cs-CZ" sz="2400" dirty="0">
              <a:latin typeface="Carlito"/>
            </a:endParaRPr>
          </a:p>
          <a:p>
            <a:r>
              <a:rPr lang="cs-CZ" sz="2400" dirty="0">
                <a:latin typeface="Carlito"/>
              </a:rPr>
              <a:t>Bude podnik v aktuální situaci na trhu konkurenceschopný?</a:t>
            </a:r>
          </a:p>
          <a:p>
            <a:r>
              <a:rPr lang="cs-CZ" sz="2400" dirty="0">
                <a:latin typeface="Carlito"/>
              </a:rPr>
              <a:t> </a:t>
            </a:r>
          </a:p>
          <a:p>
            <a:pPr lvl="0"/>
            <a:r>
              <a:rPr lang="cs-CZ" sz="2400" b="1" dirty="0">
                <a:latin typeface="Carlito"/>
              </a:rPr>
              <a:t>Výzkumná otázka 2</a:t>
            </a:r>
            <a:endParaRPr lang="cs-CZ" sz="2400" dirty="0">
              <a:latin typeface="Carlito"/>
            </a:endParaRPr>
          </a:p>
          <a:p>
            <a:r>
              <a:rPr lang="cs-CZ" sz="2400" dirty="0">
                <a:latin typeface="Carlito"/>
              </a:rPr>
              <a:t>Bude podnik po prvním roce fungování schopen vytvářet zisk?</a:t>
            </a:r>
          </a:p>
          <a:p>
            <a:pPr marL="12700">
              <a:lnSpc>
                <a:spcPts val="2735"/>
              </a:lnSpc>
              <a:spcBef>
                <a:spcPts val="100"/>
              </a:spcBef>
            </a:pP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70" dirty="0"/>
              <a:t>Použité</a:t>
            </a:r>
            <a:r>
              <a:rPr spc="-155" dirty="0"/>
              <a:t> </a:t>
            </a:r>
            <a:r>
              <a:rPr spc="-55" dirty="0"/>
              <a:t>metody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1824685"/>
            <a:ext cx="5925516" cy="1646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400" spc="-30" dirty="0">
                <a:latin typeface="Carlito"/>
                <a:cs typeface="Carlito"/>
              </a:rPr>
              <a:t>Metoda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analýzy</a:t>
            </a:r>
            <a:endParaRPr sz="2400" dirty="0">
              <a:latin typeface="Carlito"/>
              <a:cs typeface="Carlito"/>
            </a:endParaRPr>
          </a:p>
          <a:p>
            <a:pPr marL="212725">
              <a:lnSpc>
                <a:spcPct val="100000"/>
              </a:lnSpc>
              <a:spcBef>
                <a:spcPts val="130"/>
              </a:spcBef>
              <a:buClr>
                <a:srgbClr val="C00000"/>
              </a:buClr>
              <a:tabLst>
                <a:tab pos="461009" algn="l"/>
              </a:tabLst>
            </a:pPr>
            <a:r>
              <a:rPr lang="cs-CZ" sz="2200" spc="-15" dirty="0">
                <a:latin typeface="Carlito"/>
                <a:cs typeface="Carlito"/>
              </a:rPr>
              <a:t>	- </a:t>
            </a:r>
            <a:r>
              <a:rPr sz="2200" spc="-15" dirty="0" err="1">
                <a:latin typeface="Carlito"/>
                <a:cs typeface="Carlito"/>
              </a:rPr>
              <a:t>Analýza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vnějšího </a:t>
            </a:r>
            <a:r>
              <a:rPr sz="2200" spc="-10" dirty="0">
                <a:latin typeface="Carlito"/>
                <a:cs typeface="Carlito"/>
              </a:rPr>
              <a:t>okolí</a:t>
            </a:r>
            <a:r>
              <a:rPr sz="2200" spc="-7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podniku</a:t>
            </a:r>
            <a:endParaRPr sz="2200" dirty="0">
              <a:latin typeface="Carlito"/>
              <a:cs typeface="Carlito"/>
            </a:endParaRPr>
          </a:p>
          <a:p>
            <a:pPr marL="212725">
              <a:lnSpc>
                <a:spcPct val="100000"/>
              </a:lnSpc>
              <a:spcBef>
                <a:spcPts val="335"/>
              </a:spcBef>
              <a:buClr>
                <a:srgbClr val="C00000"/>
              </a:buClr>
              <a:tabLst>
                <a:tab pos="461009" algn="l"/>
              </a:tabLst>
            </a:pPr>
            <a:r>
              <a:rPr lang="cs-CZ" sz="2200" spc="-15" dirty="0">
                <a:latin typeface="Carlito"/>
                <a:cs typeface="Carlito"/>
              </a:rPr>
              <a:t>	- </a:t>
            </a:r>
            <a:r>
              <a:rPr sz="2200" spc="-15" dirty="0" err="1">
                <a:latin typeface="Carlito"/>
                <a:cs typeface="Carlito"/>
              </a:rPr>
              <a:t>Analýza</a:t>
            </a:r>
            <a:r>
              <a:rPr sz="2200" spc="-1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vnitřního </a:t>
            </a:r>
            <a:r>
              <a:rPr sz="2200" spc="-10" dirty="0" err="1">
                <a:latin typeface="Carlito"/>
                <a:cs typeface="Carlito"/>
              </a:rPr>
              <a:t>prostředí</a:t>
            </a:r>
            <a:r>
              <a:rPr sz="2200" spc="-114" dirty="0">
                <a:latin typeface="Carlito"/>
                <a:cs typeface="Carlito"/>
              </a:rPr>
              <a:t> </a:t>
            </a:r>
            <a:r>
              <a:rPr sz="2200" spc="-5" dirty="0" err="1">
                <a:latin typeface="Carlito"/>
                <a:cs typeface="Carlito"/>
              </a:rPr>
              <a:t>podniku</a:t>
            </a:r>
            <a:endParaRPr sz="2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15"/>
              </a:spcBef>
              <a:buFont typeface="Arial" panose="020B0604020202020204" pitchFamily="34" charset="0"/>
              <a:buChar char="•"/>
            </a:pPr>
            <a:r>
              <a:rPr sz="2400" spc="-30" dirty="0" err="1">
                <a:latin typeface="Carlito"/>
                <a:cs typeface="Carlito"/>
              </a:rPr>
              <a:t>Metoda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5" dirty="0" err="1">
                <a:latin typeface="Carlito"/>
                <a:cs typeface="Carlito"/>
              </a:rPr>
              <a:t>komparační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8235" y="914527"/>
            <a:ext cx="10155529" cy="7569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0" dirty="0"/>
              <a:t>Dosažené </a:t>
            </a:r>
            <a:r>
              <a:rPr spc="-50" dirty="0"/>
              <a:t>výsledky </a:t>
            </a:r>
            <a:r>
              <a:rPr dirty="0"/>
              <a:t>a </a:t>
            </a:r>
            <a:r>
              <a:rPr spc="-45" dirty="0"/>
              <a:t>přínos</a:t>
            </a:r>
            <a:r>
              <a:rPr spc="-32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838200" y="1824685"/>
            <a:ext cx="4800600" cy="268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1330325" indent="-342900" algn="l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spc="-25" dirty="0" err="1"/>
              <a:t>Strategický</a:t>
            </a:r>
            <a:r>
              <a:rPr spc="-100" dirty="0"/>
              <a:t> </a:t>
            </a:r>
            <a:r>
              <a:rPr dirty="0"/>
              <a:t>plán</a:t>
            </a:r>
          </a:p>
          <a:p>
            <a:pPr marR="1369060" algn="l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b="0" spc="-15" dirty="0">
                <a:latin typeface="Carlito"/>
                <a:cs typeface="Carlito"/>
              </a:rPr>
              <a:t>		</a:t>
            </a:r>
            <a:r>
              <a:rPr sz="2200" b="0" spc="-15" dirty="0" err="1">
                <a:latin typeface="Carlito"/>
                <a:cs typeface="Carlito"/>
              </a:rPr>
              <a:t>Krátkodobé</a:t>
            </a:r>
            <a:r>
              <a:rPr sz="2200" b="0" spc="-155" dirty="0">
                <a:latin typeface="Carlito"/>
                <a:cs typeface="Carlito"/>
              </a:rPr>
              <a:t> </a:t>
            </a:r>
            <a:r>
              <a:rPr sz="2200" b="0" dirty="0" err="1">
                <a:latin typeface="Carlito"/>
                <a:cs typeface="Carlito"/>
              </a:rPr>
              <a:t>cíle</a:t>
            </a:r>
            <a:r>
              <a:rPr lang="cs-CZ" sz="2200" dirty="0"/>
              <a:t>			</a:t>
            </a:r>
            <a:r>
              <a:rPr sz="2200" b="0" spc="-5" dirty="0" err="1">
                <a:latin typeface="Carlito"/>
                <a:cs typeface="Carlito"/>
              </a:rPr>
              <a:t>Střednědobé</a:t>
            </a:r>
            <a:r>
              <a:rPr sz="2200" b="0" spc="-45" dirty="0">
                <a:latin typeface="Carlito"/>
                <a:cs typeface="Carlito"/>
              </a:rPr>
              <a:t> </a:t>
            </a:r>
            <a:r>
              <a:rPr sz="2200" b="0" dirty="0" err="1">
                <a:latin typeface="Carlito"/>
                <a:cs typeface="Carlito"/>
              </a:rPr>
              <a:t>cíle</a:t>
            </a:r>
            <a:r>
              <a:rPr lang="cs-CZ" sz="2200" dirty="0"/>
              <a:t>		</a:t>
            </a:r>
            <a:r>
              <a:rPr sz="2200" b="0" dirty="0" err="1">
                <a:latin typeface="Carlito"/>
                <a:cs typeface="Carlito"/>
              </a:rPr>
              <a:t>Dlouhodobé</a:t>
            </a:r>
            <a:r>
              <a:rPr sz="2200" b="0" spc="-60" dirty="0">
                <a:latin typeface="Carlito"/>
                <a:cs typeface="Carlito"/>
              </a:rPr>
              <a:t> </a:t>
            </a:r>
            <a:r>
              <a:rPr sz="2200" b="0" dirty="0">
                <a:latin typeface="Carlito"/>
                <a:cs typeface="Carlito"/>
              </a:rPr>
              <a:t>cíle</a:t>
            </a:r>
            <a:endParaRPr sz="2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Wingdings" panose="05000000000000000000" pitchFamily="2" charset="2"/>
              <a:buChar char="§"/>
            </a:pPr>
            <a:r>
              <a:rPr spc="-65" dirty="0" err="1"/>
              <a:t>Marketingový</a:t>
            </a:r>
            <a:r>
              <a:rPr spc="-10" dirty="0"/>
              <a:t> </a:t>
            </a:r>
            <a:r>
              <a:rPr dirty="0"/>
              <a:t>plán</a:t>
            </a:r>
          </a:p>
          <a:p>
            <a:pPr marL="212725">
              <a:lnSpc>
                <a:spcPct val="100000"/>
              </a:lnSpc>
              <a:spcBef>
                <a:spcPts val="155"/>
              </a:spcBef>
              <a:buClr>
                <a:srgbClr val="900000"/>
              </a:buClr>
              <a:tabLst>
                <a:tab pos="461009" algn="l"/>
              </a:tabLst>
            </a:pPr>
            <a:r>
              <a:rPr lang="cs-CZ" sz="2200" b="0" spc="-5" dirty="0">
                <a:latin typeface="Carlito"/>
                <a:cs typeface="Carlito"/>
              </a:rPr>
              <a:t>		</a:t>
            </a:r>
            <a:r>
              <a:rPr lang="cs-CZ" sz="2200" b="0" spc="-5" dirty="0"/>
              <a:t>V</a:t>
            </a:r>
            <a:r>
              <a:rPr sz="2200" b="0" dirty="0">
                <a:latin typeface="Carlito"/>
                <a:cs typeface="Carlito"/>
              </a:rPr>
              <a:t>liv vnějšího</a:t>
            </a:r>
            <a:r>
              <a:rPr sz="2200" b="0" spc="-145" dirty="0">
                <a:latin typeface="Carlito"/>
                <a:cs typeface="Carlito"/>
              </a:rPr>
              <a:t> </a:t>
            </a:r>
            <a:r>
              <a:rPr sz="2200" b="0" spc="-10" dirty="0">
                <a:latin typeface="Carlito"/>
                <a:cs typeface="Carlito"/>
              </a:rPr>
              <a:t>okolí</a:t>
            </a:r>
            <a:endParaRPr sz="2200" dirty="0">
              <a:latin typeface="Carlito"/>
              <a:cs typeface="Carlito"/>
            </a:endParaRPr>
          </a:p>
          <a:p>
            <a:pPr marL="212725">
              <a:lnSpc>
                <a:spcPct val="100000"/>
              </a:lnSpc>
              <a:spcBef>
                <a:spcPts val="340"/>
              </a:spcBef>
              <a:buClr>
                <a:srgbClr val="900000"/>
              </a:buClr>
              <a:tabLst>
                <a:tab pos="461009" algn="l"/>
              </a:tabLst>
            </a:pPr>
            <a:r>
              <a:rPr lang="cs-CZ" sz="2200" b="0" spc="-10" dirty="0">
                <a:latin typeface="Carlito"/>
                <a:cs typeface="Carlito"/>
              </a:rPr>
              <a:t>		</a:t>
            </a:r>
            <a:r>
              <a:rPr sz="2200" b="0" spc="-10" dirty="0" err="1">
                <a:latin typeface="Carlito"/>
                <a:cs typeface="Carlito"/>
              </a:rPr>
              <a:t>Marketingový</a:t>
            </a:r>
            <a:r>
              <a:rPr sz="2200" b="0" spc="-70" dirty="0">
                <a:latin typeface="Carlito"/>
                <a:cs typeface="Carlito"/>
              </a:rPr>
              <a:t> </a:t>
            </a:r>
            <a:r>
              <a:rPr sz="2200" b="0" spc="-5" dirty="0" err="1">
                <a:latin typeface="Carlito"/>
                <a:cs typeface="Carlito"/>
              </a:rPr>
              <a:t>výzkum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24600" y="1824685"/>
            <a:ext cx="5257800" cy="33598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699135" indent="-342900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sz="2400" b="1" spc="-25" dirty="0" err="1">
                <a:latin typeface="Carlito"/>
                <a:cs typeface="Carlito"/>
              </a:rPr>
              <a:t>Personální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plán</a:t>
            </a:r>
            <a:endParaRPr sz="2400" dirty="0">
              <a:latin typeface="Carlito"/>
              <a:cs typeface="Carlito"/>
            </a:endParaRPr>
          </a:p>
          <a:p>
            <a:pPr marR="670560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spc="-5" dirty="0">
                <a:latin typeface="Carlito"/>
                <a:cs typeface="Carlito"/>
              </a:rPr>
              <a:t>		</a:t>
            </a:r>
            <a:r>
              <a:rPr sz="2200" spc="-5" dirty="0" err="1">
                <a:latin typeface="Carlito"/>
                <a:cs typeface="Carlito"/>
              </a:rPr>
              <a:t>Pracovní</a:t>
            </a:r>
            <a:r>
              <a:rPr sz="2200" spc="-180" dirty="0">
                <a:latin typeface="Carlito"/>
                <a:cs typeface="Carlito"/>
              </a:rPr>
              <a:t> </a:t>
            </a:r>
            <a:r>
              <a:rPr sz="2200" spc="-5" dirty="0" err="1">
                <a:latin typeface="Carlito"/>
                <a:cs typeface="Carlito"/>
              </a:rPr>
              <a:t>pozice</a:t>
            </a:r>
            <a:endParaRPr lang="cs-CZ" sz="2200" dirty="0">
              <a:latin typeface="Carlito"/>
              <a:cs typeface="Carlito"/>
            </a:endParaRPr>
          </a:p>
          <a:p>
            <a:pPr marR="670560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spc="-15" dirty="0">
                <a:latin typeface="Carlito"/>
                <a:cs typeface="Carlito"/>
              </a:rPr>
              <a:t>		</a:t>
            </a:r>
            <a:r>
              <a:rPr sz="2200" spc="-15" dirty="0" err="1">
                <a:latin typeface="Carlito"/>
                <a:cs typeface="Carlito"/>
              </a:rPr>
              <a:t>Organizační</a:t>
            </a:r>
            <a:r>
              <a:rPr sz="2200" spc="-50" dirty="0">
                <a:latin typeface="Carlito"/>
                <a:cs typeface="Carlito"/>
              </a:rPr>
              <a:t> </a:t>
            </a:r>
            <a:r>
              <a:rPr sz="2200" spc="-10" dirty="0" err="1">
                <a:latin typeface="Carlito"/>
                <a:cs typeface="Carlito"/>
              </a:rPr>
              <a:t>struktura</a:t>
            </a:r>
            <a:endParaRPr lang="cs-CZ" sz="2200" dirty="0">
              <a:latin typeface="Carlito"/>
              <a:cs typeface="Carlito"/>
            </a:endParaRPr>
          </a:p>
          <a:p>
            <a:pPr marR="670560">
              <a:lnSpc>
                <a:spcPct val="100000"/>
              </a:lnSpc>
              <a:spcBef>
                <a:spcPts val="130"/>
              </a:spcBef>
              <a:buClr>
                <a:srgbClr val="900000"/>
              </a:buClr>
              <a:tabLst>
                <a:tab pos="247015" algn="l"/>
              </a:tabLst>
            </a:pPr>
            <a:r>
              <a:rPr lang="cs-CZ" sz="2200" spc="-10" dirty="0">
                <a:latin typeface="Carlito"/>
                <a:cs typeface="Carlito"/>
              </a:rPr>
              <a:t>		</a:t>
            </a:r>
            <a:r>
              <a:rPr sz="2200" spc="-10" dirty="0" err="1">
                <a:latin typeface="Carlito"/>
                <a:cs typeface="Carlito"/>
              </a:rPr>
              <a:t>Mzdové</a:t>
            </a:r>
            <a:r>
              <a:rPr sz="2200" spc="-11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ohodnocení</a:t>
            </a: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Wingdings" panose="05000000000000000000" pitchFamily="2" charset="2"/>
              <a:buChar char="§"/>
            </a:pPr>
            <a:r>
              <a:rPr lang="cs-CZ" sz="2400" b="1" spc="-30" dirty="0">
                <a:latin typeface="Carlito"/>
                <a:cs typeface="Carlito"/>
              </a:rPr>
              <a:t> </a:t>
            </a:r>
            <a:r>
              <a:rPr sz="2400" b="1" spc="-30" dirty="0" err="1">
                <a:latin typeface="Carlito"/>
                <a:cs typeface="Carlito"/>
              </a:rPr>
              <a:t>Analýza</a:t>
            </a:r>
            <a:r>
              <a:rPr sz="2400" b="1" spc="-100" dirty="0">
                <a:latin typeface="Carlito"/>
                <a:cs typeface="Carlito"/>
              </a:rPr>
              <a:t> </a:t>
            </a:r>
            <a:r>
              <a:rPr sz="2400" b="1" dirty="0" err="1">
                <a:latin typeface="Carlito"/>
                <a:cs typeface="Carlito"/>
              </a:rPr>
              <a:t>rizik</a:t>
            </a:r>
            <a:endParaRPr lang="cs-CZ" sz="2400" b="1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lang="cs-CZ" sz="2200" dirty="0">
                <a:latin typeface="Carlito"/>
                <a:cs typeface="Carlito"/>
              </a:rPr>
              <a:t>	Definice rizik ohrožujících společnost</a:t>
            </a:r>
          </a:p>
          <a:p>
            <a:pPr marL="355600" indent="-342900">
              <a:lnSpc>
                <a:spcPct val="100000"/>
              </a:lnSpc>
              <a:spcBef>
                <a:spcPts val="1310"/>
              </a:spcBef>
              <a:buFont typeface="Wingdings" panose="05000000000000000000" pitchFamily="2" charset="2"/>
              <a:buChar char="§"/>
            </a:pPr>
            <a:r>
              <a:rPr lang="cs-CZ" sz="2400" b="1" spc="-5" dirty="0">
                <a:latin typeface="Carlito"/>
                <a:cs typeface="Carlito"/>
              </a:rPr>
              <a:t>Výběr vozidel</a:t>
            </a:r>
          </a:p>
          <a:p>
            <a:pPr marL="213360">
              <a:lnSpc>
                <a:spcPct val="100000"/>
              </a:lnSpc>
              <a:spcBef>
                <a:spcPts val="340"/>
              </a:spcBef>
            </a:pPr>
            <a:endParaRPr lang="cs-CZ" sz="2200" spc="-5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0" dirty="0"/>
              <a:t>Dosažené </a:t>
            </a:r>
            <a:r>
              <a:rPr spc="-50" dirty="0"/>
              <a:t>výsledky </a:t>
            </a:r>
            <a:r>
              <a:rPr dirty="0"/>
              <a:t>a </a:t>
            </a:r>
            <a:r>
              <a:rPr spc="-45" dirty="0"/>
              <a:t>přínos</a:t>
            </a:r>
            <a:r>
              <a:rPr spc="-32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5400" y="1986476"/>
            <a:ext cx="4944745" cy="1084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 err="1">
                <a:latin typeface="Carlito"/>
                <a:cs typeface="Carlito"/>
              </a:rPr>
              <a:t>Finanční</a:t>
            </a:r>
            <a:r>
              <a:rPr sz="2400" b="1" spc="-150" dirty="0">
                <a:latin typeface="Carlito"/>
                <a:cs typeface="Carlito"/>
              </a:rPr>
              <a:t> </a:t>
            </a:r>
            <a:r>
              <a:rPr sz="2400" b="1" dirty="0" err="1">
                <a:latin typeface="Carlito"/>
                <a:cs typeface="Carlito"/>
              </a:rPr>
              <a:t>plán</a:t>
            </a:r>
            <a:endParaRPr lang="cs-CZ" sz="2400" b="1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200" spc="-10" dirty="0">
                <a:latin typeface="Carlito"/>
                <a:cs typeface="Carlito"/>
              </a:rPr>
              <a:t>	</a:t>
            </a:r>
            <a:r>
              <a:rPr sz="2200" spc="-10" dirty="0" err="1">
                <a:latin typeface="Carlito"/>
                <a:cs typeface="Carlito"/>
              </a:rPr>
              <a:t>Vyčíslení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dirty="0" err="1">
                <a:latin typeface="Carlito"/>
                <a:cs typeface="Carlito"/>
              </a:rPr>
              <a:t>nákladů</a:t>
            </a:r>
            <a:r>
              <a:rPr sz="2200" spc="-105" dirty="0">
                <a:latin typeface="Carlito"/>
                <a:cs typeface="Carlito"/>
              </a:rPr>
              <a:t> </a:t>
            </a:r>
            <a:r>
              <a:rPr sz="2200" spc="-5" dirty="0" err="1">
                <a:latin typeface="Carlito"/>
                <a:cs typeface="Carlito"/>
              </a:rPr>
              <a:t>společnosti</a:t>
            </a:r>
            <a:endParaRPr lang="cs-CZ" sz="2200" spc="-5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cs-CZ" sz="2200" spc="-35" dirty="0">
                <a:latin typeface="Carlito"/>
                <a:cs typeface="Carlito"/>
              </a:rPr>
              <a:t>	</a:t>
            </a:r>
            <a:r>
              <a:rPr sz="2200" spc="-35" dirty="0" err="1">
                <a:latin typeface="Carlito"/>
                <a:cs typeface="Carlito"/>
              </a:rPr>
              <a:t>Defino</a:t>
            </a:r>
            <a:r>
              <a:rPr lang="cs-CZ" sz="2200" spc="-35" dirty="0">
                <a:latin typeface="Carlito"/>
                <a:cs typeface="Carlito"/>
              </a:rPr>
              <a:t>vání ceny služeb</a:t>
            </a:r>
            <a:endParaRPr lang="cs-CZ" sz="2200" dirty="0">
              <a:latin typeface="Carlito"/>
              <a:cs typeface="Carlito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10177CB-4898-4E80-B0E6-E8F25FF6C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718011"/>
            <a:ext cx="5638800" cy="9697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65" dirty="0"/>
              <a:t>Závěrečné</a:t>
            </a:r>
            <a:r>
              <a:rPr spc="-240" dirty="0"/>
              <a:t> </a:t>
            </a:r>
            <a:r>
              <a:rPr spc="-45" dirty="0"/>
              <a:t>shrnutí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1684398"/>
            <a:ext cx="10071735" cy="4463401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lvl="0"/>
            <a:r>
              <a:rPr lang="cs-CZ" sz="2400" b="1" dirty="0">
                <a:latin typeface="Carlito"/>
              </a:rPr>
              <a:t>Výzkumná otázka 1:</a:t>
            </a:r>
          </a:p>
          <a:p>
            <a:pPr lvl="0"/>
            <a:r>
              <a:rPr lang="cs-CZ" sz="2200" u="sng" dirty="0">
                <a:latin typeface="Carlito"/>
              </a:rPr>
              <a:t>Bude podnik v aktuální situaci na trhu konkurenceschopný?</a:t>
            </a:r>
          </a:p>
          <a:p>
            <a:pPr lvl="0"/>
            <a:endParaRPr lang="cs-CZ" sz="2200" dirty="0">
              <a:latin typeface="Carlito"/>
            </a:endParaRPr>
          </a:p>
          <a:p>
            <a:pPr lvl="0"/>
            <a:r>
              <a:rPr lang="cs-CZ" sz="2200" dirty="0">
                <a:latin typeface="Carlito"/>
              </a:rPr>
              <a:t>	Ano, podle všech analýz a výpočtů podnik konkurenceschopný bude.</a:t>
            </a:r>
          </a:p>
          <a:p>
            <a:r>
              <a:rPr lang="cs-CZ" sz="2200" dirty="0">
                <a:latin typeface="Carlito"/>
              </a:rPr>
              <a:t> </a:t>
            </a:r>
          </a:p>
          <a:p>
            <a:pPr lvl="0"/>
            <a:r>
              <a:rPr lang="cs-CZ" sz="2400" b="1" dirty="0">
                <a:latin typeface="Carlito"/>
              </a:rPr>
              <a:t>Výzkumná otázka 2:</a:t>
            </a:r>
          </a:p>
          <a:p>
            <a:pPr lvl="0"/>
            <a:r>
              <a:rPr lang="cs-CZ" sz="2200" u="sng" dirty="0">
                <a:latin typeface="Carlito"/>
              </a:rPr>
              <a:t>Bude podnik po prvním roce fungování schopen vytvářet zisk?</a:t>
            </a:r>
          </a:p>
          <a:p>
            <a:pPr lvl="0"/>
            <a:endParaRPr lang="cs-CZ" sz="2200" dirty="0">
              <a:latin typeface="Carlito"/>
            </a:endParaRPr>
          </a:p>
          <a:p>
            <a:pPr lvl="0"/>
            <a:r>
              <a:rPr lang="cs-CZ" sz="2200" dirty="0">
                <a:latin typeface="Carlito"/>
              </a:rPr>
              <a:t>	Pokud bude vše fungovat, jak má a podnik bude bojovat s konkurencí a držet se 	podnikové strategie, nedojde k mimořádným událostem na trhu a vše půjde 	podle plánu, bude podnik ziskový. </a:t>
            </a: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00"/>
              </a:spcBef>
              <a:tabLst>
                <a:tab pos="10142220" algn="l"/>
              </a:tabLst>
            </a:pPr>
            <a:r>
              <a:rPr spc="-45" dirty="0"/>
              <a:t>Doplňující </a:t>
            </a:r>
            <a:r>
              <a:rPr spc="-55" dirty="0" err="1"/>
              <a:t>otázky</a:t>
            </a:r>
            <a:r>
              <a:rPr spc="-55" dirty="0"/>
              <a:t> </a:t>
            </a:r>
            <a:r>
              <a:rPr spc="-50" dirty="0" err="1"/>
              <a:t>vedoucí</a:t>
            </a:r>
            <a:r>
              <a:rPr spc="-270" dirty="0"/>
              <a:t> </a:t>
            </a:r>
            <a:r>
              <a:rPr spc="-55" dirty="0"/>
              <a:t>práce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4884" y="1676243"/>
            <a:ext cx="8942705" cy="889987"/>
          </a:xfrm>
          <a:prstGeom prst="rect">
            <a:avLst/>
          </a:prstGeom>
        </p:spPr>
        <p:txBody>
          <a:bodyPr vert="horz" wrap="square" lIns="0" tIns="14986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cs-CZ" sz="2400" dirty="0">
                <a:latin typeface="Carlito"/>
              </a:rPr>
              <a:t>Proveďte řádnou kalkulaci nákladů a vyjmenujte náklady, které se do ní zahrnují.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409</Words>
  <Application>Microsoft Office PowerPoint</Application>
  <PresentationFormat>Širokoúhlá obrazovka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Carlito</vt:lpstr>
      <vt:lpstr>Wingdings</vt:lpstr>
      <vt:lpstr>Office Theme</vt:lpstr>
      <vt:lpstr>Ústav technicko - technologický</vt:lpstr>
      <vt:lpstr>Cíl práce </vt:lpstr>
      <vt:lpstr>Představení podniku </vt:lpstr>
      <vt:lpstr>Definované výzkumné otázky </vt:lpstr>
      <vt:lpstr>Použité metody </vt:lpstr>
      <vt:lpstr>Dosažené výsledky a přínos práce </vt:lpstr>
      <vt:lpstr>Dosažené výsledky a přínos práce </vt:lpstr>
      <vt:lpstr>Závěrečné shrnutí </vt:lpstr>
      <vt:lpstr>Doplňující otázky vedoucí práce </vt:lpstr>
      <vt:lpstr>Doplňující otázky oponentky práce </vt:lpstr>
      <vt:lpstr>Děkuji za Vaši 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Zakladatelský projekt pro logistickou společnost</dc:title>
  <dc:creator>Petr Lepič</dc:creator>
  <cp:lastModifiedBy>Říhová Tereza Bc.</cp:lastModifiedBy>
  <cp:revision>10</cp:revision>
  <dcterms:created xsi:type="dcterms:W3CDTF">2020-06-10T17:39:37Z</dcterms:created>
  <dcterms:modified xsi:type="dcterms:W3CDTF">2021-02-10T16:08:16Z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2018-05-31T00:00:00Z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2020-06-10T00:00:00Z</vt:filetime>
  </property>
</Properties>
</file>