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60" r:id="rId5"/>
    <p:sldId id="261" r:id="rId6"/>
    <p:sldId id="263" r:id="rId7"/>
    <p:sldId id="264" r:id="rId8"/>
    <p:sldId id="265" r:id="rId9"/>
    <p:sldId id="262" r:id="rId10"/>
    <p:sldId id="266" r:id="rId11"/>
    <p:sldId id="267" r:id="rId12"/>
    <p:sldId id="268" r:id="rId13"/>
    <p:sldId id="269" r:id="rId14"/>
    <p:sldId id="257" r:id="rId15"/>
  </p:sldIdLst>
  <p:sldSz cx="12192000" cy="6858000"/>
  <p:notesSz cx="6858000" cy="9144000"/>
  <p:defaultTextStyle>
    <a:defPPr rtl="0">
      <a:defRPr lang="cs-CZ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50021"/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6408" autoAdjust="0"/>
  </p:normalViewPr>
  <p:slideViewPr>
    <p:cSldViewPr snapToGrid="0">
      <p:cViewPr varScale="1">
        <p:scale>
          <a:sx n="113" d="100"/>
          <a:sy n="113" d="100"/>
        </p:scale>
        <p:origin x="-312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style val="1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Současný stav</c:v>
                </c:pt>
              </c:strCache>
            </c:strRef>
          </c:tx>
          <c:spPr>
            <a:solidFill>
              <a:srgbClr val="A50021"/>
            </a:solidFill>
          </c:spPr>
          <c:dLbls>
            <c:txPr>
              <a:bodyPr/>
              <a:lstStyle/>
              <a:p>
                <a:pPr>
                  <a:defRPr>
                    <a:latin typeface="Arial" pitchFamily="34" charset="0"/>
                    <a:cs typeface="Arial" pitchFamily="34" charset="0"/>
                  </a:defRPr>
                </a:pPr>
                <a:endParaRPr lang="cs-CZ"/>
              </a:p>
            </c:txPr>
            <c:dLblPos val="inEnd"/>
            <c:showVal val="1"/>
          </c:dLbls>
          <c:cat>
            <c:strRef>
              <c:f>List1!$A$2:$A$3</c:f>
              <c:strCache>
                <c:ptCount val="2"/>
                <c:pt idx="0">
                  <c:v>Počet ujetých km za rok</c:v>
                </c:pt>
                <c:pt idx="1">
                  <c:v>Náklady na pohonné hmoty za rok (Kč)</c:v>
                </c:pt>
              </c:strCache>
            </c:strRef>
          </c:cat>
          <c:val>
            <c:numRef>
              <c:f>List1!$B$2:$B$3</c:f>
              <c:numCache>
                <c:formatCode>#,##0</c:formatCode>
                <c:ptCount val="2"/>
                <c:pt idx="0">
                  <c:v>134466</c:v>
                </c:pt>
                <c:pt idx="1">
                  <c:v>375160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modifikovaná Vogelova aproximační metoda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baseline="0">
                    <a:latin typeface="Arial" pitchFamily="34" charset="0"/>
                  </a:defRPr>
                </a:pPr>
                <a:endParaRPr lang="cs-CZ"/>
              </a:p>
            </c:txPr>
            <c:dLblPos val="inEnd"/>
            <c:showVal val="1"/>
          </c:dLbls>
          <c:cat>
            <c:strRef>
              <c:f>List1!$A$2:$A$3</c:f>
              <c:strCache>
                <c:ptCount val="2"/>
                <c:pt idx="0">
                  <c:v>Počet ujetých km za rok</c:v>
                </c:pt>
                <c:pt idx="1">
                  <c:v>Náklady na pohonné hmoty za rok (Kč)</c:v>
                </c:pt>
              </c:strCache>
            </c:strRef>
          </c:cat>
          <c:val>
            <c:numRef>
              <c:f>List1!$C$2:$C$3</c:f>
              <c:numCache>
                <c:formatCode>#,##0</c:formatCode>
                <c:ptCount val="2"/>
                <c:pt idx="0">
                  <c:v>130670</c:v>
                </c:pt>
                <c:pt idx="1">
                  <c:v>364569</c:v>
                </c:pt>
              </c:numCache>
            </c:numRef>
          </c:val>
        </c:ser>
        <c:dLbls>
          <c:showVal val="1"/>
        </c:dLbls>
        <c:gapWidth val="75"/>
        <c:axId val="172831104"/>
        <c:axId val="172832640"/>
      </c:barChart>
      <c:catAx>
        <c:axId val="17283110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cs-CZ"/>
          </a:p>
        </c:txPr>
        <c:crossAx val="172832640"/>
        <c:crosses val="autoZero"/>
        <c:auto val="1"/>
        <c:lblAlgn val="ctr"/>
        <c:lblOffset val="100"/>
      </c:catAx>
      <c:valAx>
        <c:axId val="172832640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cs-CZ"/>
          </a:p>
        </c:txPr>
        <c:crossAx val="17283110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cs-CZ"/>
        </a:p>
      </c:txPr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1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Současný stav</c:v>
                </c:pt>
              </c:strCache>
            </c:strRef>
          </c:tx>
          <c:spPr>
            <a:solidFill>
              <a:srgbClr val="A50021"/>
            </a:solidFill>
          </c:spPr>
          <c:dLbls>
            <c:txPr>
              <a:bodyPr/>
              <a:lstStyle/>
              <a:p>
                <a:pPr>
                  <a:defRPr>
                    <a:latin typeface="Arial" pitchFamily="34" charset="0"/>
                    <a:cs typeface="Arial" pitchFamily="34" charset="0"/>
                  </a:defRPr>
                </a:pPr>
                <a:endParaRPr lang="cs-CZ"/>
              </a:p>
            </c:txPr>
            <c:dLblPos val="inEnd"/>
            <c:showVal val="1"/>
          </c:dLbls>
          <c:cat>
            <c:strRef>
              <c:f>List1!$A$2:$A$3</c:f>
              <c:strCache>
                <c:ptCount val="2"/>
                <c:pt idx="0">
                  <c:v>Počet ujetých km za rok</c:v>
                </c:pt>
                <c:pt idx="1">
                  <c:v>Náklady na pohonné hmoty za rok (Kč)</c:v>
                </c:pt>
              </c:strCache>
            </c:strRef>
          </c:cat>
          <c:val>
            <c:numRef>
              <c:f>List1!$B$2:$B$3</c:f>
              <c:numCache>
                <c:formatCode>#,##0</c:formatCode>
                <c:ptCount val="2"/>
                <c:pt idx="0">
                  <c:v>134466</c:v>
                </c:pt>
                <c:pt idx="1">
                  <c:v>375160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CW metoda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dLbls>
            <c:txPr>
              <a:bodyPr/>
              <a:lstStyle/>
              <a:p>
                <a:pPr>
                  <a:defRPr baseline="0">
                    <a:latin typeface="Arial" pitchFamily="34" charset="0"/>
                  </a:defRPr>
                </a:pPr>
                <a:endParaRPr lang="cs-CZ"/>
              </a:p>
            </c:txPr>
            <c:dLblPos val="inEnd"/>
            <c:showVal val="1"/>
          </c:dLbls>
          <c:cat>
            <c:strRef>
              <c:f>List1!$A$2:$A$3</c:f>
              <c:strCache>
                <c:ptCount val="2"/>
                <c:pt idx="0">
                  <c:v>Počet ujetých km za rok</c:v>
                </c:pt>
                <c:pt idx="1">
                  <c:v>Náklady na pohonné hmoty za rok (Kč)</c:v>
                </c:pt>
              </c:strCache>
            </c:strRef>
          </c:cat>
          <c:val>
            <c:numRef>
              <c:f>List1!$C$2:$C$3</c:f>
              <c:numCache>
                <c:formatCode>#,##0</c:formatCode>
                <c:ptCount val="2"/>
                <c:pt idx="0">
                  <c:v>134466</c:v>
                </c:pt>
                <c:pt idx="1">
                  <c:v>375160</c:v>
                </c:pt>
              </c:numCache>
            </c:numRef>
          </c:val>
        </c:ser>
        <c:dLbls>
          <c:showVal val="1"/>
        </c:dLbls>
        <c:gapWidth val="75"/>
        <c:axId val="137104384"/>
        <c:axId val="137114368"/>
      </c:barChart>
      <c:catAx>
        <c:axId val="13710438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cs-CZ"/>
          </a:p>
        </c:txPr>
        <c:crossAx val="137114368"/>
        <c:crosses val="autoZero"/>
        <c:auto val="1"/>
        <c:lblAlgn val="ctr"/>
        <c:lblOffset val="100"/>
      </c:catAx>
      <c:valAx>
        <c:axId val="137114368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cs-CZ"/>
          </a:p>
        </c:txPr>
        <c:crossAx val="13710438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cs-CZ"/>
        </a:p>
      </c:txPr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1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Současný stav</c:v>
                </c:pt>
              </c:strCache>
            </c:strRef>
          </c:tx>
          <c:spPr>
            <a:solidFill>
              <a:srgbClr val="A50021"/>
            </a:solidFill>
            <a:ln>
              <a:solidFill>
                <a:srgbClr val="CC0000"/>
              </a:solidFill>
            </a:ln>
          </c:spPr>
          <c:dLbls>
            <c:txPr>
              <a:bodyPr/>
              <a:lstStyle/>
              <a:p>
                <a:pPr>
                  <a:defRPr>
                    <a:latin typeface="Arial" pitchFamily="34" charset="0"/>
                    <a:cs typeface="Arial" pitchFamily="34" charset="0"/>
                  </a:defRPr>
                </a:pPr>
                <a:endParaRPr lang="cs-CZ"/>
              </a:p>
            </c:txPr>
            <c:dLblPos val="inEnd"/>
            <c:showVal val="1"/>
          </c:dLbls>
          <c:cat>
            <c:strRef>
              <c:f>List1!$A$2:$A$3</c:f>
              <c:strCache>
                <c:ptCount val="2"/>
                <c:pt idx="0">
                  <c:v>Počet ujetých km za rok</c:v>
                </c:pt>
                <c:pt idx="1">
                  <c:v>Náklady na pohonné hmoty za rok (Kč)</c:v>
                </c:pt>
              </c:strCache>
            </c:strRef>
          </c:cat>
          <c:val>
            <c:numRef>
              <c:f>List1!$B$2:$B$3</c:f>
              <c:numCache>
                <c:formatCode>#,##0</c:formatCode>
                <c:ptCount val="2"/>
                <c:pt idx="0">
                  <c:v>134466</c:v>
                </c:pt>
                <c:pt idx="1">
                  <c:v>375160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MVAM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baseline="0">
                    <a:latin typeface="Arial" pitchFamily="34" charset="0"/>
                  </a:defRPr>
                </a:pPr>
                <a:endParaRPr lang="cs-CZ"/>
              </a:p>
            </c:txPr>
            <c:dLblPos val="inEnd"/>
            <c:showVal val="1"/>
          </c:dLbls>
          <c:cat>
            <c:strRef>
              <c:f>List1!$A$2:$A$3</c:f>
              <c:strCache>
                <c:ptCount val="2"/>
                <c:pt idx="0">
                  <c:v>Počet ujetých km za rok</c:v>
                </c:pt>
                <c:pt idx="1">
                  <c:v>Náklady na pohonné hmoty za rok (Kč)</c:v>
                </c:pt>
              </c:strCache>
            </c:strRef>
          </c:cat>
          <c:val>
            <c:numRef>
              <c:f>List1!$C$2:$C$3</c:f>
              <c:numCache>
                <c:formatCode>#,##0</c:formatCode>
                <c:ptCount val="2"/>
                <c:pt idx="0">
                  <c:v>130670</c:v>
                </c:pt>
                <c:pt idx="1">
                  <c:v>364569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CW metoda</c:v>
                </c:pt>
              </c:strCache>
            </c:strRef>
          </c:tx>
          <c:dLbls>
            <c:dLbl>
              <c:idx val="0"/>
              <c:layout/>
              <c:dLblPos val="inEnd"/>
              <c:showVal val="1"/>
            </c:dLbl>
            <c:dLbl>
              <c:idx val="1"/>
              <c:layout/>
              <c:dLblPos val="inEnd"/>
              <c:showVal val="1"/>
            </c:dLbl>
            <c:txPr>
              <a:bodyPr/>
              <a:lstStyle/>
              <a:p>
                <a:pPr>
                  <a:defRPr>
                    <a:latin typeface="Arial" pitchFamily="34" charset="0"/>
                    <a:cs typeface="Arial" pitchFamily="34" charset="0"/>
                  </a:defRPr>
                </a:pPr>
                <a:endParaRPr lang="cs-CZ"/>
              </a:p>
            </c:txPr>
            <c:showVal val="1"/>
          </c:dLbls>
          <c:cat>
            <c:strRef>
              <c:f>List1!$A$2:$A$3</c:f>
              <c:strCache>
                <c:ptCount val="2"/>
                <c:pt idx="0">
                  <c:v>Počet ujetých km za rok</c:v>
                </c:pt>
                <c:pt idx="1">
                  <c:v>Náklady na pohonné hmoty za rok (Kč)</c:v>
                </c:pt>
              </c:strCache>
            </c:strRef>
          </c:cat>
          <c:val>
            <c:numRef>
              <c:f>List1!$D$2:$D$3</c:f>
              <c:numCache>
                <c:formatCode>#,##0</c:formatCode>
                <c:ptCount val="2"/>
                <c:pt idx="0">
                  <c:v>134466</c:v>
                </c:pt>
                <c:pt idx="1">
                  <c:v>375160</c:v>
                </c:pt>
              </c:numCache>
            </c:numRef>
          </c:val>
        </c:ser>
        <c:dLbls>
          <c:showVal val="1"/>
        </c:dLbls>
        <c:gapWidth val="75"/>
        <c:axId val="181879936"/>
        <c:axId val="181881472"/>
      </c:barChart>
      <c:catAx>
        <c:axId val="18187993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cs-CZ"/>
          </a:p>
        </c:txPr>
        <c:crossAx val="181881472"/>
        <c:crosses val="autoZero"/>
        <c:auto val="1"/>
        <c:lblAlgn val="ctr"/>
        <c:lblOffset val="100"/>
      </c:catAx>
      <c:valAx>
        <c:axId val="181881472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cs-CZ"/>
          </a:p>
        </c:txPr>
        <c:crossAx val="181879936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cs-CZ"/>
        </a:p>
      </c:txPr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5E6EEE9-13F6-40ED-914F-030423CFA684}" type="datetime1">
              <a:rPr lang="cs-CZ" smtClean="0"/>
              <a:pPr rtl="0"/>
              <a:t>10.02.2021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A45484C-7992-44E9-9002-213D76072A08}" type="slidenum">
              <a:rPr lang="cs-CZ" smtClean="0"/>
              <a:pPr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159216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08A0FF-EF07-4E0E-80BD-A4A950917DEB}" type="datetime1">
              <a:rPr lang="cs-CZ" smtClean="0"/>
              <a:pPr/>
              <a:t>10.02.2021</a:t>
            </a:fld>
            <a:endParaRPr lang="cs-CZ" dirty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524A772-5D94-4F12-8B86-44D4FB26368F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xmlns="" val="268842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cs-CZ" smtClean="0"/>
              <a:pPr rtl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17410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cs-CZ" smtClean="0"/>
              <a:pPr rtl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01614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Skupina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Volný tvar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Volný tvar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Volný tvar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Volný tvar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Volný tvar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Volný tvar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rtlCol="0"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pPr rtl="0"/>
            <a:r>
              <a:rPr lang="cs-CZ" noProof="0" smtClean="0"/>
              <a:t>Klepnutím lze upravit styl předlohy nadpisů.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 noProof="0" smtClean="0"/>
              <a:t>Klepnutím lze upravit styl předlohy podnadpisů.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0F3FC76-B9E1-4B0A-AC92-D5FDAC06C9CA}" type="datetime1">
              <a:rPr lang="cs-CZ" noProof="0" smtClean="0"/>
              <a:pPr rtl="0"/>
              <a:t>10.02.2021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rtlCol="0" anchor="b">
            <a:normAutofit/>
          </a:bodyPr>
          <a:lstStyle>
            <a:lvl1pPr algn="ctr">
              <a:defRPr sz="2400" b="0"/>
            </a:lvl1pPr>
          </a:lstStyle>
          <a:p>
            <a:pPr rtl="0"/>
            <a:r>
              <a:rPr lang="cs-CZ" noProof="0" smtClean="0"/>
              <a:t>Klepnutím lze upravit styl předlohy nadpisů.</a:t>
            </a:r>
            <a:endParaRPr lang="cs-CZ" noProof="0" dirty="0"/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 smtClean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 rtlCol="0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BE82174-4561-41EA-9F02-4C3DCC697793}" type="datetime1">
              <a:rPr lang="cs-CZ" noProof="0" smtClean="0"/>
              <a:pPr rtl="0"/>
              <a:t>10.02.2021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rtlCol="0" anchor="ctr">
            <a:normAutofit/>
          </a:bodyPr>
          <a:lstStyle>
            <a:lvl1pPr algn="ctr">
              <a:defRPr sz="3200" b="0" cap="none"/>
            </a:lvl1pPr>
          </a:lstStyle>
          <a:p>
            <a:pPr rtl="0"/>
            <a:r>
              <a:rPr lang="cs-CZ" noProof="0" smtClean="0"/>
              <a:t>Klepnutím lze upravit styl předlohy nadpisů.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F763C4-2CC7-4BB9-B410-F74C43A891C4}" type="datetime1">
              <a:rPr lang="cs-CZ" noProof="0" smtClean="0"/>
              <a:pPr rtl="0"/>
              <a:t>10.02.2021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 pole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cs-CZ" sz="8000" noProof="0" dirty="0">
                <a:solidFill>
                  <a:schemeClr val="tx1"/>
                </a:solidFill>
                <a:effectLst/>
              </a:rPr>
              <a:t>„</a:t>
            </a:r>
          </a:p>
        </p:txBody>
      </p:sp>
      <p:sp>
        <p:nvSpPr>
          <p:cNvPr id="15" name="Textové pole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cs-CZ" sz="8000" noProof="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rtlCol="0"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smtClean="0"/>
              <a:t>Klepnutím lze upravit styl předlohy nadpisů.</a:t>
            </a:r>
            <a:endParaRPr lang="cs-CZ" noProof="0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rtlCol="0"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cs-CZ" noProof="0" smtClean="0"/>
              <a:t>Klepnutím lze upravit styly předlohy textu.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17BE2A6-7865-412C-8B83-A45417093147}" type="datetime1">
              <a:rPr lang="cs-CZ" noProof="0" smtClean="0"/>
              <a:pPr rtl="0"/>
              <a:t>10.02.2021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rtlCol="0" anchor="b">
            <a:normAutofit/>
          </a:bodyPr>
          <a:lstStyle>
            <a:lvl1pPr algn="r">
              <a:defRPr sz="3200" b="0" cap="none"/>
            </a:lvl1pPr>
          </a:lstStyle>
          <a:p>
            <a:pPr rtl="0"/>
            <a:r>
              <a:rPr lang="cs-CZ" noProof="0" smtClean="0"/>
              <a:t>Klepnutím lze upravit styl předlohy nadpisů.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74F72C5-9FCC-44D1-8204-7822C05A79D9}" type="datetime1">
              <a:rPr lang="cs-CZ" noProof="0" smtClean="0"/>
              <a:pPr rtl="0"/>
              <a:t>10.02.2021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 pole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cs-CZ" sz="8000" noProof="0" dirty="0">
                <a:solidFill>
                  <a:schemeClr val="tx1"/>
                </a:solidFill>
                <a:effectLst/>
              </a:rPr>
              <a:t>„</a:t>
            </a:r>
          </a:p>
        </p:txBody>
      </p:sp>
      <p:sp>
        <p:nvSpPr>
          <p:cNvPr id="15" name="Textové pole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cs-CZ" sz="8000" noProof="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rtlCol="0"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smtClean="0"/>
              <a:t>Klepnutím lze upravit styl předlohy nadpisů.</a:t>
            </a:r>
            <a:endParaRPr lang="cs-CZ" noProof="0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cs-CZ" noProof="0" smtClean="0"/>
              <a:t>Klepnutím lze upravit styly předlohy textu.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F962A8E-2547-4FC5-A954-A7F1F4C6C6EF}" type="datetime1">
              <a:rPr lang="cs-CZ" noProof="0" smtClean="0"/>
              <a:pPr rtl="0"/>
              <a:t>10.02.2021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 rtl="0"/>
            <a:r>
              <a:rPr lang="cs-CZ" noProof="0" smtClean="0"/>
              <a:t>Klepnutím lze upravit styl předlohy nadpisů.</a:t>
            </a:r>
            <a:endParaRPr lang="cs-CZ" noProof="0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cs-CZ" noProof="0" smtClean="0"/>
              <a:t>Klepnutím lze upravit styly předlohy textu.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6E159D8-4A5E-4758-BDBC-A0C764742BBD}" type="datetime1">
              <a:rPr lang="cs-CZ" noProof="0" smtClean="0"/>
              <a:pPr rtl="0"/>
              <a:t>10.02.2021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 rtl="0"/>
            <a:r>
              <a:rPr lang="cs-CZ" noProof="0" smtClean="0"/>
              <a:t>Klepnutím lze upravit styl předlohy nadpisů.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/>
          <a:p>
            <a:pPr lvl="0" rtl="0"/>
            <a:r>
              <a:rPr lang="cs-CZ" noProof="0" smtClean="0"/>
              <a:t>Klepnutím lze upravit styly předlohy textu.</a:t>
            </a:r>
          </a:p>
          <a:p>
            <a:pPr lvl="1" rtl="0"/>
            <a:r>
              <a:rPr lang="cs-CZ" noProof="0" smtClean="0"/>
              <a:t>Druhá úroveň</a:t>
            </a:r>
          </a:p>
          <a:p>
            <a:pPr lvl="2" rtl="0"/>
            <a:r>
              <a:rPr lang="cs-CZ" noProof="0" smtClean="0"/>
              <a:t>Třetí úroveň</a:t>
            </a:r>
          </a:p>
          <a:p>
            <a:pPr lvl="3" rtl="0"/>
            <a:r>
              <a:rPr lang="cs-CZ" noProof="0" smtClean="0"/>
              <a:t>Čtvrtá úroveň</a:t>
            </a:r>
          </a:p>
          <a:p>
            <a:pPr lvl="4" rtl="0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CFABF75-0DF6-41ED-83BB-1ADC77868F9D}" type="datetime1">
              <a:rPr lang="cs-CZ" noProof="0" smtClean="0"/>
              <a:pPr rtl="0"/>
              <a:t>10.02.2021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 rtlCol="0"/>
          <a:lstStyle/>
          <a:p>
            <a:pPr rtl="0"/>
            <a:r>
              <a:rPr lang="cs-CZ" noProof="0" smtClean="0"/>
              <a:t>Klepnutím lze upravit styl předlohy nadpisů.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rtlCol="0" anchor="t"/>
          <a:lstStyle/>
          <a:p>
            <a:pPr lvl="0" rtl="0"/>
            <a:r>
              <a:rPr lang="cs-CZ" noProof="0" smtClean="0"/>
              <a:t>Klepnutím lze upravit styly předlohy textu.</a:t>
            </a:r>
          </a:p>
          <a:p>
            <a:pPr lvl="1" rtl="0"/>
            <a:r>
              <a:rPr lang="cs-CZ" noProof="0" smtClean="0"/>
              <a:t>Druhá úroveň</a:t>
            </a:r>
          </a:p>
          <a:p>
            <a:pPr lvl="2" rtl="0"/>
            <a:r>
              <a:rPr lang="cs-CZ" noProof="0" smtClean="0"/>
              <a:t>Třetí úroveň</a:t>
            </a:r>
          </a:p>
          <a:p>
            <a:pPr lvl="3" rtl="0"/>
            <a:r>
              <a:rPr lang="cs-CZ" noProof="0" smtClean="0"/>
              <a:t>Čtvrtá úroveň</a:t>
            </a:r>
          </a:p>
          <a:p>
            <a:pPr lvl="4" rtl="0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E4D6DA-0748-48AD-BB4E-D0899AC66DDA}" type="datetime1">
              <a:rPr lang="cs-CZ" noProof="0" smtClean="0"/>
              <a:pPr rtl="0"/>
              <a:t>10.02.2021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 smtClean="0"/>
              <a:t>Klepnutím lze upravit styl předlohy nadpisů.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 anchor="ctr"/>
          <a:lstStyle/>
          <a:p>
            <a:pPr lvl="0" rtl="0"/>
            <a:r>
              <a:rPr lang="cs-CZ" noProof="0" smtClean="0"/>
              <a:t>Klepnutím lze upravit styly předlohy textu.</a:t>
            </a:r>
          </a:p>
          <a:p>
            <a:pPr lvl="1" rtl="0"/>
            <a:r>
              <a:rPr lang="cs-CZ" noProof="0" smtClean="0"/>
              <a:t>Druhá úroveň</a:t>
            </a:r>
          </a:p>
          <a:p>
            <a:pPr lvl="2" rtl="0"/>
            <a:r>
              <a:rPr lang="cs-CZ" noProof="0" smtClean="0"/>
              <a:t>Třetí úroveň</a:t>
            </a:r>
          </a:p>
          <a:p>
            <a:pPr lvl="3" rtl="0"/>
            <a:r>
              <a:rPr lang="cs-CZ" noProof="0" smtClean="0"/>
              <a:t>Čtvrtá úroveň</a:t>
            </a:r>
          </a:p>
          <a:p>
            <a:pPr lvl="4" rtl="0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CDE875C-2367-4FB8-881E-D8317E41B1EE}" type="datetime1">
              <a:rPr lang="cs-CZ" noProof="0" smtClean="0"/>
              <a:pPr rtl="0"/>
              <a:t>10.02.2021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rtlCol="0" anchor="b"/>
          <a:lstStyle>
            <a:lvl1pPr algn="r">
              <a:defRPr sz="4000" b="0" cap="none"/>
            </a:lvl1pPr>
          </a:lstStyle>
          <a:p>
            <a:pPr rtl="0"/>
            <a:r>
              <a:rPr lang="cs-CZ" noProof="0" smtClean="0"/>
              <a:t>Klepnutím lze upravit styl předlohy nadpisů.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361CA0-66CA-4C74-89B9-9B9A6AE40107}" type="datetime1">
              <a:rPr lang="cs-CZ" noProof="0" smtClean="0"/>
              <a:pPr rtl="0"/>
              <a:t>10.02.2021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 rtlCol="0"/>
          <a:lstStyle/>
          <a:p>
            <a:pPr rtl="0"/>
            <a:r>
              <a:rPr lang="cs-CZ" noProof="0" smtClean="0"/>
              <a:t>Klepnutím lze upravit styl předlohy nadpisů.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cs-CZ" noProof="0" smtClean="0"/>
              <a:t>Klepnutím lze upravit styly předlohy textu.</a:t>
            </a:r>
          </a:p>
          <a:p>
            <a:pPr lvl="1" rtl="0"/>
            <a:r>
              <a:rPr lang="cs-CZ" noProof="0" smtClean="0"/>
              <a:t>Druhá úroveň</a:t>
            </a:r>
          </a:p>
          <a:p>
            <a:pPr lvl="2" rtl="0"/>
            <a:r>
              <a:rPr lang="cs-CZ" noProof="0" smtClean="0"/>
              <a:t>Třetí úroveň</a:t>
            </a:r>
          </a:p>
          <a:p>
            <a:pPr lvl="3" rtl="0"/>
            <a:r>
              <a:rPr lang="cs-CZ" noProof="0" smtClean="0"/>
              <a:t>Čtvrtá úroveň</a:t>
            </a:r>
          </a:p>
          <a:p>
            <a:pPr lvl="4" rtl="0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cs-CZ" noProof="0" smtClean="0"/>
              <a:t>Klepnutím lze upravit styly předlohy textu.</a:t>
            </a:r>
          </a:p>
          <a:p>
            <a:pPr lvl="1" rtl="0"/>
            <a:r>
              <a:rPr lang="cs-CZ" noProof="0" smtClean="0"/>
              <a:t>Druhá úroveň</a:t>
            </a:r>
          </a:p>
          <a:p>
            <a:pPr lvl="2" rtl="0"/>
            <a:r>
              <a:rPr lang="cs-CZ" noProof="0" smtClean="0"/>
              <a:t>Třetí úroveň</a:t>
            </a:r>
          </a:p>
          <a:p>
            <a:pPr lvl="3" rtl="0"/>
            <a:r>
              <a:rPr lang="cs-CZ" noProof="0" smtClean="0"/>
              <a:t>Čtvrtá úroveň</a:t>
            </a:r>
          </a:p>
          <a:p>
            <a:pPr lvl="4" rtl="0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21F0FDB-FA2C-43B4-A3A3-36EA1AD7695E}" type="datetime1">
              <a:rPr lang="cs-CZ" noProof="0" smtClean="0"/>
              <a:pPr rtl="0"/>
              <a:t>10.02.2021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cs-CZ" noProof="0" smtClean="0"/>
              <a:t>Klepnutím lze upravit styl předlohy nadpisů.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rtlCol="0"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cs-CZ" noProof="0" smtClean="0"/>
              <a:t>Klepnutím lze upravit styly předlohy textu.</a:t>
            </a:r>
          </a:p>
          <a:p>
            <a:pPr lvl="1" rtl="0"/>
            <a:r>
              <a:rPr lang="cs-CZ" noProof="0" smtClean="0"/>
              <a:t>Druhá úroveň</a:t>
            </a:r>
          </a:p>
          <a:p>
            <a:pPr lvl="2" rtl="0"/>
            <a:r>
              <a:rPr lang="cs-CZ" noProof="0" smtClean="0"/>
              <a:t>Třetí úroveň</a:t>
            </a:r>
          </a:p>
          <a:p>
            <a:pPr lvl="3" rtl="0"/>
            <a:r>
              <a:rPr lang="cs-CZ" noProof="0" smtClean="0"/>
              <a:t>Čtvrtá úroveň</a:t>
            </a:r>
          </a:p>
          <a:p>
            <a:pPr lvl="4" rtl="0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rtlCol="0"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cs-CZ" noProof="0" smtClean="0"/>
              <a:t>Klepnutím lze upravit styly předlohy textu.</a:t>
            </a:r>
          </a:p>
          <a:p>
            <a:pPr lvl="1" rtl="0"/>
            <a:r>
              <a:rPr lang="cs-CZ" noProof="0" smtClean="0"/>
              <a:t>Druhá úroveň</a:t>
            </a:r>
          </a:p>
          <a:p>
            <a:pPr lvl="2" rtl="0"/>
            <a:r>
              <a:rPr lang="cs-CZ" noProof="0" smtClean="0"/>
              <a:t>Třetí úroveň</a:t>
            </a:r>
          </a:p>
          <a:p>
            <a:pPr lvl="3" rtl="0"/>
            <a:r>
              <a:rPr lang="cs-CZ" noProof="0" smtClean="0"/>
              <a:t>Čtvrtá úroveň</a:t>
            </a:r>
          </a:p>
          <a:p>
            <a:pPr lvl="4" rtl="0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BDB886B-058A-4B28-8405-984F0FBA1A12}" type="datetime1">
              <a:rPr lang="cs-CZ" noProof="0" smtClean="0"/>
              <a:pPr rtl="0"/>
              <a:t>10.02.2021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 smtClean="0"/>
              <a:t>Klepnutím lze upravit styl předlohy nadpisů.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55C478E-8365-451D-B5A1-381AC3D80635}" type="datetime1">
              <a:rPr lang="cs-CZ" noProof="0" smtClean="0"/>
              <a:pPr rtl="0"/>
              <a:t>10.02.2021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57C8F2-BEDB-4EEA-8D43-FBCA00E261D0}" type="datetime1">
              <a:rPr lang="cs-CZ" noProof="0" smtClean="0"/>
              <a:pPr rtl="0"/>
              <a:t>10.02.2021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rtlCol="0" anchor="b">
            <a:normAutofit/>
          </a:bodyPr>
          <a:lstStyle>
            <a:lvl1pPr algn="ctr">
              <a:defRPr sz="2400" b="0"/>
            </a:lvl1pPr>
          </a:lstStyle>
          <a:p>
            <a:pPr rtl="0"/>
            <a:r>
              <a:rPr lang="cs-CZ" noProof="0" smtClean="0"/>
              <a:t>Klepnutím lze upravit styl předlohy nadpisů.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rtlCol="0"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 smtClean="0"/>
              <a:t>Klepnutím lze upravit styly předlohy textu.</a:t>
            </a:r>
          </a:p>
          <a:p>
            <a:pPr lvl="1" rtl="0"/>
            <a:r>
              <a:rPr lang="cs-CZ" noProof="0" smtClean="0"/>
              <a:t>Druhá úroveň</a:t>
            </a:r>
          </a:p>
          <a:p>
            <a:pPr lvl="2" rtl="0"/>
            <a:r>
              <a:rPr lang="cs-CZ" noProof="0" smtClean="0"/>
              <a:t>Třetí úroveň</a:t>
            </a:r>
          </a:p>
          <a:p>
            <a:pPr lvl="3" rtl="0"/>
            <a:r>
              <a:rPr lang="cs-CZ" noProof="0" smtClean="0"/>
              <a:t>Čtvrtá úroveň</a:t>
            </a:r>
          </a:p>
          <a:p>
            <a:pPr lvl="4" rtl="0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D12E986-B109-4DC8-933F-F665794D144D}" type="datetime1">
              <a:rPr lang="cs-CZ" noProof="0" smtClean="0"/>
              <a:pPr rtl="0"/>
              <a:t>10.02.2021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rtlCol="0" anchor="b">
            <a:normAutofit/>
          </a:bodyPr>
          <a:lstStyle>
            <a:lvl1pPr algn="ctr">
              <a:defRPr sz="2800" b="0"/>
            </a:lvl1pPr>
          </a:lstStyle>
          <a:p>
            <a:pPr rtl="0"/>
            <a:r>
              <a:rPr lang="cs-CZ" noProof="0" smtClean="0"/>
              <a:t>Klepnutím lze upravit styl předlohy nadpisů.</a:t>
            </a:r>
            <a:endParaRPr lang="cs-CZ" noProof="0" dirty="0"/>
          </a:p>
        </p:txBody>
      </p:sp>
      <p:sp>
        <p:nvSpPr>
          <p:cNvPr id="14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 smtClean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D1884C-521F-41E4-A3F5-52D84238A1BB}" type="datetime1">
              <a:rPr lang="cs-CZ" noProof="0" smtClean="0"/>
              <a:pPr rtl="0"/>
              <a:t>10.02.2021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Volný tvar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Volný tvar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Volný tvar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Volný tvar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Volný tvar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Volný tvar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cs-CZ" noProof="0" dirty="0"/>
              <a:t>Kliknutím můžete upravit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B8C0DA42-23FD-4FA4-B9A5-AB0D779DB3E7}" type="datetime1">
              <a:rPr lang="cs-CZ" noProof="0" smtClean="0"/>
              <a:pPr rtl="0"/>
              <a:t>10.02.2021</a:t>
            </a:fld>
            <a:endParaRPr lang="cs-CZ" noProof="0" dirty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Obdélník 20">
            <a:extLst>
              <a:ext uri="{FF2B5EF4-FFF2-40B4-BE49-F238E27FC236}">
                <a16:creationId xmlns:a16="http://schemas.microsoft.com/office/drawing/2014/main" xmlns="" id="{E5A92FE9-DB05-4D0D-AF5A-BE8664B9FF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grpSp>
        <p:nvGrpSpPr>
          <p:cNvPr id="23" name="Skupina 22">
            <a:extLst>
              <a:ext uri="{FF2B5EF4-FFF2-40B4-BE49-F238E27FC236}">
                <a16:creationId xmlns:a16="http://schemas.microsoft.com/office/drawing/2014/main" xmlns="" id="{53D9B26A-5143-49A7-BA98-D871D5BD71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6526211" y="1"/>
            <a:ext cx="5014912" cy="6857999"/>
            <a:chOff x="2928938" y="-4763"/>
            <a:chExt cx="5014912" cy="6862763"/>
          </a:xfrm>
        </p:grpSpPr>
        <p:sp>
          <p:nvSpPr>
            <p:cNvPr id="24" name="Volný tvar 6">
              <a:extLst>
                <a:ext uri="{FF2B5EF4-FFF2-40B4-BE49-F238E27FC236}">
                  <a16:creationId xmlns:a16="http://schemas.microsoft.com/office/drawing/2014/main" xmlns="" id="{68B85E55-A2A1-4682-B891-F201358A92D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5" name="Volný tvar 7">
              <a:extLst>
                <a:ext uri="{FF2B5EF4-FFF2-40B4-BE49-F238E27FC236}">
                  <a16:creationId xmlns:a16="http://schemas.microsoft.com/office/drawing/2014/main" xmlns="" id="{45EF6EDB-9B5D-49E9-96FA-1AE08BF95E5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26" name="Volný tvar 12">
              <a:extLst>
                <a:ext uri="{FF2B5EF4-FFF2-40B4-BE49-F238E27FC236}">
                  <a16:creationId xmlns:a16="http://schemas.microsoft.com/office/drawing/2014/main" xmlns="" id="{38338226-D6E2-4EEE-B271-DB4BD096DBA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7" name="Volný tvar 13">
              <a:extLst>
                <a:ext uri="{FF2B5EF4-FFF2-40B4-BE49-F238E27FC236}">
                  <a16:creationId xmlns:a16="http://schemas.microsoft.com/office/drawing/2014/main" xmlns="" id="{4878FB48-17B3-4A11-8025-DE0945CD4E7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8" name="Volný tvar 14">
              <a:extLst>
                <a:ext uri="{FF2B5EF4-FFF2-40B4-BE49-F238E27FC236}">
                  <a16:creationId xmlns:a16="http://schemas.microsoft.com/office/drawing/2014/main" xmlns="" id="{4150A21C-DD6D-4D3C-9E95-7A3CA263BE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9" name="Volný tvar 15">
              <a:extLst>
                <a:ext uri="{FF2B5EF4-FFF2-40B4-BE49-F238E27FC236}">
                  <a16:creationId xmlns:a16="http://schemas.microsoft.com/office/drawing/2014/main" xmlns="" id="{7505BF04-104D-4180-A284-42FCD6B04D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52CD06E-EB43-4697-A9C1-290232C3B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1110" y="1129712"/>
            <a:ext cx="8402051" cy="3285866"/>
          </a:xfrm>
        </p:spPr>
        <p:txBody>
          <a:bodyPr rtlCol="0">
            <a:normAutofit/>
          </a:bodyPr>
          <a:lstStyle/>
          <a:p>
            <a:pPr algn="l"/>
            <a:r>
              <a:rPr lang="cs-CZ" sz="40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Obhajoba bakalářské práce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es-ES" sz="4000" dirty="0" smtClean="0">
                <a:latin typeface="Arial" pitchFamily="34" charset="0"/>
                <a:cs typeface="Arial" pitchFamily="34" charset="0"/>
              </a:rPr>
              <a:t>Optimalizace dopravně-logistických procesů ve vybrané firmě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1FBBDE4E-FFA3-44D5-BA0B-7575E2214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1110" y="4960100"/>
            <a:ext cx="7405150" cy="863348"/>
          </a:xfrm>
        </p:spPr>
        <p:txBody>
          <a:bodyPr rtlCol="0">
            <a:normAutofit/>
          </a:bodyPr>
          <a:lstStyle/>
          <a:p>
            <a:pPr algn="l"/>
            <a:r>
              <a:rPr lang="cs-CZ" sz="2000" b="1" dirty="0" smtClean="0">
                <a:latin typeface="Arial" pitchFamily="34" charset="0"/>
                <a:cs typeface="Arial" pitchFamily="34" charset="0"/>
              </a:rPr>
              <a:t>AUTOR BAKALÁŘSKÉ PRÁCE: 	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Patrik Rose</a:t>
            </a:r>
            <a:br>
              <a:rPr lang="cs-CZ" sz="2000" dirty="0" smtClean="0">
                <a:latin typeface="Arial" pitchFamily="34" charset="0"/>
                <a:cs typeface="Arial" pitchFamily="34" charset="0"/>
              </a:rPr>
            </a:b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VEDOUCÍ BAKALÁŘSKÉ PRÁCE:	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Ing. Martin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Telecký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Ph.D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Patrik\Desktop\Logo_Všt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06580" y="1258529"/>
            <a:ext cx="1901885" cy="19220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844669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2933" y="685800"/>
            <a:ext cx="10922000" cy="1752599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latin typeface="Arial" pitchFamily="34" charset="0"/>
                <a:cs typeface="Arial" pitchFamily="34" charset="0"/>
              </a:rPr>
              <a:t>Odpovědi na otázky vedoucího a oponenta práce</a:t>
            </a:r>
            <a:endParaRPr lang="cs-C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Jakým způsobem lze docílit optimálních výsledků u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Clarke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Wrigtovy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metody? Jaké faktory u této metody by poskytly optimální řešení?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Vymenujte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ďalšie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metódy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operačného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výskumu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ktoré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by bolo možné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použiť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na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optimalizáciu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dopravných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trás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Obdélník 20">
            <a:extLst>
              <a:ext uri="{FF2B5EF4-FFF2-40B4-BE49-F238E27FC236}">
                <a16:creationId xmlns:a16="http://schemas.microsoft.com/office/drawing/2014/main" xmlns="" id="{99CAC3B1-4879-424D-8F15-2062771961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grpSp>
        <p:nvGrpSpPr>
          <p:cNvPr id="23" name="Skupina 22">
            <a:extLst>
              <a:ext uri="{FF2B5EF4-FFF2-40B4-BE49-F238E27FC236}">
                <a16:creationId xmlns:a16="http://schemas.microsoft.com/office/drawing/2014/main" xmlns="" id="{4B8492CB-DFBA-4A82-9778-F21493DA36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6526211" y="0"/>
            <a:ext cx="5014912" cy="6862763"/>
            <a:chOff x="2928938" y="-4763"/>
            <a:chExt cx="5014912" cy="6862763"/>
          </a:xfrm>
        </p:grpSpPr>
        <p:sp>
          <p:nvSpPr>
            <p:cNvPr id="24" name="Volný tvar 6">
              <a:extLst>
                <a:ext uri="{FF2B5EF4-FFF2-40B4-BE49-F238E27FC236}">
                  <a16:creationId xmlns:a16="http://schemas.microsoft.com/office/drawing/2014/main" xmlns="" id="{E34CC1C8-EBDD-4AEA-83E6-B27575B62E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5" name="Volný tvar 7">
              <a:extLst>
                <a:ext uri="{FF2B5EF4-FFF2-40B4-BE49-F238E27FC236}">
                  <a16:creationId xmlns:a16="http://schemas.microsoft.com/office/drawing/2014/main" xmlns="" id="{D6B38644-B85D-4211-9526-5B4C2A662B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26" name="Volný tvar 12">
              <a:extLst>
                <a:ext uri="{FF2B5EF4-FFF2-40B4-BE49-F238E27FC236}">
                  <a16:creationId xmlns:a16="http://schemas.microsoft.com/office/drawing/2014/main" xmlns="" id="{8A8B2820-6B8F-4C19-BFC5-D28EE44E54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7" name="Volný tvar 13">
              <a:extLst>
                <a:ext uri="{FF2B5EF4-FFF2-40B4-BE49-F238E27FC236}">
                  <a16:creationId xmlns:a16="http://schemas.microsoft.com/office/drawing/2014/main" xmlns="" id="{773528ED-4D37-4A77-A8CA-86B6221C5E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8" name="Volný tvar 14">
              <a:extLst>
                <a:ext uri="{FF2B5EF4-FFF2-40B4-BE49-F238E27FC236}">
                  <a16:creationId xmlns:a16="http://schemas.microsoft.com/office/drawing/2014/main" xmlns="" id="{8A58A902-E944-4399-9A93-A91A6A82B1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9" name="Volný tvar 15">
              <a:extLst>
                <a:ext uri="{FF2B5EF4-FFF2-40B4-BE49-F238E27FC236}">
                  <a16:creationId xmlns:a16="http://schemas.microsoft.com/office/drawing/2014/main" xmlns="" id="{4EDB1155-2E8E-4FB8-AD42-101FE43832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7492CCE-C435-464E-A19A-D4C606FDB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222" y="1727200"/>
            <a:ext cx="7411825" cy="1752599"/>
          </a:xfrm>
        </p:spPr>
        <p:txBody>
          <a:bodyPr rtlCol="0">
            <a:normAutofit/>
          </a:bodyPr>
          <a:lstStyle/>
          <a:p>
            <a:pPr algn="l"/>
            <a:r>
              <a:rPr lang="cs-CZ" b="1" dirty="0" smtClean="0">
                <a:latin typeface="Arial" pitchFamily="34" charset="0"/>
                <a:cs typeface="Arial" pitchFamily="34" charset="0"/>
              </a:rPr>
              <a:t>Děkuji za pozornost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06845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Obsah prezentace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Cíl práce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Výzkumné otázky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Použité metody operační analýzy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Dosažené výsledky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Závěr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Cíl práce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Cílem práce je za pomoci metod operačního výzkumu optimalizovat logistické procesy (trasy) zásilkové společnosti za účelem snížení provozních nákladů.</a:t>
            </a:r>
            <a:endParaRPr lang="cs-CZ" sz="2000" dirty="0"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Výzkumné otázky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Lze po aplikaci metod operační analýzy optimalizovat stávající dopravní trasy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O kolik lze snížit náklady na pohonné hmoty po aplikaci vybraných metod operační analýzy? 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Použité metody operační analýzy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modifikovaná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Vogelova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aproximační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metoda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Clarke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Wrightova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metoda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Dosažené výsledky MVAM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1484313" y="2294467"/>
          <a:ext cx="10018712" cy="3496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Dosažené výsledky CW metody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1484313" y="2294467"/>
          <a:ext cx="10018712" cy="3496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Shrnutí výsledků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1484313" y="2294467"/>
          <a:ext cx="10018712" cy="3496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Navržené řešení a přínos pro společnost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600199" y="2006599"/>
          <a:ext cx="9821333" cy="3945466"/>
        </p:xfrm>
        <a:graphic>
          <a:graphicData uri="http://schemas.openxmlformats.org/drawingml/2006/table">
            <a:tbl>
              <a:tblPr/>
              <a:tblGrid>
                <a:gridCol w="2126765"/>
                <a:gridCol w="1891625"/>
                <a:gridCol w="2095275"/>
                <a:gridCol w="1993449"/>
                <a:gridCol w="1714219"/>
              </a:tblGrid>
              <a:tr h="13151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Počet ujetých km za den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Počet ujetých km za rok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Náklady na PH za den (Kč)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Náklady na PH za rok (Kč)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6575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Současné trasy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368,4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134 466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1 028,-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375 160,-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</a:tr>
              <a:tr h="13151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Nově navržené trasy MVAM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358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130 670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999,-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364 569,-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6575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Úspora</a:t>
                      </a:r>
                      <a:endParaRPr lang="cs-CZ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3 796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29,-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10 591,-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f22644756_win32">
  <a:themeElements>
    <a:clrScheme name="Vlastní 2">
      <a:dk1>
        <a:srgbClr val="000000"/>
      </a:dk1>
      <a:lt1>
        <a:srgbClr val="000000"/>
      </a:lt1>
      <a:dk2>
        <a:srgbClr val="FFFFFF"/>
      </a:dk2>
      <a:lt2>
        <a:srgbClr val="FFFFFF"/>
      </a:lt2>
      <a:accent1>
        <a:srgbClr val="9F2936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36804475_TF22644756.potx" id="{F397E5FB-1475-4A2B-A118-C3E33793FB85}" vid="{9CC913D8-D7AD-4BF9-92C5-3F646CD0259E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3315AA3-EAE3-44ED-8368-BAC2FFFB48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023227-530E-4024-91EF-312A851A758C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627C19A7-3107-4CB2-BD0D-F7C79BE028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tf22644756_win32</Template>
  <TotalTime>0</TotalTime>
  <Words>199</Words>
  <Application>Microsoft Office PowerPoint</Application>
  <PresentationFormat>Vlastní</PresentationFormat>
  <Paragraphs>50</Paragraphs>
  <Slides>11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tf22644756_win32</vt:lpstr>
      <vt:lpstr>Obhajoba bakalářské práce  Optimalizace dopravně-logistických procesů ve vybrané firmě</vt:lpstr>
      <vt:lpstr>Obsah prezentace</vt:lpstr>
      <vt:lpstr>Cíl práce</vt:lpstr>
      <vt:lpstr>Výzkumné otázky</vt:lpstr>
      <vt:lpstr>Použité metody operační analýzy</vt:lpstr>
      <vt:lpstr>Dosažené výsledky MVAM</vt:lpstr>
      <vt:lpstr>Dosažené výsledky CW metody</vt:lpstr>
      <vt:lpstr>Shrnutí výsledků</vt:lpstr>
      <vt:lpstr>Navržené řešení a přínos pro společnost</vt:lpstr>
      <vt:lpstr>Odpovědi na otázky vedoucího a oponenta práce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2021-02-04T10:59:11Z</dcterms:created>
  <dcterms:modified xsi:type="dcterms:W3CDTF">2021-02-10T19:53:36Z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