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284" r:id="rId3"/>
    <p:sldId id="277" r:id="rId4"/>
    <p:sldId id="283" r:id="rId5"/>
    <p:sldId id="290" r:id="rId6"/>
    <p:sldId id="279" r:id="rId7"/>
    <p:sldId id="291" r:id="rId8"/>
    <p:sldId id="292" r:id="rId9"/>
    <p:sldId id="280" r:id="rId10"/>
    <p:sldId id="273" r:id="rId11"/>
    <p:sldId id="27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k Mencl" initials="PM" lastIdx="1" clrIdx="0">
    <p:extLst>
      <p:ext uri="{19B8F6BF-5375-455C-9EA6-DF929625EA0E}">
        <p15:presenceInfo xmlns:p15="http://schemas.microsoft.com/office/powerpoint/2012/main" userId="9eb9dfeb92578eb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94705" autoAdjust="0"/>
  </p:normalViewPr>
  <p:slideViewPr>
    <p:cSldViewPr>
      <p:cViewPr varScale="1">
        <p:scale>
          <a:sx n="108" d="100"/>
          <a:sy n="108" d="100"/>
        </p:scale>
        <p:origin x="18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9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5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D7F8B-FC97-4568-AD29-B56E5CD153BB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22848-C377-4728-A3CF-1A7EBD5FA6B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6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E22848-C377-4728-A3CF-1A7EBD5FA6B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974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39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8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975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389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323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21740-277B-46D6-9C78-49DFF7E1C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FE1BB4-B668-4186-ADAD-B5E6CF2E2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4CD31C-9E25-44F5-B5DA-B4CF7D63C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49027B-E7A6-475F-9E5E-BAD4F5F3D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3143E5-53B4-4394-AFA8-A986CDED7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9275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55E210-D582-466C-9251-4CA0F9A9B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B599F-8FC6-43ED-8EB0-BF72439C6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76CB40-EC8D-4326-8948-04FEC5BB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ADE486-D310-455B-9C23-5E7A8CAC2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FC8D68-9218-4251-9440-3E1040E1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5152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C3CEA-CCBE-47EB-8ED9-ED0F224DB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7003D4-C077-4119-93D8-A353C768D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8EB298-8597-47DC-B6D4-315D5E750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064BA3-378A-42FE-9FFF-A70242FD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E499F6-082E-41FD-8817-14528CDFE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440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B7CD8-7253-48F0-84AF-26023B317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76B330-4F01-42E4-B481-E73D72219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D7745C-FA95-469E-B5D1-51289266F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110980-6267-49C4-8381-6BC270442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A3A1B74-150E-4C72-8EB2-9F3CC296C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9D038E-D7CB-4E5F-AFE6-D3F541723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313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F830E-A6CA-498D-89A1-870075117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507858-5E6D-4583-8D15-595EA4EBA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1B1DDE1-3F52-49D2-B6D5-95DA85075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F7B2083-CEF9-43C7-823F-B889E6A0A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002692-08F2-409C-ABEC-4CCEFB62E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882ECB5-0EF6-494E-B380-2348BAFE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1085DC7-5E3A-4D75-9033-5343C61A8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8B8F54-FC6F-43B0-BDAF-ABFFAC1B0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9123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58D9F-87EF-4B53-BB84-FBB44C877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A94A05F-ECD2-4806-893A-3A78FDEC0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14CB62-C0D1-4B40-8599-EF90C7AAB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621190-0A1C-43D2-8537-8FBF3359E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00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66791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48B1D1-6491-4714-B21E-13272C024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D36B39-F0C3-4434-828D-4AD2D6A69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9BF4B2-3929-4868-9FCC-EF112CD8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049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76F3D-D518-4C65-9CF7-4B2B3C40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899669-D068-4020-B965-2BA4247E9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924D739-0467-4999-99C6-8C3FDA08B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BFA396-796A-4BDA-BEFC-9DABAE1D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AC339F-AE9C-47AC-BE26-6C7B5E3D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86E738-0FBF-4376-9F55-0764B5779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5411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FEF7E-F9EA-4410-8B66-A0EFD54FE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9FAD777-1D05-4F33-8944-1C9CDAEA49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9A9A97D-B610-4E46-B2CF-3CE644B9F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3A0EEB-4F51-4624-AE63-A88BC9DDC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9428B4-26A1-49D1-B3DA-A4B27196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B936B5-34D0-47E6-ACCB-5A70BE701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183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1A91F-1C22-4BAC-B96B-9618418FF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9ABD89-81F8-4292-9EE1-4F2696D5A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0EE444-E3C4-4310-8A80-917852127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A51A6C-D42F-4719-9A89-B70FE16E1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4AE18C-C7BC-4DA2-B015-B49DCE97A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60418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4DB5421-D003-486C-A961-40B4E7804A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39C680E-966B-4560-9E95-13CC557A0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938706-1A93-4C51-9EB9-FBD55B863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86E4BF-1520-4C40-8F0B-1ABC8DCB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17F934-D3F2-4E74-8A6D-A36B82AB6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42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5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270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9DD632-CEAC-4568-8CC4-0A206CE7A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298DFCF-93F5-4FCE-9B7C-BD30BBD9E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62BF773-24FD-41B9-9C4C-B3553D996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BDFE05F-73C6-4D9E-9FBE-96D19168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87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0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F7DF3-F219-4BDF-9A93-C885B6BC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1581A72-5ACE-4B2B-8FC8-741D4CE9D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BBB1CA9-4F60-4337-BF47-BE336CACA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DFAB415-1FBF-424E-934A-0E8B96D0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07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92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67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4A4E5-A218-4EDE-8939-284F01450EAA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16482-9977-4C00-A19F-84D04DFF7C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8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7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22C94FB-E13C-4345-ADE0-539A0F8DA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05A302-EDA1-4DBB-A3C2-015F84C61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17728F-5CC9-4881-9E49-74BA6497A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59091-F577-490F-B7D7-AE6979A38CC9}" type="datetimeFigureOut">
              <a:rPr lang="cs-CZ" smtClean="0"/>
              <a:t>09.02.2021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E7480F-D389-4B47-81B6-D1221BE33D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92DF84-C39E-45AD-88F6-F1623E0FE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6892A-E1CE-4E63-8B47-31C689F7A0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26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gaudeamus.cz/getFile/case:show/id:499512/logo%20vste%20text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http://www.plzensketrolejbusy.cz/foto/2014/7-9/IMG_5584.jpg" TargetMode="Externa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B3FCD-8C92-4E27-868A-52E466EA0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4" y="2340589"/>
            <a:ext cx="9121983" cy="609343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880015"/>
                </a:solidFill>
              </a:rPr>
              <a:t>Ústav </a:t>
            </a:r>
            <a:r>
              <a:rPr lang="cs-CZ" dirty="0" err="1">
                <a:solidFill>
                  <a:srgbClr val="880015"/>
                </a:solidFill>
              </a:rPr>
              <a:t>technicko-technologický</a:t>
            </a:r>
            <a:endParaRPr lang="cs-CZ" dirty="0">
              <a:solidFill>
                <a:srgbClr val="880015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4F0271D-E86D-4D9B-A31B-C1DD2CF439A4}"/>
              </a:ext>
            </a:extLst>
          </p:cNvPr>
          <p:cNvSpPr txBox="1"/>
          <p:nvPr/>
        </p:nvSpPr>
        <p:spPr>
          <a:xfrm>
            <a:off x="34114" y="4469036"/>
            <a:ext cx="30243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1" name="Zástupný symbol pro obsah 10">
            <a:extLst>
              <a:ext uri="{FF2B5EF4-FFF2-40B4-BE49-F238E27FC236}">
                <a16:creationId xmlns:a16="http://schemas.microsoft.com/office/drawing/2014/main" id="{1168917A-1743-C74F-9EEC-E40D3D9B7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305" y="3108729"/>
            <a:ext cx="8196151" cy="16164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000" b="1" dirty="0"/>
              <a:t>Návrh systému noční dopravy v Plzni</a:t>
            </a:r>
          </a:p>
        </p:txBody>
      </p:sp>
      <p:pic>
        <p:nvPicPr>
          <p:cNvPr id="1026" name="Picture 2" descr="logo vste text">
            <a:hlinkClick r:id="rId2"/>
            <a:extLst>
              <a:ext uri="{FF2B5EF4-FFF2-40B4-BE49-F238E27FC236}">
                <a16:creationId xmlns:a16="http://schemas.microsoft.com/office/drawing/2014/main" id="{8CB2B6EF-5906-344D-88AD-B988ECFC3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7867865" cy="179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1F654FEE-DD48-2F4F-9288-EA2AECE41FE4}"/>
              </a:ext>
            </a:extLst>
          </p:cNvPr>
          <p:cNvSpPr txBox="1"/>
          <p:nvPr/>
        </p:nvSpPr>
        <p:spPr>
          <a:xfrm>
            <a:off x="755576" y="4820943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Autor: </a:t>
            </a:r>
            <a:r>
              <a:rPr lang="cs-CZ" sz="2400" dirty="0">
                <a:solidFill>
                  <a:srgbClr val="880015"/>
                </a:solidFill>
              </a:rPr>
              <a:t>Jan Obst</a:t>
            </a:r>
            <a:endParaRPr lang="cs-CZ" sz="2400" dirty="0"/>
          </a:p>
          <a:p>
            <a:r>
              <a:rPr lang="cs-CZ" sz="2400" b="1" dirty="0"/>
              <a:t>Vedoucí práce: </a:t>
            </a:r>
            <a:r>
              <a:rPr lang="cs-CZ" sz="2400" dirty="0">
                <a:solidFill>
                  <a:srgbClr val="880015"/>
                </a:solidFill>
              </a:rPr>
              <a:t>Ing. Jiří Čejka, Ph.D.</a:t>
            </a:r>
          </a:p>
          <a:p>
            <a:r>
              <a:rPr lang="cs-CZ" sz="2400" b="1" dirty="0"/>
              <a:t>Oponent: </a:t>
            </a:r>
            <a:r>
              <a:rPr lang="cs-CZ" sz="2400" dirty="0">
                <a:solidFill>
                  <a:srgbClr val="880015"/>
                </a:solidFill>
              </a:rPr>
              <a:t>Ing. Lumír Pečený, PhD.</a:t>
            </a:r>
          </a:p>
          <a:p>
            <a:r>
              <a:rPr lang="cs-CZ" sz="2400" dirty="0"/>
              <a:t>České Budějovice, únor 2021</a:t>
            </a:r>
          </a:p>
        </p:txBody>
      </p:sp>
    </p:spTree>
    <p:extLst>
      <p:ext uri="{BB962C8B-B14F-4D97-AF65-F5344CB8AC3E}">
        <p14:creationId xmlns:p14="http://schemas.microsoft.com/office/powerpoint/2010/main" val="1877769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B95E60E3-0641-4176-9F40-CFA070978C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737"/>
            <a:ext cx="9144000" cy="1379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  <a:ln>
            <a:noFill/>
          </a:ln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Doplňující dotaz oponenta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393" y="1120001"/>
            <a:ext cx="9001000" cy="5390059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300" dirty="0"/>
              <a:t>Můžete popsat rozdíl mezi pravidelným a taktovým JŘ?</a:t>
            </a:r>
          </a:p>
          <a:p>
            <a:r>
              <a:rPr lang="cs-CZ" sz="2300" dirty="0"/>
              <a:t>Do které z kategorií SWOT analýzy byste zařadil spolehlivost a zároveň mohl byste uvést, zda jde o důležitý faktor ovlivňující kvalitu služeb?</a:t>
            </a:r>
          </a:p>
          <a:p>
            <a:r>
              <a:rPr lang="cs-CZ" sz="2300" dirty="0"/>
              <a:t>Poskytnul vám dopravní podnik údaje o využití jednotlivých nočních linek za určité období?</a:t>
            </a:r>
          </a:p>
          <a:p>
            <a:r>
              <a:rPr lang="cs-CZ" sz="2300" dirty="0"/>
              <a:t>Jakým způsobem by mohli být ušetřeny náklady na provoz noční MHD po dobu pandemie COVID-19?</a:t>
            </a:r>
          </a:p>
          <a:p>
            <a:r>
              <a:rPr lang="cs-CZ" sz="2300" dirty="0"/>
              <a:t>Zavede DP vaše navrhovaná opatření? </a:t>
            </a:r>
          </a:p>
          <a:p>
            <a:r>
              <a:rPr lang="cs-CZ" sz="2300" dirty="0"/>
              <a:t>Údaje v grafech jsou nepřehledné, upřesnění grafu č. 1</a:t>
            </a:r>
          </a:p>
          <a:p>
            <a:r>
              <a:rPr lang="cs-CZ" sz="2300" dirty="0"/>
              <a:t>Na straně č. 28 uvádíte zkratku MH – můžete ji definovat? </a:t>
            </a:r>
          </a:p>
          <a:p>
            <a:endParaRPr lang="cs-CZ" sz="24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132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BA84492B-C451-4118-B09D-A042ADC7D5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6737"/>
            <a:ext cx="7125317" cy="1379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4024183"/>
          </a:xfrm>
        </p:spPr>
        <p:txBody>
          <a:bodyPr>
            <a:normAutofit/>
          </a:bodyPr>
          <a:lstStyle/>
          <a:p>
            <a:r>
              <a:rPr lang="cs-CZ" sz="3600" dirty="0"/>
              <a:t>Analýza současného stavu noční MHD v Plzni </a:t>
            </a:r>
          </a:p>
          <a:p>
            <a:r>
              <a:rPr lang="cs-CZ" sz="3600" dirty="0"/>
              <a:t>Silné a slabé stránky noční MHD</a:t>
            </a:r>
          </a:p>
          <a:p>
            <a:r>
              <a:rPr lang="cs-CZ" sz="3600" dirty="0"/>
              <a:t>Návrh změny vedení linek </a:t>
            </a:r>
          </a:p>
          <a:p>
            <a:pPr marL="0" indent="0">
              <a:buNone/>
            </a:pPr>
            <a:endParaRPr lang="cs-CZ" sz="40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177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C2957709-9933-47C2-90EA-6404C8904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56" y="226737"/>
            <a:ext cx="8901623" cy="11595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51218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Důvody k výběru tématu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5058"/>
            <a:ext cx="3600400" cy="452596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cs-CZ" sz="5800" dirty="0"/>
              <a:t>Vlastní zájem a zkušenosti</a:t>
            </a:r>
          </a:p>
          <a:p>
            <a:pPr>
              <a:lnSpc>
                <a:spcPct val="150000"/>
              </a:lnSpc>
            </a:pPr>
            <a:r>
              <a:rPr lang="cs-CZ" sz="5800" dirty="0"/>
              <a:t>Zájem o veřejnou dopravu</a:t>
            </a:r>
          </a:p>
          <a:p>
            <a:pPr>
              <a:lnSpc>
                <a:spcPct val="150000"/>
              </a:lnSpc>
            </a:pPr>
            <a:r>
              <a:rPr lang="cs-CZ" sz="5800" dirty="0"/>
              <a:t>Rodné město</a:t>
            </a:r>
          </a:p>
          <a:p>
            <a:pPr marL="0" indent="0">
              <a:lnSpc>
                <a:spcPct val="150000"/>
              </a:lnSpc>
              <a:buNone/>
            </a:pPr>
            <a:endParaRPr lang="cs-CZ" sz="40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> </a:t>
            </a: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  <p:pic>
        <p:nvPicPr>
          <p:cNvPr id="3074" name="Picture 2" descr="https://www.pmdp.cz/project/44/cache/domain177/images/1134/1134-635382619468820616-800x800-vcenterhcenter.jpeg">
            <a:extLst>
              <a:ext uri="{FF2B5EF4-FFF2-40B4-BE49-F238E27FC236}">
                <a16:creationId xmlns:a16="http://schemas.microsoft.com/office/drawing/2014/main" id="{969A2BE9-F6A3-0F41-AF4C-3FA82C55F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219" y="1649641"/>
            <a:ext cx="5227960" cy="348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A302E013-6668-8541-B64B-148093EDE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15" y="1457056"/>
            <a:ext cx="470516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000" b="0" i="0" u="sng" strike="noStrike" cap="none" normalizeH="0" baseline="0">
                <a:ln>
                  <a:noFill/>
                </a:ln>
                <a:solidFill>
                  <a:srgbClr val="003250"/>
                </a:solidFill>
                <a:effectLst/>
                <a:latin typeface="Open Sans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429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5761875B-A64B-41C0-8A3E-CC090252EC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7884"/>
            <a:ext cx="7125317" cy="1379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470B23-3F03-4FCE-89D0-BF01E9587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C9EC63-5488-4AC8-853E-9B8824765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cs-CZ" sz="3600" dirty="0"/>
              <a:t>Dotazníkové šetření – 12 otázek</a:t>
            </a:r>
          </a:p>
          <a:p>
            <a:pPr lvl="0">
              <a:lnSpc>
                <a:spcPct val="150000"/>
              </a:lnSpc>
            </a:pPr>
            <a:r>
              <a:rPr lang="cs-CZ" sz="3600" dirty="0"/>
              <a:t>SWOT analýza</a:t>
            </a:r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25821560-B57D-40F8-8276-654CE3476F12}"/>
              </a:ext>
            </a:extLst>
          </p:cNvPr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>
              <a:extLst>
                <a:ext uri="{FF2B5EF4-FFF2-40B4-BE49-F238E27FC236}">
                  <a16:creationId xmlns:a16="http://schemas.microsoft.com/office/drawing/2014/main" id="{C6A39176-61D3-4FFD-9496-47B81EC2B2D8}"/>
                </a:ext>
              </a:extLst>
            </p:cNvPr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B1B8966F-0274-4C40-A1B5-E319013B006A}"/>
                </a:ext>
              </a:extLst>
            </p:cNvPr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1202AC8A-626E-4BB1-9F1E-9D652D06BD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559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F63B0DB1-07A8-4C68-BF97-9E868EF7D0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7884"/>
            <a:ext cx="7125317" cy="1379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Výzkumný problém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706" y="1265058"/>
            <a:ext cx="8609790" cy="4525963"/>
          </a:xfrm>
        </p:spPr>
        <p:txBody>
          <a:bodyPr>
            <a:normAutofit fontScale="92500" lnSpcReduction="10000"/>
          </a:bodyPr>
          <a:lstStyle/>
          <a:p>
            <a:endParaRPr lang="cs-CZ" sz="2400" b="1" dirty="0"/>
          </a:p>
          <a:p>
            <a:r>
              <a:rPr lang="cs-CZ" sz="3600" b="1" dirty="0"/>
              <a:t>Otázka č. 1: </a:t>
            </a:r>
            <a:r>
              <a:rPr lang="cs-CZ" sz="3600" dirty="0"/>
              <a:t>Vyhovuje vedení linek noční dopravy současným nárokům cestujícím?</a:t>
            </a:r>
          </a:p>
          <a:p>
            <a:endParaRPr lang="cs-CZ" sz="3600" b="1" dirty="0"/>
          </a:p>
          <a:p>
            <a:r>
              <a:rPr lang="cs-CZ" sz="3600" b="1" dirty="0"/>
              <a:t>Otázka č. 2: </a:t>
            </a:r>
            <a:r>
              <a:rPr lang="cs-CZ" sz="3600" dirty="0"/>
              <a:t>Je pro cestující noční doprava atraktivní?</a:t>
            </a:r>
          </a:p>
          <a:p>
            <a:endParaRPr lang="cs-CZ" sz="3600" dirty="0"/>
          </a:p>
          <a:p>
            <a:r>
              <a:rPr lang="cs-CZ" sz="3600" b="1" dirty="0"/>
              <a:t>Otázka č. 3: </a:t>
            </a:r>
            <a:r>
              <a:rPr lang="cs-CZ" sz="3600" dirty="0"/>
              <a:t>Je zapotřebí měnit vedení linek noční dopravy v Plzni? </a:t>
            </a:r>
            <a:endParaRPr lang="cs-CZ" sz="3600" b="1" dirty="0"/>
          </a:p>
          <a:p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6662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95F4A16A-3B15-45D0-93FA-6A3B281696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207884"/>
            <a:ext cx="8778690" cy="1379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005194B-B8F7-42D1-8B5C-594807227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4772"/>
            <a:ext cx="78867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SWOT ANALÝZA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770DF0BA-4618-4391-BC5B-3E8145A0023D}"/>
              </a:ext>
            </a:extLst>
          </p:cNvPr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13" name="Obdélník 12">
              <a:extLst>
                <a:ext uri="{FF2B5EF4-FFF2-40B4-BE49-F238E27FC236}">
                  <a16:creationId xmlns:a16="http://schemas.microsoft.com/office/drawing/2014/main" id="{AC759286-E1A9-4636-A613-E30490BBD280}"/>
                </a:ext>
              </a:extLst>
            </p:cNvPr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14" name="Obdélník 13">
              <a:extLst>
                <a:ext uri="{FF2B5EF4-FFF2-40B4-BE49-F238E27FC236}">
                  <a16:creationId xmlns:a16="http://schemas.microsoft.com/office/drawing/2014/main" id="{AB67183F-DCF2-4288-B6EE-3E03375142F6}"/>
                </a:ext>
              </a:extLst>
            </p:cNvPr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15" name="Obrázek 14">
              <a:extLst>
                <a:ext uri="{FF2B5EF4-FFF2-40B4-BE49-F238E27FC236}">
                  <a16:creationId xmlns:a16="http://schemas.microsoft.com/office/drawing/2014/main" id="{667BC861-68AC-47FF-ACAC-11700B36F3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85875057-9248-754C-A6BB-BB6229C4D23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424354"/>
              </p:ext>
            </p:extLst>
          </p:nvPr>
        </p:nvGraphicFramePr>
        <p:xfrm>
          <a:off x="615263" y="1414047"/>
          <a:ext cx="8047806" cy="43769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95991">
                  <a:extLst>
                    <a:ext uri="{9D8B030D-6E8A-4147-A177-3AD203B41FA5}">
                      <a16:colId xmlns:a16="http://schemas.microsoft.com/office/drawing/2014/main" val="3876581097"/>
                    </a:ext>
                  </a:extLst>
                </a:gridCol>
                <a:gridCol w="4251815">
                  <a:extLst>
                    <a:ext uri="{9D8B030D-6E8A-4147-A177-3AD203B41FA5}">
                      <a16:colId xmlns:a16="http://schemas.microsoft.com/office/drawing/2014/main" val="838671354"/>
                    </a:ext>
                  </a:extLst>
                </a:gridCol>
              </a:tblGrid>
              <a:tr h="27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</a:rPr>
                        <a:t>Silné stránky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88001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</a:rPr>
                        <a:t>Slabé stránky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88001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44290"/>
                  </a:ext>
                </a:extLst>
              </a:tr>
              <a:tr h="1722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Dostupnost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Čistota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Moderní vozový park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Vedení linek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Četnost obslužnosti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Bezpečnost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Neobsloužené všechny městské části každý den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Některé části neobsloužené vůbec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Malé množství revizorů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155605731"/>
                  </a:ext>
                </a:extLst>
              </a:tr>
              <a:tr h="27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</a:rPr>
                        <a:t>Příležitosti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88001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</a:rPr>
                        <a:t>Hrozby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88001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592737"/>
                  </a:ext>
                </a:extLst>
              </a:tr>
              <a:tr h="1913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Kampaň na noční linky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Oslovení většího okruhu cestujících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Větší informovanost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Vyhledat neobsloužené městské lokality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Vandalismus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COVID-19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Útlum zábavy v centru města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Alternativní způsob dopravy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Konkurence – TAXI služby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107366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115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FF964F1F-90FE-4CCE-84CD-20AC51D63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884"/>
            <a:ext cx="9144000" cy="1379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E71CE1D-99A4-4587-BF21-E41EC3FAF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789" y="237074"/>
            <a:ext cx="8645124" cy="13255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Návrh nového vedení linek</a:t>
            </a:r>
            <a:endParaRPr lang="cs-CZ" b="1" u="sng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59A4A-1032-4E22-A261-DCBA6ADF28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3359" y="1471014"/>
            <a:ext cx="3339952" cy="4351338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</a:pPr>
            <a:r>
              <a:rPr lang="cs-CZ" sz="2000" dirty="0"/>
              <a:t>Důraz na bezpečnost</a:t>
            </a:r>
          </a:p>
          <a:p>
            <a:pPr marL="285750" indent="-285750">
              <a:lnSpc>
                <a:spcPct val="100000"/>
              </a:lnSpc>
            </a:pPr>
            <a:r>
              <a:rPr lang="cs-CZ" sz="2000" dirty="0"/>
              <a:t>Zajíždění linky N6 do Bukovce</a:t>
            </a:r>
          </a:p>
          <a:p>
            <a:pPr marL="285750" indent="-285750">
              <a:lnSpc>
                <a:spcPct val="100000"/>
              </a:lnSpc>
            </a:pPr>
            <a:r>
              <a:rPr lang="cs-CZ" sz="2000" dirty="0"/>
              <a:t>Navýšení 2870 km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b="1" u="sng" dirty="0"/>
              <a:t>Závěr: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Obsluha méně obydlených území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Pocit bezpečí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Zatraktivnění noční dopravy</a:t>
            </a:r>
          </a:p>
          <a:p>
            <a:pPr marL="0" indent="0">
              <a:buNone/>
            </a:pPr>
            <a:endParaRPr lang="cs-CZ" sz="2000" dirty="0"/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B2F318F1-91EC-4D0D-9403-3DBBB9B74141}"/>
              </a:ext>
            </a:extLst>
          </p:cNvPr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15" name="Obdélník 14">
              <a:extLst>
                <a:ext uri="{FF2B5EF4-FFF2-40B4-BE49-F238E27FC236}">
                  <a16:creationId xmlns:a16="http://schemas.microsoft.com/office/drawing/2014/main" id="{DB63C2E6-838D-4724-AA73-7D983095867E}"/>
                </a:ext>
              </a:extLst>
            </p:cNvPr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1216F71E-D92A-48B3-811F-7676AD95BB55}"/>
                </a:ext>
              </a:extLst>
            </p:cNvPr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502105C1-7B94-4562-AD51-A6DD78D6B5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  <p:pic>
        <p:nvPicPr>
          <p:cNvPr id="12" name="Obrázek 11">
            <a:extLst>
              <a:ext uri="{FF2B5EF4-FFF2-40B4-BE49-F238E27FC236}">
                <a16:creationId xmlns:a16="http://schemas.microsoft.com/office/drawing/2014/main" id="{8B3BBA22-D550-084F-85B2-FFD4077BAE8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018" y="1489528"/>
            <a:ext cx="4867275" cy="363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180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A524E69B-55C8-46DD-9BE6-0DE39F7C49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6737"/>
            <a:ext cx="7125317" cy="1379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Děkuji za pozornost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  <p:sp>
        <p:nvSpPr>
          <p:cNvPr id="13" name="Rectangle 7">
            <a:extLst>
              <a:ext uri="{FF2B5EF4-FFF2-40B4-BE49-F238E27FC236}">
                <a16:creationId xmlns:a16="http://schemas.microsoft.com/office/drawing/2014/main" id="{DE7698BC-20AF-FF48-AC4D-839BAFCD5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501" y="148414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0DA59DB3-3329-FD46-A0AA-14B81F70B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269" y="1508188"/>
            <a:ext cx="102767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104" name="Obrázek 1" descr="http://www.plzensketrolejbusy.cz/foto/2014/7-9/IMG_5584.jpg">
            <a:extLst>
              <a:ext uri="{FF2B5EF4-FFF2-40B4-BE49-F238E27FC236}">
                <a16:creationId xmlns:a16="http://schemas.microsoft.com/office/drawing/2014/main" id="{FB789E3E-DAA9-5849-A543-EE470DA1F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4" r="383" b="13042"/>
          <a:stretch>
            <a:fillRect/>
          </a:stretch>
        </p:blipFill>
        <p:spPr bwMode="auto">
          <a:xfrm>
            <a:off x="1458269" y="1508189"/>
            <a:ext cx="6408712" cy="4253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20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Obsah obrázku jídlo, nůž, kreslení, stůl&#10;&#10;Popis byl vytvořen automaticky">
            <a:extLst>
              <a:ext uri="{FF2B5EF4-FFF2-40B4-BE49-F238E27FC236}">
                <a16:creationId xmlns:a16="http://schemas.microsoft.com/office/drawing/2014/main" id="{25BEAC84-B9B3-4B65-AF46-117E580169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441"/>
            <a:ext cx="9036496" cy="13793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98611"/>
            <a:ext cx="8229600" cy="1143000"/>
          </a:xfrm>
          <a:ln>
            <a:noFill/>
          </a:ln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Doplňující dotaz vedoucího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5880" y="1058456"/>
            <a:ext cx="8640960" cy="4525963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400" dirty="0"/>
              <a:t>Názor na zajištění noční dopravy obslužnosti systémem sběrných taxi na zavolání organizování jako doplňkový systém noční obslužnosti např. v rakouském Linci. Je možné tento systém aplikovat do některého města v ČR? 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5791021"/>
            <a:ext cx="9144000" cy="1049265"/>
            <a:chOff x="0" y="5791021"/>
            <a:chExt cx="9144000" cy="1049265"/>
          </a:xfrm>
        </p:grpSpPr>
        <p:sp>
          <p:nvSpPr>
            <p:cNvPr id="5" name="Obdélník 4"/>
            <p:cNvSpPr/>
            <p:nvPr/>
          </p:nvSpPr>
          <p:spPr>
            <a:xfrm>
              <a:off x="0" y="6023984"/>
              <a:ext cx="9144000" cy="235226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0" y="6397248"/>
              <a:ext cx="9144000" cy="267949"/>
            </a:xfrm>
            <a:prstGeom prst="rect">
              <a:avLst/>
            </a:prstGeom>
            <a:solidFill>
              <a:srgbClr val="880015"/>
            </a:solidFill>
            <a:ln>
              <a:solidFill>
                <a:srgbClr val="880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706" y="5791021"/>
              <a:ext cx="1049265" cy="1049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97240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353</Words>
  <Application>Microsoft Macintosh PowerPoint</Application>
  <PresentationFormat>Předvádění na obrazovce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Times New Roman</vt:lpstr>
      <vt:lpstr>Motiv systému Office</vt:lpstr>
      <vt:lpstr>Vlastní návrh</vt:lpstr>
      <vt:lpstr>Ústav technicko-technologický</vt:lpstr>
      <vt:lpstr>Cíl práce</vt:lpstr>
      <vt:lpstr>Důvody k výběru tématu BP</vt:lpstr>
      <vt:lpstr>Metodika práce</vt:lpstr>
      <vt:lpstr>Výzkumný problém</vt:lpstr>
      <vt:lpstr>SWOT ANALÝZA</vt:lpstr>
      <vt:lpstr>Návrh nového vedení linek</vt:lpstr>
      <vt:lpstr>Děkuji za pozornost</vt:lpstr>
      <vt:lpstr>Doplňující dotaz vedoucího BP</vt:lpstr>
      <vt:lpstr>Doplňující dotaz oponenta BP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Mencl Patrik</dc:creator>
  <cp:lastModifiedBy>Jan Obst</cp:lastModifiedBy>
  <cp:revision>82</cp:revision>
  <dcterms:created xsi:type="dcterms:W3CDTF">2017-10-19T08:37:29Z</dcterms:created>
  <dcterms:modified xsi:type="dcterms:W3CDTF">2021-02-09T17:12:32Z</dcterms:modified>
</cp:coreProperties>
</file>