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13"/>
  </p:notesMasterIdLst>
  <p:sldIdLst>
    <p:sldId id="284" r:id="rId3"/>
    <p:sldId id="277" r:id="rId4"/>
    <p:sldId id="283" r:id="rId5"/>
    <p:sldId id="290" r:id="rId6"/>
    <p:sldId id="279" r:id="rId7"/>
    <p:sldId id="291" r:id="rId8"/>
    <p:sldId id="292" r:id="rId9"/>
    <p:sldId id="280" r:id="rId10"/>
    <p:sldId id="273" r:id="rId11"/>
    <p:sldId id="275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trick Mencl" initials="PM" lastIdx="1" clrIdx="0">
    <p:extLst>
      <p:ext uri="{19B8F6BF-5375-455C-9EA6-DF929625EA0E}">
        <p15:presenceInfo xmlns:p15="http://schemas.microsoft.com/office/powerpoint/2012/main" userId="9eb9dfeb92578eba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800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286" autoAdjust="0"/>
    <p:restoredTop sz="94705" autoAdjust="0"/>
  </p:normalViewPr>
  <p:slideViewPr>
    <p:cSldViewPr>
      <p:cViewPr varScale="1">
        <p:scale>
          <a:sx n="108" d="100"/>
          <a:sy n="108" d="100"/>
        </p:scale>
        <p:origin x="1840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093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3154" y="4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5D7F8B-FC97-4568-AD29-B56E5CD153BB}" type="datetimeFigureOut">
              <a:rPr lang="cs-CZ" smtClean="0"/>
              <a:t>09.02.2021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E22848-C377-4728-A3CF-1A7EBD5FA6B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6661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E22848-C377-4728-A3CF-1A7EBD5FA6BC}" type="slidenum">
              <a:rPr lang="cs-CZ" smtClean="0"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99742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4A4E5-A218-4EDE-8939-284F01450EAA}" type="datetimeFigureOut">
              <a:rPr lang="cs-CZ" smtClean="0"/>
              <a:t>09.02.2021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16482-9977-4C00-A19F-84D04DFF7CB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03994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4A4E5-A218-4EDE-8939-284F01450EAA}" type="datetimeFigureOut">
              <a:rPr lang="cs-CZ" smtClean="0"/>
              <a:t>09.02.2021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16482-9977-4C00-A19F-84D04DFF7CB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780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4A4E5-A218-4EDE-8939-284F01450EAA}" type="datetimeFigureOut">
              <a:rPr lang="cs-CZ" smtClean="0"/>
              <a:t>09.02.2021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16482-9977-4C00-A19F-84D04DFF7CB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49750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4A4E5-A218-4EDE-8939-284F01450EAA}" type="datetimeFigureOut">
              <a:rPr lang="cs-CZ" smtClean="0"/>
              <a:t>09.02.2021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16482-9977-4C00-A19F-84D04DFF7CB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83893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4A4E5-A218-4EDE-8939-284F01450EAA}" type="datetimeFigureOut">
              <a:rPr lang="cs-CZ" smtClean="0"/>
              <a:t>09.02.2021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16482-9977-4C00-A19F-84D04DFF7CB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73235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921740-277B-46D6-9C78-49DFF7E1C1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7FE1BB4-B668-4186-ADAD-B5E6CF2E26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D4CD31C-9E25-44F5-B5DA-B4CF7D63C7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59091-F577-490F-B7D7-AE6979A38CC9}" type="datetimeFigureOut">
              <a:rPr lang="cs-CZ" smtClean="0"/>
              <a:t>09.02.2021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849027B-E7A6-475F-9E5E-BAD4F5F3D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63143E5-53B4-4394-AFA8-A986CDED7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6892A-E1CE-4E63-8B47-31C689F7A0F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92755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55E210-D582-466C-9251-4CA0F9A9B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BEB599F-8FC6-43ED-8EB0-BF72439C6D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D76CB40-EC8D-4326-8948-04FEC5BBFD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59091-F577-490F-B7D7-AE6979A38CC9}" type="datetimeFigureOut">
              <a:rPr lang="cs-CZ" smtClean="0"/>
              <a:t>09.02.2021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DADE486-D310-455B-9C23-5E7A8CAC2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BFC8D68-9218-4251-9440-3E1040E14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6892A-E1CE-4E63-8B47-31C689F7A0F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51527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EC3CEA-CCBE-47EB-8ED9-ED0F224DB8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87003D4-C077-4119-93D8-A353C768D5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48EB298-8597-47DC-B6D4-315D5E750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59091-F577-490F-B7D7-AE6979A38CC9}" type="datetimeFigureOut">
              <a:rPr lang="cs-CZ" smtClean="0"/>
              <a:t>09.02.2021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7064BA3-378A-42FE-9FFF-A70242FD3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3E499F6-082E-41FD-8817-14528CDFEB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6892A-E1CE-4E63-8B47-31C689F7A0F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54401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0B7CD8-7253-48F0-84AF-26023B317E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A76B330-4F01-42E4-B481-E73D722194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2D7745C-FA95-469E-B5D1-51289266FC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E110980-6267-49C4-8381-6BC2704425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59091-F577-490F-B7D7-AE6979A38CC9}" type="datetimeFigureOut">
              <a:rPr lang="cs-CZ" smtClean="0"/>
              <a:t>09.02.2021</a:t>
            </a:fld>
            <a:endParaRPr lang="cs-CZ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A3A1B74-150E-4C72-8EB2-9F3CC296C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79D038E-D7CB-4E5F-AFE6-D3F5417234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6892A-E1CE-4E63-8B47-31C689F7A0F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73132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2F830E-A6CA-498D-89A1-870075117A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B507858-5E6D-4583-8D15-595EA4EBA9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1B1DDE1-3F52-49D2-B6D5-95DA85075A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BF7B2083-CEF9-43C7-823F-B889E6A0A5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1002692-08F2-409C-ABEC-4CCEFB62E4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E882ECB5-0EF6-494E-B380-2348BAFEA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59091-F577-490F-B7D7-AE6979A38CC9}" type="datetimeFigureOut">
              <a:rPr lang="cs-CZ" smtClean="0"/>
              <a:t>09.02.2021</a:t>
            </a:fld>
            <a:endParaRPr lang="cs-CZ" dirty="0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1085DC7-5E3A-4D75-9033-5343C61A80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0D8B8F54-FC6F-43B0-BDAF-ABFFAC1B0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6892A-E1CE-4E63-8B47-31C689F7A0F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59123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058D9F-87EF-4B53-BB84-FBB44C877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A94A05F-ECD2-4806-893A-3A78FDEC07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59091-F577-490F-B7D7-AE6979A38CC9}" type="datetimeFigureOut">
              <a:rPr lang="cs-CZ" smtClean="0"/>
              <a:t>09.02.2021</a:t>
            </a:fld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314CB62-C0D1-4B40-8599-EF90C7AAB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4621190-0A1C-43D2-8537-8FBF3359E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6892A-E1CE-4E63-8B47-31C689F7A0F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8004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4A4E5-A218-4EDE-8939-284F01450EAA}" type="datetimeFigureOut">
              <a:rPr lang="cs-CZ" smtClean="0"/>
              <a:t>09.02.2021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16482-9977-4C00-A19F-84D04DFF7CB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667919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B48B1D1-6491-4714-B21E-13272C024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59091-F577-490F-B7D7-AE6979A38CC9}" type="datetimeFigureOut">
              <a:rPr lang="cs-CZ" smtClean="0"/>
              <a:t>09.02.2021</a:t>
            </a:fld>
            <a:endParaRPr 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CFD36B39-F0C3-4434-828D-4AD2D6A69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99BF4B2-3929-4868-9FCC-EF112CD85E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6892A-E1CE-4E63-8B47-31C689F7A0F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804945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576F3D-D518-4C65-9CF7-4B2B3C409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899669-D068-4020-B965-2BA4247E92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924D739-0467-4999-99C6-8C3FDA08BA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BBFA396-796A-4BDA-BEFC-9DABAE1D71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59091-F577-490F-B7D7-AE6979A38CC9}" type="datetimeFigureOut">
              <a:rPr lang="cs-CZ" smtClean="0"/>
              <a:t>09.02.2021</a:t>
            </a:fld>
            <a:endParaRPr lang="cs-CZ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6AC339F-AE9C-47AC-BE26-6C7B5E3DEF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586E738-0FBF-4376-9F55-0764B5779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6892A-E1CE-4E63-8B47-31C689F7A0F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541139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AFEF7E-F9EA-4410-8B66-A0EFD54FE2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A9FAD777-1D05-4F33-8944-1C9CDAEA49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9A9A97D-B610-4E46-B2CF-3CE644B9F5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53A0EEB-4F51-4624-AE63-A88BC9DDC9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59091-F577-490F-B7D7-AE6979A38CC9}" type="datetimeFigureOut">
              <a:rPr lang="cs-CZ" smtClean="0"/>
              <a:t>09.02.2021</a:t>
            </a:fld>
            <a:endParaRPr lang="cs-CZ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99428B4-26A1-49D1-B3DA-A4B271969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5B936B5-34D0-47E6-ACCB-5A70BE701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6892A-E1CE-4E63-8B47-31C689F7A0F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018330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11A91F-1C22-4BAC-B96B-9618418FFA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49ABD89-81F8-4292-9EE1-4F2696D5A4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B0EE444-E3C4-4310-8A80-917852127C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59091-F577-490F-B7D7-AE6979A38CC9}" type="datetimeFigureOut">
              <a:rPr lang="cs-CZ" smtClean="0"/>
              <a:t>09.02.2021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7A51A6C-D42F-4719-9A89-B70FE16E14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84AE18C-C7BC-4DA2-B015-B49DCE97A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6892A-E1CE-4E63-8B47-31C689F7A0F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604182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4DB5421-D003-486C-A961-40B4E7804A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39C680E-966B-4560-9E95-13CC557A0E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2938706-1A93-4C51-9EB9-FBD55B8639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59091-F577-490F-B7D7-AE6979A38CC9}" type="datetimeFigureOut">
              <a:rPr lang="cs-CZ" smtClean="0"/>
              <a:t>09.02.2021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E86E4BF-1520-4C40-8F0B-1ABC8DCBD9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717F934-D3F2-4E74-8A6D-A36B82AB6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6892A-E1CE-4E63-8B47-31C689F7A0F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042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4A4E5-A218-4EDE-8939-284F01450EAA}" type="datetimeFigureOut">
              <a:rPr lang="cs-CZ" smtClean="0"/>
              <a:t>09.02.2021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16482-9977-4C00-A19F-84D04DFF7CB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1355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4A4E5-A218-4EDE-8939-284F01450EAA}" type="datetimeFigureOut">
              <a:rPr lang="cs-CZ" smtClean="0"/>
              <a:t>09.02.2021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16482-9977-4C00-A19F-84D04DFF7CB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2709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9DD632-CEAC-4568-8CC4-0A206CE7AB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6298DFCF-93F5-4FCE-9B7C-BD30BBD9E4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4A4E5-A218-4EDE-8939-284F01450EAA}" type="datetimeFigureOut">
              <a:rPr lang="cs-CZ" smtClean="0"/>
              <a:t>09.02.2021</a:t>
            </a:fld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62BF773-24FD-41B9-9C4C-B3553D996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BDFE05F-73C6-4D9E-9FBE-96D191685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16482-9977-4C00-A19F-84D04DFF7CB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3875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4A4E5-A218-4EDE-8939-284F01450EAA}" type="datetimeFigureOut">
              <a:rPr lang="cs-CZ" smtClean="0"/>
              <a:t>09.02.2021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16482-9977-4C00-A19F-84D04DFF7CB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801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5F7DF3-F219-4BDF-9A93-C885B6BC64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1581A72-5ACE-4B2B-8FC8-741D4CE9D4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4A4E5-A218-4EDE-8939-284F01450EAA}" type="datetimeFigureOut">
              <a:rPr lang="cs-CZ" smtClean="0"/>
              <a:t>09.02.2021</a:t>
            </a:fld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BBB1CA9-4F60-4337-BF47-BE336CACA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DFAB415-1FBF-424E-934A-0E8B96D04C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16482-9977-4C00-A19F-84D04DFF7CB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3079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4A4E5-A218-4EDE-8939-284F01450EAA}" type="datetimeFigureOut">
              <a:rPr lang="cs-CZ" smtClean="0"/>
              <a:t>09.02.2021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16482-9977-4C00-A19F-84D04DFF7CB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5920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4A4E5-A218-4EDE-8939-284F01450EAA}" type="datetimeFigureOut">
              <a:rPr lang="cs-CZ" smtClean="0"/>
              <a:t>09.02.2021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16482-9977-4C00-A19F-84D04DFF7CB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6673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4A4E5-A218-4EDE-8939-284F01450EAA}" type="datetimeFigureOut">
              <a:rPr lang="cs-CZ" smtClean="0"/>
              <a:t>09.02.2021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C16482-9977-4C00-A19F-84D04DFF7CB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587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60" r:id="rId5"/>
    <p:sldLayoutId id="2147483653" r:id="rId6"/>
    <p:sldLayoutId id="214748367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C22C94FB-E13C-4345-ADE0-539A0F8DAC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405A302-EDA1-4DBB-A3C2-015F84C614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217728F-5CC9-4881-9E49-74BA6497AF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459091-F577-490F-B7D7-AE6979A38CC9}" type="datetimeFigureOut">
              <a:rPr lang="cs-CZ" smtClean="0"/>
              <a:t>09.02.2021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FE7480F-D389-4B47-81B6-D1221BE33D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592DF84-C39E-45AD-88F6-F1623E0FE8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56892A-E1CE-4E63-8B47-31C689F7A0F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5265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gaudeamus.cz/getFile/case:show/id:499512/logo%20vste%20text.jpg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http://www.plzensketrolejbusy.cz/foto/2014/7-9/IMG_5584.jpg" TargetMode="External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2B3FCD-8C92-4E27-868A-52E466EA06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114" y="2340589"/>
            <a:ext cx="9121983" cy="609343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rgbClr val="880015"/>
                </a:solidFill>
              </a:rPr>
              <a:t>Ústav </a:t>
            </a:r>
            <a:r>
              <a:rPr lang="cs-CZ" dirty="0" err="1">
                <a:solidFill>
                  <a:srgbClr val="880015"/>
                </a:solidFill>
              </a:rPr>
              <a:t>technicko-technologický</a:t>
            </a:r>
            <a:endParaRPr lang="cs-CZ" dirty="0">
              <a:solidFill>
                <a:srgbClr val="880015"/>
              </a:solidFill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F4F0271D-E86D-4D9B-A31B-C1DD2CF439A4}"/>
              </a:ext>
            </a:extLst>
          </p:cNvPr>
          <p:cNvSpPr txBox="1"/>
          <p:nvPr/>
        </p:nvSpPr>
        <p:spPr>
          <a:xfrm>
            <a:off x="34114" y="4469036"/>
            <a:ext cx="302433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11" name="Zástupný symbol pro obsah 10">
            <a:extLst>
              <a:ext uri="{FF2B5EF4-FFF2-40B4-BE49-F238E27FC236}">
                <a16:creationId xmlns:a16="http://schemas.microsoft.com/office/drawing/2014/main" id="{1168917A-1743-C74F-9EEC-E40D3D9B7A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0305" y="3108729"/>
            <a:ext cx="8196151" cy="161641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5000" b="1" dirty="0"/>
              <a:t>Návrh systému noční dopravy v Plzni</a:t>
            </a:r>
          </a:p>
        </p:txBody>
      </p:sp>
      <p:pic>
        <p:nvPicPr>
          <p:cNvPr id="1026" name="Picture 2" descr="logo vste text">
            <a:hlinkClick r:id="rId2"/>
            <a:extLst>
              <a:ext uri="{FF2B5EF4-FFF2-40B4-BE49-F238E27FC236}">
                <a16:creationId xmlns:a16="http://schemas.microsoft.com/office/drawing/2014/main" id="{8CB2B6EF-5906-344D-88AD-B988ECFC38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88640"/>
            <a:ext cx="7867865" cy="17907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ovéPole 14">
            <a:extLst>
              <a:ext uri="{FF2B5EF4-FFF2-40B4-BE49-F238E27FC236}">
                <a16:creationId xmlns:a16="http://schemas.microsoft.com/office/drawing/2014/main" id="{1F654FEE-DD48-2F4F-9288-EA2AECE41FE4}"/>
              </a:ext>
            </a:extLst>
          </p:cNvPr>
          <p:cNvSpPr txBox="1"/>
          <p:nvPr/>
        </p:nvSpPr>
        <p:spPr>
          <a:xfrm>
            <a:off x="755576" y="4820943"/>
            <a:ext cx="70567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Autor: </a:t>
            </a:r>
            <a:r>
              <a:rPr lang="cs-CZ" sz="2400" dirty="0">
                <a:solidFill>
                  <a:srgbClr val="880015"/>
                </a:solidFill>
              </a:rPr>
              <a:t>Jan Obst</a:t>
            </a:r>
            <a:endParaRPr lang="cs-CZ" sz="2400" dirty="0"/>
          </a:p>
          <a:p>
            <a:r>
              <a:rPr lang="cs-CZ" sz="2400" b="1" dirty="0"/>
              <a:t>Vedoucí práce: </a:t>
            </a:r>
            <a:r>
              <a:rPr lang="cs-CZ" sz="2400" dirty="0">
                <a:solidFill>
                  <a:srgbClr val="880015"/>
                </a:solidFill>
              </a:rPr>
              <a:t>Ing. Jiří Čejka, Ph.D.</a:t>
            </a:r>
          </a:p>
          <a:p>
            <a:r>
              <a:rPr lang="cs-CZ" sz="2400" b="1" dirty="0"/>
              <a:t>Oponent: </a:t>
            </a:r>
            <a:r>
              <a:rPr lang="cs-CZ" sz="2400" dirty="0">
                <a:solidFill>
                  <a:srgbClr val="880015"/>
                </a:solidFill>
              </a:rPr>
              <a:t>Ing. Lumír Pečený, PhD.</a:t>
            </a:r>
          </a:p>
          <a:p>
            <a:r>
              <a:rPr lang="cs-CZ" sz="2400" dirty="0"/>
              <a:t>České Budějovice, únor 2021</a:t>
            </a:r>
          </a:p>
        </p:txBody>
      </p:sp>
    </p:spTree>
    <p:extLst>
      <p:ext uri="{BB962C8B-B14F-4D97-AF65-F5344CB8AC3E}">
        <p14:creationId xmlns:p14="http://schemas.microsoft.com/office/powerpoint/2010/main" val="18777693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ek 8" descr="Obsah obrázku jídlo, nůž, kreslení, stůl&#10;&#10;Popis byl vytvořen automaticky">
            <a:extLst>
              <a:ext uri="{FF2B5EF4-FFF2-40B4-BE49-F238E27FC236}">
                <a16:creationId xmlns:a16="http://schemas.microsoft.com/office/drawing/2014/main" id="{B95E60E3-0641-4176-9F40-CFA070978C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6737"/>
            <a:ext cx="9144000" cy="13793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  <a:ln>
            <a:noFill/>
          </a:ln>
        </p:spPr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Doplňující dotaz oponenta BP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3393" y="1120001"/>
            <a:ext cx="9001000" cy="5390059"/>
          </a:xfrm>
        </p:spPr>
        <p:txBody>
          <a:bodyPr>
            <a:normAutofit/>
          </a:bodyPr>
          <a:lstStyle/>
          <a:p>
            <a:endParaRPr lang="cs-CZ" dirty="0"/>
          </a:p>
          <a:p>
            <a:r>
              <a:rPr lang="cs-CZ" sz="2300" dirty="0"/>
              <a:t>Můžete popsat rozdíl mezi pravidelným a taktovým JŘ?</a:t>
            </a:r>
          </a:p>
          <a:p>
            <a:r>
              <a:rPr lang="cs-CZ" sz="2300" dirty="0"/>
              <a:t>Do které z kategorií SWOT analýzy byste zařadil spolehlivost a zároveň mohl byste uvést, zda jde o důležitý faktor ovlivňující kvalitu služeb?</a:t>
            </a:r>
          </a:p>
          <a:p>
            <a:r>
              <a:rPr lang="cs-CZ" sz="2300" dirty="0"/>
              <a:t>Poskytnul vám dopravní podnik údaje o využití jednotlivých nočních linek za určité období?</a:t>
            </a:r>
          </a:p>
          <a:p>
            <a:r>
              <a:rPr lang="cs-CZ" sz="2300" dirty="0"/>
              <a:t>Jakým způsobem by mohli být ušetřeny náklady na provoz noční MHD po dobu pandemie COVID-19?</a:t>
            </a:r>
          </a:p>
          <a:p>
            <a:r>
              <a:rPr lang="cs-CZ" sz="2300" dirty="0"/>
              <a:t>Zavede DP vaše navrhovaná opatření? </a:t>
            </a:r>
          </a:p>
          <a:p>
            <a:r>
              <a:rPr lang="cs-CZ" sz="2300" dirty="0"/>
              <a:t>Údaje v grafech jsou nepřehledné, upřesnění grafu č. 1</a:t>
            </a:r>
          </a:p>
          <a:p>
            <a:r>
              <a:rPr lang="cs-CZ" sz="2300" dirty="0"/>
              <a:t>Na straně č. 28 uvádíte zkratku MH – můžete ji definovat? </a:t>
            </a:r>
          </a:p>
          <a:p>
            <a:endParaRPr lang="cs-CZ" sz="2400" dirty="0"/>
          </a:p>
        </p:txBody>
      </p:sp>
      <p:grpSp>
        <p:nvGrpSpPr>
          <p:cNvPr id="4" name="Skupina 3"/>
          <p:cNvGrpSpPr/>
          <p:nvPr/>
        </p:nvGrpSpPr>
        <p:grpSpPr>
          <a:xfrm>
            <a:off x="0" y="5791021"/>
            <a:ext cx="9144000" cy="1049265"/>
            <a:chOff x="0" y="5791021"/>
            <a:chExt cx="9144000" cy="1049265"/>
          </a:xfrm>
        </p:grpSpPr>
        <p:sp>
          <p:nvSpPr>
            <p:cNvPr id="5" name="Obdélník 4"/>
            <p:cNvSpPr/>
            <p:nvPr/>
          </p:nvSpPr>
          <p:spPr>
            <a:xfrm>
              <a:off x="0" y="6023984"/>
              <a:ext cx="9144000" cy="235226"/>
            </a:xfrm>
            <a:prstGeom prst="rect">
              <a:avLst/>
            </a:prstGeom>
            <a:solidFill>
              <a:srgbClr val="880015"/>
            </a:solidFill>
            <a:ln>
              <a:solidFill>
                <a:srgbClr val="88001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endParaRPr>
            </a:p>
          </p:txBody>
        </p:sp>
        <p:sp>
          <p:nvSpPr>
            <p:cNvPr id="6" name="Obdélník 5"/>
            <p:cNvSpPr/>
            <p:nvPr/>
          </p:nvSpPr>
          <p:spPr>
            <a:xfrm>
              <a:off x="0" y="6397248"/>
              <a:ext cx="9144000" cy="267949"/>
            </a:xfrm>
            <a:prstGeom prst="rect">
              <a:avLst/>
            </a:prstGeom>
            <a:solidFill>
              <a:srgbClr val="880015"/>
            </a:solidFill>
            <a:ln>
              <a:solidFill>
                <a:srgbClr val="88001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endParaRPr>
            </a:p>
          </p:txBody>
        </p:sp>
        <p:pic>
          <p:nvPicPr>
            <p:cNvPr id="7" name="Obrázek 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26706" y="5791021"/>
              <a:ext cx="1049265" cy="104926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761329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 descr="Obsah obrázku jídlo, nůž, kreslení, stůl&#10;&#10;Popis byl vytvořen automaticky">
            <a:extLst>
              <a:ext uri="{FF2B5EF4-FFF2-40B4-BE49-F238E27FC236}">
                <a16:creationId xmlns:a16="http://schemas.microsoft.com/office/drawing/2014/main" id="{BA84492B-C451-4118-B09D-A042ADC7D5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226737"/>
            <a:ext cx="7125317" cy="13793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</p:spPr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Cíl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628800"/>
            <a:ext cx="8568952" cy="4024183"/>
          </a:xfrm>
        </p:spPr>
        <p:txBody>
          <a:bodyPr>
            <a:normAutofit/>
          </a:bodyPr>
          <a:lstStyle/>
          <a:p>
            <a:r>
              <a:rPr lang="cs-CZ" sz="3600" dirty="0"/>
              <a:t>Analýza současného stavu noční MHD v Plzni </a:t>
            </a:r>
          </a:p>
          <a:p>
            <a:r>
              <a:rPr lang="cs-CZ" sz="3600" dirty="0"/>
              <a:t>Silné a slabé stránky noční MHD</a:t>
            </a:r>
          </a:p>
          <a:p>
            <a:r>
              <a:rPr lang="cs-CZ" sz="3600" dirty="0"/>
              <a:t>Návrh změny vedení linek </a:t>
            </a:r>
          </a:p>
          <a:p>
            <a:pPr marL="0" indent="0">
              <a:buNone/>
            </a:pPr>
            <a:endParaRPr lang="cs-CZ" sz="4000" dirty="0"/>
          </a:p>
        </p:txBody>
      </p:sp>
      <p:grpSp>
        <p:nvGrpSpPr>
          <p:cNvPr id="4" name="Skupina 3"/>
          <p:cNvGrpSpPr/>
          <p:nvPr/>
        </p:nvGrpSpPr>
        <p:grpSpPr>
          <a:xfrm>
            <a:off x="0" y="5791021"/>
            <a:ext cx="9144000" cy="1049265"/>
            <a:chOff x="0" y="5791021"/>
            <a:chExt cx="9144000" cy="1049265"/>
          </a:xfrm>
        </p:grpSpPr>
        <p:sp>
          <p:nvSpPr>
            <p:cNvPr id="5" name="Obdélník 4"/>
            <p:cNvSpPr/>
            <p:nvPr/>
          </p:nvSpPr>
          <p:spPr>
            <a:xfrm>
              <a:off x="0" y="6023984"/>
              <a:ext cx="9144000" cy="235226"/>
            </a:xfrm>
            <a:prstGeom prst="rect">
              <a:avLst/>
            </a:prstGeom>
            <a:solidFill>
              <a:srgbClr val="880015"/>
            </a:solidFill>
            <a:ln>
              <a:solidFill>
                <a:srgbClr val="88001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endParaRPr>
            </a:p>
          </p:txBody>
        </p:sp>
        <p:sp>
          <p:nvSpPr>
            <p:cNvPr id="6" name="Obdélník 5"/>
            <p:cNvSpPr/>
            <p:nvPr/>
          </p:nvSpPr>
          <p:spPr>
            <a:xfrm>
              <a:off x="0" y="6397248"/>
              <a:ext cx="9144000" cy="267949"/>
            </a:xfrm>
            <a:prstGeom prst="rect">
              <a:avLst/>
            </a:prstGeom>
            <a:solidFill>
              <a:srgbClr val="880015"/>
            </a:solidFill>
            <a:ln>
              <a:solidFill>
                <a:srgbClr val="88001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endParaRPr>
            </a:p>
          </p:txBody>
        </p:sp>
        <p:pic>
          <p:nvPicPr>
            <p:cNvPr id="7" name="Obrázek 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26706" y="5791021"/>
              <a:ext cx="1049265" cy="104926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71779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 descr="Obsah obrázku jídlo, nůž, kreslení, stůl&#10;&#10;Popis byl vytvořen automaticky">
            <a:extLst>
              <a:ext uri="{FF2B5EF4-FFF2-40B4-BE49-F238E27FC236}">
                <a16:creationId xmlns:a16="http://schemas.microsoft.com/office/drawing/2014/main" id="{C2957709-9933-47C2-90EA-6404C89047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556" y="226737"/>
            <a:ext cx="8901623" cy="115957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251218"/>
            <a:ext cx="8229600" cy="1143000"/>
          </a:xfrm>
          <a:ln>
            <a:noFill/>
          </a:ln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bg1"/>
                </a:solidFill>
              </a:rPr>
              <a:t>Důvody k výběru tématu BP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265058"/>
            <a:ext cx="3600400" cy="4525963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50000"/>
              </a:lnSpc>
            </a:pPr>
            <a:r>
              <a:rPr lang="cs-CZ" sz="5800" dirty="0"/>
              <a:t>Vlastní zájem a zkušenosti</a:t>
            </a:r>
          </a:p>
          <a:p>
            <a:pPr>
              <a:lnSpc>
                <a:spcPct val="150000"/>
              </a:lnSpc>
            </a:pPr>
            <a:r>
              <a:rPr lang="cs-CZ" sz="5800" dirty="0"/>
              <a:t>Zájem o veřejnou dopravu</a:t>
            </a:r>
          </a:p>
          <a:p>
            <a:pPr>
              <a:lnSpc>
                <a:spcPct val="150000"/>
              </a:lnSpc>
            </a:pPr>
            <a:r>
              <a:rPr lang="cs-CZ" sz="5800" dirty="0"/>
              <a:t>Rodné město</a:t>
            </a:r>
          </a:p>
          <a:p>
            <a:pPr marL="0" indent="0">
              <a:lnSpc>
                <a:spcPct val="150000"/>
              </a:lnSpc>
              <a:buNone/>
            </a:pPr>
            <a:endParaRPr lang="cs-CZ" sz="4000" dirty="0"/>
          </a:p>
          <a:p>
            <a:pPr marL="0" indent="0">
              <a:lnSpc>
                <a:spcPct val="150000"/>
              </a:lnSpc>
              <a:buNone/>
            </a:pPr>
            <a:r>
              <a:rPr lang="cs-CZ" sz="2400" dirty="0"/>
              <a:t> </a:t>
            </a:r>
          </a:p>
          <a:p>
            <a:pPr marL="0" indent="0">
              <a:buNone/>
            </a:pPr>
            <a:endParaRPr lang="cs-CZ" sz="2400" dirty="0"/>
          </a:p>
          <a:p>
            <a:endParaRPr lang="cs-CZ" dirty="0"/>
          </a:p>
          <a:p>
            <a:endParaRPr lang="cs-CZ" dirty="0"/>
          </a:p>
        </p:txBody>
      </p:sp>
      <p:grpSp>
        <p:nvGrpSpPr>
          <p:cNvPr id="4" name="Skupina 3"/>
          <p:cNvGrpSpPr/>
          <p:nvPr/>
        </p:nvGrpSpPr>
        <p:grpSpPr>
          <a:xfrm>
            <a:off x="0" y="5791021"/>
            <a:ext cx="9144000" cy="1049265"/>
            <a:chOff x="0" y="5791021"/>
            <a:chExt cx="9144000" cy="1049265"/>
          </a:xfrm>
        </p:grpSpPr>
        <p:sp>
          <p:nvSpPr>
            <p:cNvPr id="5" name="Obdélník 4"/>
            <p:cNvSpPr/>
            <p:nvPr/>
          </p:nvSpPr>
          <p:spPr>
            <a:xfrm>
              <a:off x="0" y="6023984"/>
              <a:ext cx="9144000" cy="235226"/>
            </a:xfrm>
            <a:prstGeom prst="rect">
              <a:avLst/>
            </a:prstGeom>
            <a:solidFill>
              <a:srgbClr val="880015"/>
            </a:solidFill>
            <a:ln>
              <a:solidFill>
                <a:srgbClr val="88001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endParaRPr>
            </a:p>
          </p:txBody>
        </p:sp>
        <p:sp>
          <p:nvSpPr>
            <p:cNvPr id="6" name="Obdélník 5"/>
            <p:cNvSpPr/>
            <p:nvPr/>
          </p:nvSpPr>
          <p:spPr>
            <a:xfrm>
              <a:off x="0" y="6397248"/>
              <a:ext cx="9144000" cy="267949"/>
            </a:xfrm>
            <a:prstGeom prst="rect">
              <a:avLst/>
            </a:prstGeom>
            <a:solidFill>
              <a:srgbClr val="880015"/>
            </a:solidFill>
            <a:ln>
              <a:solidFill>
                <a:srgbClr val="88001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endParaRPr>
            </a:p>
          </p:txBody>
        </p:sp>
        <p:pic>
          <p:nvPicPr>
            <p:cNvPr id="7" name="Obrázek 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26706" y="5791021"/>
              <a:ext cx="1049265" cy="1049265"/>
            </a:xfrm>
            <a:prstGeom prst="rect">
              <a:avLst/>
            </a:prstGeom>
          </p:spPr>
        </p:pic>
      </p:grpSp>
      <p:pic>
        <p:nvPicPr>
          <p:cNvPr id="3074" name="Picture 2" descr="https://www.pmdp.cz/project/44/cache/domain177/images/1134/1134-635382619468820616-800x800-vcenterhcenter.jpeg">
            <a:extLst>
              <a:ext uri="{FF2B5EF4-FFF2-40B4-BE49-F238E27FC236}">
                <a16:creationId xmlns:a16="http://schemas.microsoft.com/office/drawing/2014/main" id="{969A2BE9-F6A3-0F41-AF4C-3FA82C55F0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5219" y="1649641"/>
            <a:ext cx="5227960" cy="3489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3">
            <a:extLst>
              <a:ext uri="{FF2B5EF4-FFF2-40B4-BE49-F238E27FC236}">
                <a16:creationId xmlns:a16="http://schemas.microsoft.com/office/drawing/2014/main" id="{A302E013-6668-8541-B64B-148093EDEE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02015" y="1457056"/>
            <a:ext cx="4705164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t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cs-CZ" altLang="cs-CZ" sz="1000" b="0" i="0" u="sng" strike="noStrike" cap="none" normalizeH="0" baseline="0">
                <a:ln>
                  <a:noFill/>
                </a:ln>
                <a:solidFill>
                  <a:srgbClr val="003250"/>
                </a:solidFill>
                <a:effectLst/>
                <a:latin typeface="Open Sans"/>
              </a:rPr>
            </a:b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64298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 descr="Obsah obrázku jídlo, nůž, kreslení, stůl&#10;&#10;Popis byl vytvořen automaticky">
            <a:extLst>
              <a:ext uri="{FF2B5EF4-FFF2-40B4-BE49-F238E27FC236}">
                <a16:creationId xmlns:a16="http://schemas.microsoft.com/office/drawing/2014/main" id="{5761875B-A64B-41C0-8A3E-CC090252EC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207884"/>
            <a:ext cx="7125317" cy="13793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3B470B23-3F03-4FCE-89D0-BF01E9587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Metodika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C9EC63-5488-4AC8-853E-9B88247659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150000"/>
              </a:lnSpc>
            </a:pPr>
            <a:r>
              <a:rPr lang="cs-CZ" sz="3600" dirty="0"/>
              <a:t>Dotazníkové šetření – 12 otázek</a:t>
            </a:r>
          </a:p>
          <a:p>
            <a:pPr lvl="0">
              <a:lnSpc>
                <a:spcPct val="150000"/>
              </a:lnSpc>
            </a:pPr>
            <a:r>
              <a:rPr lang="cs-CZ" sz="3600" dirty="0"/>
              <a:t>SWOT analýza</a:t>
            </a:r>
          </a:p>
          <a:p>
            <a:pPr marL="0" indent="0">
              <a:buNone/>
            </a:pPr>
            <a:endParaRPr lang="cs-CZ" dirty="0"/>
          </a:p>
        </p:txBody>
      </p:sp>
      <p:grpSp>
        <p:nvGrpSpPr>
          <p:cNvPr id="4" name="Skupina 3">
            <a:extLst>
              <a:ext uri="{FF2B5EF4-FFF2-40B4-BE49-F238E27FC236}">
                <a16:creationId xmlns:a16="http://schemas.microsoft.com/office/drawing/2014/main" id="{25821560-B57D-40F8-8276-654CE3476F12}"/>
              </a:ext>
            </a:extLst>
          </p:cNvPr>
          <p:cNvGrpSpPr/>
          <p:nvPr/>
        </p:nvGrpSpPr>
        <p:grpSpPr>
          <a:xfrm>
            <a:off x="0" y="5791021"/>
            <a:ext cx="9144000" cy="1049265"/>
            <a:chOff x="0" y="5791021"/>
            <a:chExt cx="9144000" cy="1049265"/>
          </a:xfrm>
        </p:grpSpPr>
        <p:sp>
          <p:nvSpPr>
            <p:cNvPr id="5" name="Obdélník 4">
              <a:extLst>
                <a:ext uri="{FF2B5EF4-FFF2-40B4-BE49-F238E27FC236}">
                  <a16:creationId xmlns:a16="http://schemas.microsoft.com/office/drawing/2014/main" id="{C6A39176-61D3-4FFD-9496-47B81EC2B2D8}"/>
                </a:ext>
              </a:extLst>
            </p:cNvPr>
            <p:cNvSpPr/>
            <p:nvPr/>
          </p:nvSpPr>
          <p:spPr>
            <a:xfrm>
              <a:off x="0" y="6023984"/>
              <a:ext cx="9144000" cy="235226"/>
            </a:xfrm>
            <a:prstGeom prst="rect">
              <a:avLst/>
            </a:prstGeom>
            <a:solidFill>
              <a:srgbClr val="880015"/>
            </a:solidFill>
            <a:ln>
              <a:solidFill>
                <a:srgbClr val="88001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endParaRPr>
            </a:p>
          </p:txBody>
        </p:sp>
        <p:sp>
          <p:nvSpPr>
            <p:cNvPr id="6" name="Obdélník 5">
              <a:extLst>
                <a:ext uri="{FF2B5EF4-FFF2-40B4-BE49-F238E27FC236}">
                  <a16:creationId xmlns:a16="http://schemas.microsoft.com/office/drawing/2014/main" id="{B1B8966F-0274-4C40-A1B5-E319013B006A}"/>
                </a:ext>
              </a:extLst>
            </p:cNvPr>
            <p:cNvSpPr/>
            <p:nvPr/>
          </p:nvSpPr>
          <p:spPr>
            <a:xfrm>
              <a:off x="0" y="6397248"/>
              <a:ext cx="9144000" cy="267949"/>
            </a:xfrm>
            <a:prstGeom prst="rect">
              <a:avLst/>
            </a:prstGeom>
            <a:solidFill>
              <a:srgbClr val="880015"/>
            </a:solidFill>
            <a:ln>
              <a:solidFill>
                <a:srgbClr val="88001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endParaRPr>
            </a:p>
          </p:txBody>
        </p:sp>
        <p:pic>
          <p:nvPicPr>
            <p:cNvPr id="7" name="Obrázek 6">
              <a:extLst>
                <a:ext uri="{FF2B5EF4-FFF2-40B4-BE49-F238E27FC236}">
                  <a16:creationId xmlns:a16="http://schemas.microsoft.com/office/drawing/2014/main" id="{1202AC8A-626E-4BB1-9F1E-9D652D06BD2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26706" y="5791021"/>
              <a:ext cx="1049265" cy="104926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555904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 descr="Obsah obrázku jídlo, nůž, kreslení, stůl&#10;&#10;Popis byl vytvořen automaticky">
            <a:extLst>
              <a:ext uri="{FF2B5EF4-FFF2-40B4-BE49-F238E27FC236}">
                <a16:creationId xmlns:a16="http://schemas.microsoft.com/office/drawing/2014/main" id="{F63B0DB1-07A8-4C68-BF97-9E868EF7D0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207884"/>
            <a:ext cx="7125317" cy="13793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Výzkumný problém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6706" y="1265058"/>
            <a:ext cx="8609790" cy="4525963"/>
          </a:xfrm>
        </p:spPr>
        <p:txBody>
          <a:bodyPr>
            <a:normAutofit fontScale="92500" lnSpcReduction="10000"/>
          </a:bodyPr>
          <a:lstStyle/>
          <a:p>
            <a:endParaRPr lang="cs-CZ" sz="2400" b="1" dirty="0"/>
          </a:p>
          <a:p>
            <a:r>
              <a:rPr lang="cs-CZ" sz="3600" b="1" dirty="0"/>
              <a:t>Otázka č. 1: </a:t>
            </a:r>
            <a:r>
              <a:rPr lang="cs-CZ" sz="3600" dirty="0"/>
              <a:t>Vyhovuje vedení linek noční dopravy současným nárokům cestujícím?</a:t>
            </a:r>
          </a:p>
          <a:p>
            <a:endParaRPr lang="cs-CZ" sz="3600" b="1" dirty="0"/>
          </a:p>
          <a:p>
            <a:r>
              <a:rPr lang="cs-CZ" sz="3600" b="1" dirty="0"/>
              <a:t>Otázka č. 2: </a:t>
            </a:r>
            <a:r>
              <a:rPr lang="cs-CZ" sz="3600" dirty="0"/>
              <a:t>Je pro cestující noční doprava atraktivní?</a:t>
            </a:r>
          </a:p>
          <a:p>
            <a:endParaRPr lang="cs-CZ" sz="3600" dirty="0"/>
          </a:p>
          <a:p>
            <a:r>
              <a:rPr lang="cs-CZ" sz="3600" b="1" dirty="0"/>
              <a:t>Otázka č. 3: </a:t>
            </a:r>
            <a:r>
              <a:rPr lang="cs-CZ" sz="3600" dirty="0"/>
              <a:t>Je zapotřebí měnit vedení linek noční dopravy v Plzni? </a:t>
            </a:r>
            <a:endParaRPr lang="cs-CZ" sz="3600" b="1" dirty="0"/>
          </a:p>
          <a:p>
            <a:endParaRPr lang="cs-CZ" sz="2400" dirty="0"/>
          </a:p>
          <a:p>
            <a:pPr marL="0" indent="0">
              <a:buNone/>
            </a:pPr>
            <a:endParaRPr lang="cs-CZ" dirty="0"/>
          </a:p>
        </p:txBody>
      </p:sp>
      <p:grpSp>
        <p:nvGrpSpPr>
          <p:cNvPr id="4" name="Skupina 3"/>
          <p:cNvGrpSpPr/>
          <p:nvPr/>
        </p:nvGrpSpPr>
        <p:grpSpPr>
          <a:xfrm>
            <a:off x="0" y="5791021"/>
            <a:ext cx="9144000" cy="1049265"/>
            <a:chOff x="0" y="5791021"/>
            <a:chExt cx="9144000" cy="1049265"/>
          </a:xfrm>
        </p:grpSpPr>
        <p:sp>
          <p:nvSpPr>
            <p:cNvPr id="5" name="Obdélník 4"/>
            <p:cNvSpPr/>
            <p:nvPr/>
          </p:nvSpPr>
          <p:spPr>
            <a:xfrm>
              <a:off x="0" y="6023984"/>
              <a:ext cx="9144000" cy="235226"/>
            </a:xfrm>
            <a:prstGeom prst="rect">
              <a:avLst/>
            </a:prstGeom>
            <a:solidFill>
              <a:srgbClr val="880015"/>
            </a:solidFill>
            <a:ln>
              <a:solidFill>
                <a:srgbClr val="88001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endParaRPr>
            </a:p>
          </p:txBody>
        </p:sp>
        <p:sp>
          <p:nvSpPr>
            <p:cNvPr id="6" name="Obdélník 5"/>
            <p:cNvSpPr/>
            <p:nvPr/>
          </p:nvSpPr>
          <p:spPr>
            <a:xfrm>
              <a:off x="0" y="6397248"/>
              <a:ext cx="9144000" cy="267949"/>
            </a:xfrm>
            <a:prstGeom prst="rect">
              <a:avLst/>
            </a:prstGeom>
            <a:solidFill>
              <a:srgbClr val="880015"/>
            </a:solidFill>
            <a:ln>
              <a:solidFill>
                <a:srgbClr val="88001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endParaRPr>
            </a:p>
          </p:txBody>
        </p:sp>
        <p:pic>
          <p:nvPicPr>
            <p:cNvPr id="7" name="Obrázek 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26706" y="5791021"/>
              <a:ext cx="1049265" cy="104926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566624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 descr="Obsah obrázku jídlo, nůž, kreslení, stůl&#10;&#10;Popis byl vytvořen automaticky">
            <a:extLst>
              <a:ext uri="{FF2B5EF4-FFF2-40B4-BE49-F238E27FC236}">
                <a16:creationId xmlns:a16="http://schemas.microsoft.com/office/drawing/2014/main" id="{95F4A16A-3B15-45D0-93FA-6A3B2816962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5" y="207884"/>
            <a:ext cx="8778690" cy="13793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9005194B-B8F7-42D1-8B5C-5948072277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34772"/>
            <a:ext cx="7886700" cy="1325563"/>
          </a:xfrm>
        </p:spPr>
        <p:txBody>
          <a:bodyPr/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SWOT ANALÝZA</a:t>
            </a:r>
          </a:p>
        </p:txBody>
      </p:sp>
      <p:grpSp>
        <p:nvGrpSpPr>
          <p:cNvPr id="12" name="Skupina 11">
            <a:extLst>
              <a:ext uri="{FF2B5EF4-FFF2-40B4-BE49-F238E27FC236}">
                <a16:creationId xmlns:a16="http://schemas.microsoft.com/office/drawing/2014/main" id="{770DF0BA-4618-4391-BC5B-3E8145A0023D}"/>
              </a:ext>
            </a:extLst>
          </p:cNvPr>
          <p:cNvGrpSpPr/>
          <p:nvPr/>
        </p:nvGrpSpPr>
        <p:grpSpPr>
          <a:xfrm>
            <a:off x="0" y="5791021"/>
            <a:ext cx="9144000" cy="1049265"/>
            <a:chOff x="0" y="5791021"/>
            <a:chExt cx="9144000" cy="1049265"/>
          </a:xfrm>
        </p:grpSpPr>
        <p:sp>
          <p:nvSpPr>
            <p:cNvPr id="13" name="Obdélník 12">
              <a:extLst>
                <a:ext uri="{FF2B5EF4-FFF2-40B4-BE49-F238E27FC236}">
                  <a16:creationId xmlns:a16="http://schemas.microsoft.com/office/drawing/2014/main" id="{AC759286-E1A9-4636-A613-E30490BBD280}"/>
                </a:ext>
              </a:extLst>
            </p:cNvPr>
            <p:cNvSpPr/>
            <p:nvPr/>
          </p:nvSpPr>
          <p:spPr>
            <a:xfrm>
              <a:off x="0" y="6023984"/>
              <a:ext cx="9144000" cy="235226"/>
            </a:xfrm>
            <a:prstGeom prst="rect">
              <a:avLst/>
            </a:prstGeom>
            <a:solidFill>
              <a:srgbClr val="880015"/>
            </a:solidFill>
            <a:ln>
              <a:solidFill>
                <a:srgbClr val="88001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endParaRPr>
            </a:p>
          </p:txBody>
        </p:sp>
        <p:sp>
          <p:nvSpPr>
            <p:cNvPr id="14" name="Obdélník 13">
              <a:extLst>
                <a:ext uri="{FF2B5EF4-FFF2-40B4-BE49-F238E27FC236}">
                  <a16:creationId xmlns:a16="http://schemas.microsoft.com/office/drawing/2014/main" id="{AB67183F-DCF2-4288-B6EE-3E03375142F6}"/>
                </a:ext>
              </a:extLst>
            </p:cNvPr>
            <p:cNvSpPr/>
            <p:nvPr/>
          </p:nvSpPr>
          <p:spPr>
            <a:xfrm>
              <a:off x="0" y="6397248"/>
              <a:ext cx="9144000" cy="267949"/>
            </a:xfrm>
            <a:prstGeom prst="rect">
              <a:avLst/>
            </a:prstGeom>
            <a:solidFill>
              <a:srgbClr val="880015"/>
            </a:solidFill>
            <a:ln>
              <a:solidFill>
                <a:srgbClr val="88001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endParaRPr>
            </a:p>
          </p:txBody>
        </p:sp>
        <p:pic>
          <p:nvPicPr>
            <p:cNvPr id="15" name="Obrázek 14">
              <a:extLst>
                <a:ext uri="{FF2B5EF4-FFF2-40B4-BE49-F238E27FC236}">
                  <a16:creationId xmlns:a16="http://schemas.microsoft.com/office/drawing/2014/main" id="{667BC861-68AC-47FF-ACAC-11700B36F30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26706" y="5791021"/>
              <a:ext cx="1049265" cy="1049265"/>
            </a:xfrm>
            <a:prstGeom prst="rect">
              <a:avLst/>
            </a:prstGeom>
          </p:spPr>
        </p:pic>
      </p:grpSp>
      <p:graphicFrame>
        <p:nvGraphicFramePr>
          <p:cNvPr id="8" name="Zástupný symbol pro obsah 7">
            <a:extLst>
              <a:ext uri="{FF2B5EF4-FFF2-40B4-BE49-F238E27FC236}">
                <a16:creationId xmlns:a16="http://schemas.microsoft.com/office/drawing/2014/main" id="{85875057-9248-754C-A6BB-BB6229C4D23F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31424354"/>
              </p:ext>
            </p:extLst>
          </p:nvPr>
        </p:nvGraphicFramePr>
        <p:xfrm>
          <a:off x="615263" y="1414047"/>
          <a:ext cx="8047806" cy="437697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795991">
                  <a:extLst>
                    <a:ext uri="{9D8B030D-6E8A-4147-A177-3AD203B41FA5}">
                      <a16:colId xmlns:a16="http://schemas.microsoft.com/office/drawing/2014/main" val="3876581097"/>
                    </a:ext>
                  </a:extLst>
                </a:gridCol>
                <a:gridCol w="4251815">
                  <a:extLst>
                    <a:ext uri="{9D8B030D-6E8A-4147-A177-3AD203B41FA5}">
                      <a16:colId xmlns:a16="http://schemas.microsoft.com/office/drawing/2014/main" val="838671354"/>
                    </a:ext>
                  </a:extLst>
                </a:gridCol>
              </a:tblGrid>
              <a:tr h="2716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chemeClr val="bg1"/>
                          </a:solidFill>
                          <a:effectLst/>
                        </a:rPr>
                        <a:t>Silné stránky</a:t>
                      </a:r>
                      <a:endParaRPr lang="cs-CZ" sz="18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rgbClr val="88001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chemeClr val="bg1"/>
                          </a:solidFill>
                          <a:effectLst/>
                        </a:rPr>
                        <a:t>Slabé stránky</a:t>
                      </a:r>
                      <a:endParaRPr lang="cs-CZ" sz="18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rgbClr val="88001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5444290"/>
                  </a:ext>
                </a:extLst>
              </a:tr>
              <a:tr h="17220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Dostupnost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Čistota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Moderní vozový park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Vedení linek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Četnost obslužnosti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Bezpečnost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Neobsloužené všechny městské části každý den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Některé části neobsloužené vůbec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Malé množství revizorů</a:t>
                      </a: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2155605731"/>
                  </a:ext>
                </a:extLst>
              </a:tr>
              <a:tr h="2716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chemeClr val="bg1"/>
                          </a:solidFill>
                          <a:effectLst/>
                        </a:rPr>
                        <a:t>Příležitosti</a:t>
                      </a:r>
                      <a:endParaRPr lang="cs-CZ" sz="18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rgbClr val="88001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chemeClr val="bg1"/>
                          </a:solidFill>
                          <a:effectLst/>
                        </a:rPr>
                        <a:t>Hrozby</a:t>
                      </a:r>
                      <a:endParaRPr lang="cs-CZ" sz="18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rgbClr val="88001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8592737"/>
                  </a:ext>
                </a:extLst>
              </a:tr>
              <a:tr h="19132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Kampaň na noční linky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Oslovení většího okruhu cestujících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Větší informovanost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Vyhledat neobsloužené městské lokality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Vandalismus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COVID-19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Útlum zábavy v centru města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Alternativní způsob dopravy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Konkurence – TAXI služby</a:t>
                      </a: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1073665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01151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Obrázek 12" descr="Obsah obrázku jídlo, nůž, kreslení, stůl&#10;&#10;Popis byl vytvořen automaticky">
            <a:extLst>
              <a:ext uri="{FF2B5EF4-FFF2-40B4-BE49-F238E27FC236}">
                <a16:creationId xmlns:a16="http://schemas.microsoft.com/office/drawing/2014/main" id="{FF964F1F-90FE-4CCE-84CD-20AC51D63F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7884"/>
            <a:ext cx="9144000" cy="13793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3E71CE1D-99A4-4587-BF21-E41EC3FAF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5789" y="237074"/>
            <a:ext cx="8645124" cy="132556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bg1"/>
                </a:solidFill>
              </a:rPr>
              <a:t>Návrh nového vedení linek</a:t>
            </a:r>
            <a:endParaRPr lang="cs-CZ" b="1" u="sng" dirty="0">
              <a:solidFill>
                <a:schemeClr val="bg1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6259A4A-1032-4E22-A261-DCBA6ADF28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03359" y="1471014"/>
            <a:ext cx="3339952" cy="4351338"/>
          </a:xfrm>
        </p:spPr>
        <p:txBody>
          <a:bodyPr>
            <a:normAutofit/>
          </a:bodyPr>
          <a:lstStyle/>
          <a:p>
            <a:pPr marL="285750" indent="-285750">
              <a:lnSpc>
                <a:spcPct val="100000"/>
              </a:lnSpc>
            </a:pPr>
            <a:r>
              <a:rPr lang="cs-CZ" sz="2000" dirty="0"/>
              <a:t>Důraz na bezpečnost</a:t>
            </a:r>
          </a:p>
          <a:p>
            <a:pPr marL="285750" indent="-285750">
              <a:lnSpc>
                <a:spcPct val="100000"/>
              </a:lnSpc>
            </a:pPr>
            <a:r>
              <a:rPr lang="cs-CZ" sz="2000" dirty="0"/>
              <a:t>Zajíždění linky N6 do Bukovce</a:t>
            </a:r>
          </a:p>
          <a:p>
            <a:pPr marL="285750" indent="-285750">
              <a:lnSpc>
                <a:spcPct val="100000"/>
              </a:lnSpc>
            </a:pPr>
            <a:r>
              <a:rPr lang="cs-CZ" sz="2000" dirty="0"/>
              <a:t>Navýšení 2870 km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000" b="1" u="sng" dirty="0"/>
              <a:t>Závěr:</a:t>
            </a:r>
          </a:p>
          <a:p>
            <a:pPr>
              <a:lnSpc>
                <a:spcPct val="100000"/>
              </a:lnSpc>
            </a:pPr>
            <a:r>
              <a:rPr lang="cs-CZ" sz="2000" dirty="0"/>
              <a:t>Obsluha méně obydlených území</a:t>
            </a:r>
          </a:p>
          <a:p>
            <a:pPr>
              <a:lnSpc>
                <a:spcPct val="100000"/>
              </a:lnSpc>
            </a:pPr>
            <a:r>
              <a:rPr lang="cs-CZ" sz="2000" dirty="0"/>
              <a:t>Pocit bezpečí</a:t>
            </a:r>
          </a:p>
          <a:p>
            <a:pPr>
              <a:lnSpc>
                <a:spcPct val="100000"/>
              </a:lnSpc>
            </a:pPr>
            <a:r>
              <a:rPr lang="cs-CZ" sz="2000" dirty="0"/>
              <a:t>Zatraktivnění noční dopravy</a:t>
            </a:r>
          </a:p>
          <a:p>
            <a:pPr marL="0" indent="0">
              <a:buNone/>
            </a:pPr>
            <a:endParaRPr lang="cs-CZ" sz="2000" dirty="0"/>
          </a:p>
        </p:txBody>
      </p:sp>
      <p:grpSp>
        <p:nvGrpSpPr>
          <p:cNvPr id="14" name="Skupina 13">
            <a:extLst>
              <a:ext uri="{FF2B5EF4-FFF2-40B4-BE49-F238E27FC236}">
                <a16:creationId xmlns:a16="http://schemas.microsoft.com/office/drawing/2014/main" id="{B2F318F1-91EC-4D0D-9403-3DBBB9B74141}"/>
              </a:ext>
            </a:extLst>
          </p:cNvPr>
          <p:cNvGrpSpPr/>
          <p:nvPr/>
        </p:nvGrpSpPr>
        <p:grpSpPr>
          <a:xfrm>
            <a:off x="0" y="5791021"/>
            <a:ext cx="9144000" cy="1049265"/>
            <a:chOff x="0" y="5791021"/>
            <a:chExt cx="9144000" cy="1049265"/>
          </a:xfrm>
        </p:grpSpPr>
        <p:sp>
          <p:nvSpPr>
            <p:cNvPr id="15" name="Obdélník 14">
              <a:extLst>
                <a:ext uri="{FF2B5EF4-FFF2-40B4-BE49-F238E27FC236}">
                  <a16:creationId xmlns:a16="http://schemas.microsoft.com/office/drawing/2014/main" id="{DB63C2E6-838D-4724-AA73-7D983095867E}"/>
                </a:ext>
              </a:extLst>
            </p:cNvPr>
            <p:cNvSpPr/>
            <p:nvPr/>
          </p:nvSpPr>
          <p:spPr>
            <a:xfrm>
              <a:off x="0" y="6023984"/>
              <a:ext cx="9144000" cy="235226"/>
            </a:xfrm>
            <a:prstGeom prst="rect">
              <a:avLst/>
            </a:prstGeom>
            <a:solidFill>
              <a:srgbClr val="880015"/>
            </a:solidFill>
            <a:ln>
              <a:solidFill>
                <a:srgbClr val="88001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endParaRPr>
            </a:p>
          </p:txBody>
        </p:sp>
        <p:sp>
          <p:nvSpPr>
            <p:cNvPr id="16" name="Obdélník 15">
              <a:extLst>
                <a:ext uri="{FF2B5EF4-FFF2-40B4-BE49-F238E27FC236}">
                  <a16:creationId xmlns:a16="http://schemas.microsoft.com/office/drawing/2014/main" id="{1216F71E-D92A-48B3-811F-7676AD95BB55}"/>
                </a:ext>
              </a:extLst>
            </p:cNvPr>
            <p:cNvSpPr/>
            <p:nvPr/>
          </p:nvSpPr>
          <p:spPr>
            <a:xfrm>
              <a:off x="0" y="6397248"/>
              <a:ext cx="9144000" cy="267949"/>
            </a:xfrm>
            <a:prstGeom prst="rect">
              <a:avLst/>
            </a:prstGeom>
            <a:solidFill>
              <a:srgbClr val="880015"/>
            </a:solidFill>
            <a:ln>
              <a:solidFill>
                <a:srgbClr val="88001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endParaRPr>
            </a:p>
          </p:txBody>
        </p:sp>
        <p:pic>
          <p:nvPicPr>
            <p:cNvPr id="17" name="Obrázek 16">
              <a:extLst>
                <a:ext uri="{FF2B5EF4-FFF2-40B4-BE49-F238E27FC236}">
                  <a16:creationId xmlns:a16="http://schemas.microsoft.com/office/drawing/2014/main" id="{502105C1-7B94-4562-AD51-A6DD78D6B5E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26706" y="5791021"/>
              <a:ext cx="1049265" cy="1049265"/>
            </a:xfrm>
            <a:prstGeom prst="rect">
              <a:avLst/>
            </a:prstGeom>
          </p:spPr>
        </p:pic>
      </p:grpSp>
      <p:pic>
        <p:nvPicPr>
          <p:cNvPr id="12" name="Obrázek 11">
            <a:extLst>
              <a:ext uri="{FF2B5EF4-FFF2-40B4-BE49-F238E27FC236}">
                <a16:creationId xmlns:a16="http://schemas.microsoft.com/office/drawing/2014/main" id="{8B3BBA22-D550-084F-85B2-FFD4077BAE80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0018" y="1489528"/>
            <a:ext cx="4867275" cy="3631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11803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 descr="Obsah obrázku jídlo, nůž, kreslení, stůl&#10;&#10;Popis byl vytvořen automaticky">
            <a:extLst>
              <a:ext uri="{FF2B5EF4-FFF2-40B4-BE49-F238E27FC236}">
                <a16:creationId xmlns:a16="http://schemas.microsoft.com/office/drawing/2014/main" id="{A524E69B-55C8-46DD-9BE6-0DE39F7C49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226737"/>
            <a:ext cx="7125317" cy="13793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Děkuji za pozornost</a:t>
            </a:r>
          </a:p>
        </p:txBody>
      </p:sp>
      <p:grpSp>
        <p:nvGrpSpPr>
          <p:cNvPr id="4" name="Skupina 3"/>
          <p:cNvGrpSpPr/>
          <p:nvPr/>
        </p:nvGrpSpPr>
        <p:grpSpPr>
          <a:xfrm>
            <a:off x="0" y="5791021"/>
            <a:ext cx="9144000" cy="1049265"/>
            <a:chOff x="0" y="5791021"/>
            <a:chExt cx="9144000" cy="1049265"/>
          </a:xfrm>
        </p:grpSpPr>
        <p:sp>
          <p:nvSpPr>
            <p:cNvPr id="5" name="Obdélník 4"/>
            <p:cNvSpPr/>
            <p:nvPr/>
          </p:nvSpPr>
          <p:spPr>
            <a:xfrm>
              <a:off x="0" y="6023984"/>
              <a:ext cx="9144000" cy="235226"/>
            </a:xfrm>
            <a:prstGeom prst="rect">
              <a:avLst/>
            </a:prstGeom>
            <a:solidFill>
              <a:srgbClr val="880015"/>
            </a:solidFill>
            <a:ln>
              <a:solidFill>
                <a:srgbClr val="88001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endParaRPr>
            </a:p>
          </p:txBody>
        </p:sp>
        <p:sp>
          <p:nvSpPr>
            <p:cNvPr id="6" name="Obdélník 5"/>
            <p:cNvSpPr/>
            <p:nvPr/>
          </p:nvSpPr>
          <p:spPr>
            <a:xfrm>
              <a:off x="0" y="6397248"/>
              <a:ext cx="9144000" cy="267949"/>
            </a:xfrm>
            <a:prstGeom prst="rect">
              <a:avLst/>
            </a:prstGeom>
            <a:solidFill>
              <a:srgbClr val="880015"/>
            </a:solidFill>
            <a:ln>
              <a:solidFill>
                <a:srgbClr val="88001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endParaRPr>
            </a:p>
          </p:txBody>
        </p:sp>
        <p:pic>
          <p:nvPicPr>
            <p:cNvPr id="7" name="Obrázek 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26706" y="5791021"/>
              <a:ext cx="1049265" cy="1049265"/>
            </a:xfrm>
            <a:prstGeom prst="rect">
              <a:avLst/>
            </a:prstGeom>
          </p:spPr>
        </p:pic>
      </p:grpSp>
      <p:sp>
        <p:nvSpPr>
          <p:cNvPr id="13" name="Rectangle 7">
            <a:extLst>
              <a:ext uri="{FF2B5EF4-FFF2-40B4-BE49-F238E27FC236}">
                <a16:creationId xmlns:a16="http://schemas.microsoft.com/office/drawing/2014/main" id="{DE7698BC-20AF-FF48-AC4D-839BAFCD54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6501" y="148414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0DA59DB3-3329-FD46-A0AA-14B81F70B4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8269" y="1508188"/>
            <a:ext cx="10276776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4104" name="Obrázek 1" descr="http://www.plzensketrolejbusy.cz/foto/2014/7-9/IMG_5584.jpg">
            <a:extLst>
              <a:ext uri="{FF2B5EF4-FFF2-40B4-BE49-F238E27FC236}">
                <a16:creationId xmlns:a16="http://schemas.microsoft.com/office/drawing/2014/main" id="{FB789E3E-DAA9-5849-A543-EE470DA1F0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14" r="383" b="13042"/>
          <a:stretch>
            <a:fillRect/>
          </a:stretch>
        </p:blipFill>
        <p:spPr bwMode="auto">
          <a:xfrm>
            <a:off x="1458269" y="1508189"/>
            <a:ext cx="6408712" cy="42534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22072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 descr="Obsah obrázku jídlo, nůž, kreslení, stůl&#10;&#10;Popis byl vytvořen automaticky">
            <a:extLst>
              <a:ext uri="{FF2B5EF4-FFF2-40B4-BE49-F238E27FC236}">
                <a16:creationId xmlns:a16="http://schemas.microsoft.com/office/drawing/2014/main" id="{25BEAC84-B9B3-4B65-AF46-117E580169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0441"/>
            <a:ext cx="9036496" cy="13793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298611"/>
            <a:ext cx="8229600" cy="1143000"/>
          </a:xfrm>
          <a:ln>
            <a:noFill/>
          </a:ln>
        </p:spPr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Doplňující dotaz vedoucího BP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05880" y="1058456"/>
            <a:ext cx="8640960" cy="4525963"/>
          </a:xfrm>
        </p:spPr>
        <p:txBody>
          <a:bodyPr>
            <a:normAutofit/>
          </a:bodyPr>
          <a:lstStyle/>
          <a:p>
            <a:endParaRPr lang="cs-CZ" dirty="0"/>
          </a:p>
          <a:p>
            <a:r>
              <a:rPr lang="cs-CZ" sz="2400" dirty="0"/>
              <a:t>Názor na zajištění noční dopravy obslužnosti systémem sběrných taxi na zavolání organizování jako doplňkový systém noční obslužnosti např. v rakouském Linci. Je možné tento systém aplikovat do některého města v ČR? </a:t>
            </a:r>
          </a:p>
        </p:txBody>
      </p:sp>
      <p:grpSp>
        <p:nvGrpSpPr>
          <p:cNvPr id="4" name="Skupina 3"/>
          <p:cNvGrpSpPr/>
          <p:nvPr/>
        </p:nvGrpSpPr>
        <p:grpSpPr>
          <a:xfrm>
            <a:off x="0" y="5791021"/>
            <a:ext cx="9144000" cy="1049265"/>
            <a:chOff x="0" y="5791021"/>
            <a:chExt cx="9144000" cy="1049265"/>
          </a:xfrm>
        </p:grpSpPr>
        <p:sp>
          <p:nvSpPr>
            <p:cNvPr id="5" name="Obdélník 4"/>
            <p:cNvSpPr/>
            <p:nvPr/>
          </p:nvSpPr>
          <p:spPr>
            <a:xfrm>
              <a:off x="0" y="6023984"/>
              <a:ext cx="9144000" cy="235226"/>
            </a:xfrm>
            <a:prstGeom prst="rect">
              <a:avLst/>
            </a:prstGeom>
            <a:solidFill>
              <a:srgbClr val="880015"/>
            </a:solidFill>
            <a:ln>
              <a:solidFill>
                <a:srgbClr val="88001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endParaRPr>
            </a:p>
          </p:txBody>
        </p:sp>
        <p:sp>
          <p:nvSpPr>
            <p:cNvPr id="6" name="Obdélník 5"/>
            <p:cNvSpPr/>
            <p:nvPr/>
          </p:nvSpPr>
          <p:spPr>
            <a:xfrm>
              <a:off x="0" y="6397248"/>
              <a:ext cx="9144000" cy="267949"/>
            </a:xfrm>
            <a:prstGeom prst="rect">
              <a:avLst/>
            </a:prstGeom>
            <a:solidFill>
              <a:srgbClr val="880015"/>
            </a:solidFill>
            <a:ln>
              <a:solidFill>
                <a:srgbClr val="88001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endParaRPr>
            </a:p>
          </p:txBody>
        </p:sp>
        <p:pic>
          <p:nvPicPr>
            <p:cNvPr id="7" name="Obrázek 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26706" y="5791021"/>
              <a:ext cx="1049265" cy="104926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5972401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Vlastní návrh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1395</TotalTime>
  <Words>353</Words>
  <Application>Microsoft Macintosh PowerPoint</Application>
  <PresentationFormat>Předvádění na obrazovce (4:3)</PresentationFormat>
  <Paragraphs>75</Paragraphs>
  <Slides>10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Open Sans</vt:lpstr>
      <vt:lpstr>Times New Roman</vt:lpstr>
      <vt:lpstr>Motiv systému Office</vt:lpstr>
      <vt:lpstr>Vlastní návrh</vt:lpstr>
      <vt:lpstr>Ústav technicko-technologický</vt:lpstr>
      <vt:lpstr>Cíl práce</vt:lpstr>
      <vt:lpstr>Důvody k výběru tématu BP</vt:lpstr>
      <vt:lpstr>Metodika práce</vt:lpstr>
      <vt:lpstr>Výzkumný problém</vt:lpstr>
      <vt:lpstr>SWOT ANALÝZA</vt:lpstr>
      <vt:lpstr>Návrh nového vedení linek</vt:lpstr>
      <vt:lpstr>Děkuji za pozornost</vt:lpstr>
      <vt:lpstr>Doplňující dotaz vedoucího BP</vt:lpstr>
      <vt:lpstr>Doplňující dotaz oponenta BP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Mencl Patrik</dc:creator>
  <cp:lastModifiedBy>Jan Obst</cp:lastModifiedBy>
  <cp:revision>82</cp:revision>
  <dcterms:created xsi:type="dcterms:W3CDTF">2017-10-19T08:37:29Z</dcterms:created>
  <dcterms:modified xsi:type="dcterms:W3CDTF">2021-02-09T17:12:32Z</dcterms:modified>
</cp:coreProperties>
</file>