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5" r:id="rId7"/>
    <p:sldId id="270" r:id="rId8"/>
    <p:sldId id="266" r:id="rId9"/>
    <p:sldId id="263" r:id="rId10"/>
    <p:sldId id="267" r:id="rId11"/>
    <p:sldId id="269" r:id="rId12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40"/>
    <p:restoredTop sz="94685"/>
  </p:normalViewPr>
  <p:slideViewPr>
    <p:cSldViewPr>
      <p:cViewPr varScale="1">
        <p:scale>
          <a:sx n="84" d="100"/>
          <a:sy n="84" d="100"/>
        </p:scale>
        <p:origin x="192" y="2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1B84C-E13F-47F2-85A5-5A7FD7878F96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80A30-97CE-4F37-A370-8F03C2FC1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27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26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1574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9463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198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688204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4019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43020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48078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06970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4440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98460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5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479" y="2640369"/>
            <a:ext cx="7098100" cy="201303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6000" dirty="0"/>
              <a:t>Analýza osobní dopravy na trase Praha - Brno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46404" y="5229200"/>
            <a:ext cx="5785836" cy="100811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Autor bakalářské práce: Tomáš Mikeska</a:t>
            </a:r>
          </a:p>
          <a:p>
            <a:r>
              <a:rPr lang="cs-CZ" dirty="0"/>
              <a:t>Vedoucí bakalářské práce: Ing. Jiří Čejka, Ph.D.</a:t>
            </a:r>
          </a:p>
          <a:p>
            <a:r>
              <a:rPr lang="cs-CZ" dirty="0"/>
              <a:t>Oponent bakalářské práce: Ing. Vladimír Faltus, Ph.D.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372627" y="528477"/>
            <a:ext cx="6400800" cy="1250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/>
              <a:t>Vysoká škola technická a ekonomická</a:t>
            </a:r>
            <a:br>
              <a:rPr lang="cs-CZ" sz="3000" dirty="0"/>
            </a:br>
            <a:r>
              <a:rPr lang="cs-CZ" sz="2600" dirty="0"/>
              <a:t>Ústav </a:t>
            </a:r>
            <a:r>
              <a:rPr lang="cs-CZ" sz="2600" dirty="0" err="1"/>
              <a:t>technicko-technologický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27" y="260648"/>
            <a:ext cx="1371609" cy="137160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444208" y="6237312"/>
            <a:ext cx="22284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České Budějovice, únor 2021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272808" cy="468052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b="1" dirty="0"/>
              <a:t>Oponent</a:t>
            </a:r>
          </a:p>
          <a:p>
            <a:pPr marL="0" indent="0">
              <a:buNone/>
            </a:pPr>
            <a:r>
              <a:rPr lang="cs-CZ" b="1" dirty="0"/>
              <a:t>Proč byli pro účely práce vybráni pouze někteří dopravci a jiní ne? Proč byly pro spojení Prahy a Brna vybrány jen některé trasy a jiné ne? Existuje více tras pro spojení po železnici mezi Prahou a Brnem? </a:t>
            </a:r>
          </a:p>
          <a:p>
            <a:pPr lvl="1"/>
            <a:r>
              <a:rPr lang="cs-CZ" dirty="0"/>
              <a:t>Není možné vybrat pouze jednoho dopravce, ale zároveň je nelze porovnávat ani všechny. Zvolil jsem proto největší a nejznámější konkurenty na trhu.</a:t>
            </a:r>
          </a:p>
          <a:p>
            <a:pPr lvl="1"/>
            <a:r>
              <a:rPr lang="cs-CZ" dirty="0"/>
              <a:t>Přímá trasa mezi Prahou a Brnem přepravuje nejvíce cestujících. Ostatní trasy postrádají vzhledem k ní význam.</a:t>
            </a:r>
          </a:p>
          <a:p>
            <a:pPr marL="0" indent="0">
              <a:buNone/>
            </a:pPr>
            <a:r>
              <a:rPr lang="cs-CZ" b="1" dirty="0"/>
              <a:t>Píšete, že u vysokorychlostních tratí by nedocházelo ke střetu osobních vlaků s vysokorychlostními. Co se pod tímto střetem myslí a jak by se dal vyjádřit odborně? Může zde pomoci dopravní telematika? V bakalářské práci o ní není zmínka.  </a:t>
            </a:r>
          </a:p>
          <a:p>
            <a:pPr lvl="1"/>
            <a:r>
              <a:rPr lang="cs-CZ" dirty="0"/>
              <a:t>Propustnost tratě – vysokorychlostní vlaky by kvůli pomalejším nemohly kvalitně projíždět.</a:t>
            </a:r>
          </a:p>
          <a:p>
            <a:pPr lvl="1"/>
            <a:r>
              <a:rPr lang="cs-CZ" dirty="0"/>
              <a:t>Výměna kolejových svršků, zlepšení propustnosti tratí a zkvalitnění/výměna telematických systémů.</a:t>
            </a:r>
          </a:p>
          <a:p>
            <a:pPr marL="0" indent="0">
              <a:buNone/>
            </a:pPr>
            <a:r>
              <a:rPr lang="cs-CZ" b="1" dirty="0"/>
              <a:t>V bakalářské práci se o Praze píše, že osobní doprava po vodě plní především rekreační funkci. Zapojuje se vodní doprava také do MHD? Ve které lokalitě je její význam nejvyšší v současné době?   </a:t>
            </a:r>
          </a:p>
          <a:p>
            <a:pPr lvl="1"/>
            <a:r>
              <a:rPr lang="cs-CZ" dirty="0"/>
              <a:t>MHD s pravidelnými tarify a jízdním řádem formou přívozů.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2780220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7269480" cy="1325562"/>
          </a:xfrm>
        </p:spPr>
        <p:txBody>
          <a:bodyPr/>
          <a:lstStyle/>
          <a:p>
            <a:pPr algn="r"/>
            <a:r>
              <a:rPr lang="cs-CZ" dirty="0">
                <a:solidFill>
                  <a:srgbClr val="002060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20932494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Motivace a důvody k řešení daného problému a 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Cílem této bakalářské práce je zhodnotit současný stav dopravy na trase z Prahy do Brna se zohledněním možností dopravy, kvality a ceny poskytovaných služeb přepravci a v neposlední řadě vlivu na životní prostředí.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Teoretická část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Druhy dopravy, dopravní prostředky, základní pojmy legislativa v oblasti osobní dopravy…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Aplikační část a diskuse výsledků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Problematika přepravy mezi městy Praha a Brno</a:t>
            </a:r>
          </a:p>
        </p:txBody>
      </p:sp>
    </p:spTree>
    <p:extLst>
      <p:ext uri="{BB962C8B-B14F-4D97-AF65-F5344CB8AC3E}">
        <p14:creationId xmlns:p14="http://schemas.microsoft.com/office/powerpoint/2010/main" val="257090986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Definované hypotézy nebo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Na trase mezi městy Praha a Brno je možno využít železniční, autobusovou, automobilovou, anebo leteckou přepravu - cestující, mají na výběr více variant cestování.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V rámci své bakalářské jsem porovnával dva železniční přepravce, dva autobusové přepravce, individuální automobilovou přepravu včetně možnosti spolujízdy       a leteckou přepravu.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8254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Metoda sběru, shromažďování a zpracování dat </a:t>
            </a:r>
            <a:r>
              <a:rPr lang="cs-CZ" dirty="0"/>
              <a:t>týkajících se možností přepravy osob mezi městy Praha a Brno.</a:t>
            </a:r>
          </a:p>
          <a:p>
            <a:pPr algn="just">
              <a:lnSpc>
                <a:spcPct val="150000"/>
              </a:lnSpc>
            </a:pPr>
            <a:r>
              <a:rPr lang="cs-CZ" b="1" dirty="0"/>
              <a:t>Metoda komparace </a:t>
            </a:r>
            <a:r>
              <a:rPr lang="cs-CZ" dirty="0"/>
              <a:t>jež umožní vyhodnocení v čem se srovnávané objekty liší a v čem naopak shodují.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1298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Aplikační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1"/>
            <a:ext cx="6289892" cy="24210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Problematika letecké, silniční a železniční přepravy na trase Praha a Brno.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Představení způsobů přepravy z pohledu jejich výhod a nevýhod.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Porovnávání z pohledu ekonomického, časového a praktického.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4174980" cy="25003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6084168" y="6426152"/>
            <a:ext cx="10711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latin typeface="+mj-lt"/>
                <a:ea typeface="Times New Roman" panose="02020603050405020304" pitchFamily="18" charset="0"/>
              </a:rPr>
              <a:t>Zdroj: brno.cz</a:t>
            </a:r>
            <a:endParaRPr lang="cs-CZ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091589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980728"/>
            <a:ext cx="6446520" cy="5688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000" dirty="0">
                <a:solidFill>
                  <a:srgbClr val="002060"/>
                </a:solidFill>
              </a:rPr>
              <a:t>Tabulka 12 BP: Shrnutí možností přepravy na trase Praha – Brno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100" dirty="0"/>
          </a:p>
          <a:p>
            <a:pPr marL="0" indent="0">
              <a:lnSpc>
                <a:spcPct val="150000"/>
              </a:lnSpc>
              <a:buNone/>
            </a:pPr>
            <a:endParaRPr lang="cs-CZ" sz="1100" dirty="0"/>
          </a:p>
          <a:p>
            <a:pPr marL="0" indent="0">
              <a:lnSpc>
                <a:spcPct val="150000"/>
              </a:lnSpc>
              <a:buNone/>
            </a:pPr>
            <a:endParaRPr lang="cs-CZ" sz="1100" dirty="0"/>
          </a:p>
          <a:p>
            <a:pPr marL="0" indent="0">
              <a:lnSpc>
                <a:spcPct val="150000"/>
              </a:lnSpc>
              <a:buNone/>
            </a:pPr>
            <a:endParaRPr lang="cs-CZ" sz="500" dirty="0"/>
          </a:p>
          <a:p>
            <a:pPr marL="0" indent="0">
              <a:lnSpc>
                <a:spcPct val="150000"/>
              </a:lnSpc>
              <a:buNone/>
            </a:pPr>
            <a:endParaRPr lang="cs-CZ" sz="5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Nejvýhodnější</a:t>
            </a:r>
            <a:r>
              <a:rPr lang="cs-CZ" sz="1400" dirty="0"/>
              <a:t> z časového i finančního hlediska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Autobusem, se společností </a:t>
            </a:r>
            <a:r>
              <a:rPr lang="cs-CZ" sz="1200" dirty="0" err="1"/>
              <a:t>Flixbus</a:t>
            </a:r>
            <a:r>
              <a:rPr lang="cs-CZ" sz="1200" dirty="0"/>
              <a:t> (2 hod 20 min, 79 Kč)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Nejméně výhodné </a:t>
            </a:r>
            <a:r>
              <a:rPr lang="cs-CZ" sz="1400" dirty="0"/>
              <a:t>s časového i finančního hlediska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Vlakem se společností České Dráhy (2 hod 35 min, 119 Kč)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Kompromis</a:t>
            </a:r>
            <a:r>
              <a:rPr lang="cs-CZ" sz="1400" dirty="0"/>
              <a:t> ceny, času a individuálních požadavků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Soukromým automobilem (spolujízda) – závisí na počtu cestujících a situaci na silnici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Nejvstřícnější</a:t>
            </a:r>
            <a:r>
              <a:rPr lang="cs-CZ" sz="1400" dirty="0"/>
              <a:t> k individuálním požadavkům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Letecká společnost </a:t>
            </a:r>
            <a:r>
              <a:rPr lang="cs-CZ" sz="1200" dirty="0" err="1"/>
              <a:t>Mavisys</a:t>
            </a:r>
            <a:r>
              <a:rPr lang="cs-CZ" sz="1200" dirty="0"/>
              <a:t> (33 minut)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64507"/>
              </p:ext>
            </p:extLst>
          </p:nvPr>
        </p:nvGraphicFramePr>
        <p:xfrm>
          <a:off x="1115616" y="1916832"/>
          <a:ext cx="6446520" cy="197360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62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7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Dopravní prostředek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Doba jízdy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Cena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Doprovodné služby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Vlak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Regiojet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26min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99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České dráhy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35min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Autobus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Regiojet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25min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179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2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FlixBus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20min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2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Osobní automobil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individuálně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2hod 7min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394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4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BlaBlaCar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2hod 30min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80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Letadlo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Piper Meridian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7.904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ANO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68431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Železniční přeprava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výstavba vysokorychlostních tratí, renovace železnic, optimalizace železničních spojů, zjednodušení řízení drážní dopravy, zlevnění jízdného…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Autobusová přeprava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zlevnění jízdného, zlepšení kvality poskytovaných služeb…</a:t>
            </a:r>
            <a:endParaRPr lang="cs-CZ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Automobilová přeprava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spolujízda, volba vhodného přepravního prostředku…</a:t>
            </a:r>
            <a:endParaRPr lang="cs-CZ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2811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Nejrychlejší a zároveň nejlevnější je cesta autobusem se společností </a:t>
            </a:r>
            <a:r>
              <a:rPr lang="cs-CZ" dirty="0" err="1"/>
              <a:t>Flixbus</a:t>
            </a:r>
            <a:endParaRPr lang="cs-CZ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Silným konkurentem je automobilová přeprava, kdy je přepravovaných více osob, případně spolujízda například prostřednictvím aplikace </a:t>
            </a:r>
            <a:r>
              <a:rPr lang="cs-CZ" dirty="0" err="1"/>
              <a:t>BlaBlaCar</a:t>
            </a:r>
            <a:endParaRPr lang="cs-CZ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Nejpomalejší a nejdražší přepravu nabízí železniční přepravce České dráhy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Časově nejvýhodnějším přepravcem je letecká společnost </a:t>
            </a:r>
            <a:r>
              <a:rPr lang="cs-CZ" dirty="0" err="1"/>
              <a:t>Mavisys</a:t>
            </a:r>
            <a:r>
              <a:rPr lang="cs-CZ" dirty="0"/>
              <a:t>, u které je čas přepravy oproti cestě autobusem méně než čtvrtinový (nejvyšší finanční náročnost)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Finální výběr způsobu přepravy je tedy přímo závislý na výběru a individuálních potřebách cestujícího.</a:t>
            </a:r>
          </a:p>
        </p:txBody>
      </p:sp>
    </p:spTree>
    <p:extLst>
      <p:ext uri="{BB962C8B-B14F-4D97-AF65-F5344CB8AC3E}">
        <p14:creationId xmlns:p14="http://schemas.microsoft.com/office/powerpoint/2010/main" val="271930828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7416824" cy="439248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b="1" dirty="0"/>
              <a:t>Vedoucí</a:t>
            </a:r>
          </a:p>
          <a:p>
            <a:pPr marL="0" indent="0">
              <a:buNone/>
            </a:pPr>
            <a:r>
              <a:rPr lang="cs-CZ" b="1" dirty="0"/>
              <a:t>Myslíte si, že speciální segment železniční dopravy – Praha – Brno a opačně, bez dalších zastávek má smysl?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b="1" dirty="0"/>
              <a:t>Za současné situace a stavu tratí neproveditelné</a:t>
            </a:r>
          </a:p>
          <a:p>
            <a:pPr lvl="1"/>
            <a:r>
              <a:rPr lang="cs-CZ" dirty="0"/>
              <a:t>Vystavění vysokorychlostních tratí</a:t>
            </a:r>
          </a:p>
          <a:p>
            <a:pPr lvl="1"/>
            <a:r>
              <a:rPr lang="cs-CZ" dirty="0"/>
              <a:t>Vysoká úspora času (při průměrné rychlosti 200 Km/h doba trasy cca 40 min. </a:t>
            </a:r>
          </a:p>
          <a:p>
            <a:pPr lvl="1"/>
            <a:r>
              <a:rPr lang="cs-CZ" dirty="0"/>
              <a:t>Dopad obsazenosti vlaku na cenu jízdenky</a:t>
            </a:r>
          </a:p>
          <a:p>
            <a:pPr lvl="1"/>
            <a:r>
              <a:rPr lang="cs-CZ" dirty="0"/>
              <a:t>Návrh: zavedení bez zastávkové </a:t>
            </a:r>
            <a:r>
              <a:rPr lang="cs-CZ" dirty="0" err="1"/>
              <a:t>rychlo</a:t>
            </a:r>
            <a:r>
              <a:rPr lang="cs-CZ" dirty="0"/>
              <a:t>-trasy v určité dny a hodiny</a:t>
            </a:r>
          </a:p>
        </p:txBody>
      </p:sp>
    </p:spTree>
    <p:extLst>
      <p:ext uri="{BB962C8B-B14F-4D97-AF65-F5344CB8AC3E}">
        <p14:creationId xmlns:p14="http://schemas.microsoft.com/office/powerpoint/2010/main" val="232130340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View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776</TotalTime>
  <Words>810</Words>
  <Application>Microsoft Macintosh PowerPoint</Application>
  <PresentationFormat>Předvádění na obrazovce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Schoolbook</vt:lpstr>
      <vt:lpstr>Times New Roman</vt:lpstr>
      <vt:lpstr>Wingdings 2</vt:lpstr>
      <vt:lpstr>View</vt:lpstr>
      <vt:lpstr>Analýza osobní dopravy na trase Praha - Brno</vt:lpstr>
      <vt:lpstr>Motivace a důvody k řešení daného problému a cíl práce</vt:lpstr>
      <vt:lpstr>Definované hypotézy nebo výzkumné otázky</vt:lpstr>
      <vt:lpstr>Použité metody</vt:lpstr>
      <vt:lpstr>Aplikační část</vt:lpstr>
      <vt:lpstr>Dosažené výsledky a přínos práce</vt:lpstr>
      <vt:lpstr>Návrhy opatření</vt:lpstr>
      <vt:lpstr>Závěr</vt:lpstr>
      <vt:lpstr>Odpovědi na otázky vedoucího, oponenta a komise</vt:lpstr>
      <vt:lpstr>Odpovědi na otázky vedoucího, oponenta a komise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7.2.3. obhajoba</dc:title>
  <dc:creator>Luccy</dc:creator>
  <cp:lastModifiedBy>Microsoft Office User</cp:lastModifiedBy>
  <cp:revision>53</cp:revision>
  <dcterms:created xsi:type="dcterms:W3CDTF">2018-10-21T21:02:27Z</dcterms:created>
  <dcterms:modified xsi:type="dcterms:W3CDTF">2020-12-14T16:22:42Z</dcterms:modified>
</cp:coreProperties>
</file>