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92" r:id="rId4"/>
    <p:sldId id="286" r:id="rId5"/>
    <p:sldId id="259" r:id="rId6"/>
    <p:sldId id="287" r:id="rId7"/>
    <p:sldId id="280" r:id="rId8"/>
    <p:sldId id="283" r:id="rId9"/>
    <p:sldId id="288" r:id="rId10"/>
    <p:sldId id="289" r:id="rId11"/>
    <p:sldId id="290" r:id="rId12"/>
    <p:sldId id="291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474" autoAdjust="0"/>
  </p:normalViewPr>
  <p:slideViewPr>
    <p:cSldViewPr>
      <p:cViewPr varScale="1">
        <p:scale>
          <a:sx n="109" d="100"/>
          <a:sy n="109" d="100"/>
        </p:scale>
        <p:origin x="15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Současný stav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Ujeté km/rok</c:v>
                </c:pt>
                <c:pt idx="1">
                  <c:v>Přepravní náklady €/rok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174006</c:v>
                </c:pt>
                <c:pt idx="1">
                  <c:v>62642.3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4-45B5-A84D-29888FBF12C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Stav po aplikaci MNS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Ujeté km/rok</c:v>
                </c:pt>
                <c:pt idx="1">
                  <c:v>Přepravní náklady €/rok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182343</c:v>
                </c:pt>
                <c:pt idx="1">
                  <c:v>65643.48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4-45B5-A84D-29888FBF12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81659760"/>
        <c:axId val="1981656016"/>
      </c:barChart>
      <c:catAx>
        <c:axId val="198165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1656016"/>
        <c:crosses val="autoZero"/>
        <c:auto val="1"/>
        <c:lblAlgn val="ctr"/>
        <c:lblOffset val="100"/>
        <c:noMultiLvlLbl val="0"/>
      </c:catAx>
      <c:valAx>
        <c:axId val="198165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165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Současný stav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Ujeté km/rok</c:v>
                </c:pt>
                <c:pt idx="1">
                  <c:v>Přepravní náklady €/rok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174006</c:v>
                </c:pt>
                <c:pt idx="1">
                  <c:v>62642.3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4-49DB-AE54-EC32042D259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Stav po aplikaci CW metody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Ujeté km/rok</c:v>
                </c:pt>
                <c:pt idx="1">
                  <c:v>Přepravní náklady €/rok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160937.5</c:v>
                </c:pt>
                <c:pt idx="1">
                  <c:v>58117.08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4-49DB-AE54-EC32042D25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9674432"/>
        <c:axId val="2029690656"/>
      </c:barChart>
      <c:catAx>
        <c:axId val="20296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29690656"/>
        <c:crosses val="autoZero"/>
        <c:auto val="1"/>
        <c:lblAlgn val="ctr"/>
        <c:lblOffset val="100"/>
        <c:noMultiLvlLbl val="0"/>
      </c:catAx>
      <c:valAx>
        <c:axId val="20296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296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Porovnání</a:t>
            </a:r>
            <a:r>
              <a:rPr lang="cs-CZ" baseline="0"/>
              <a:t> současného stavu s metodami OV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2011297500855868E-2"/>
          <c:y val="9.466851684078946E-2"/>
          <c:w val="0.89987276047015863"/>
          <c:h val="0.74789684678559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Současný stav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Ujeté km/rok</c:v>
                </c:pt>
                <c:pt idx="1">
                  <c:v>Přepravní náklady €/rok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174006</c:v>
                </c:pt>
                <c:pt idx="1">
                  <c:v>62642.3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5-49E3-A406-5B0480CE30B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MNS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Ujeté km/rok</c:v>
                </c:pt>
                <c:pt idx="1">
                  <c:v>Přepravní náklady €/rok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182343</c:v>
                </c:pt>
                <c:pt idx="1">
                  <c:v>65643.48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5-49E3-A406-5B0480CE30B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Ujeté km/rok</c:v>
                </c:pt>
                <c:pt idx="1">
                  <c:v>Přepravní náklady €/rok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160937.5</c:v>
                </c:pt>
                <c:pt idx="1">
                  <c:v>58117.08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5-49E3-A406-5B0480CE3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4159592"/>
        <c:axId val="354158280"/>
      </c:barChart>
      <c:catAx>
        <c:axId val="35415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4158280"/>
        <c:crosses val="autoZero"/>
        <c:auto val="1"/>
        <c:lblAlgn val="ctr"/>
        <c:lblOffset val="100"/>
        <c:noMultiLvlLbl val="0"/>
      </c:catAx>
      <c:valAx>
        <c:axId val="35415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415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630F09F-F824-44F8-8A1B-B77F396F5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4B978C-3B11-4119-BC7B-7CBDB6AF8D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D5263-FA8C-430B-B565-0A9BBBE0CAD3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5B063D-5EF3-461B-BB19-20340B1442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5D120-955E-41C7-A451-48B254FECF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A11BB-94BE-4989-8138-6487B740BF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25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3A4D-F81A-4FB5-AD7C-2509EB5D02F3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85075-A489-4EC5-A03D-DEF34528E7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7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>
            <a:extLst>
              <a:ext uri="{FF2B5EF4-FFF2-40B4-BE49-F238E27FC236}">
                <a16:creationId xmlns:a16="http://schemas.microsoft.com/office/drawing/2014/main" id="{336245AC-41A3-448B-84A0-D620A2BE73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090" name="Object 18">
            <a:extLst>
              <a:ext uri="{FF2B5EF4-FFF2-40B4-BE49-F238E27FC236}">
                <a16:creationId xmlns:a16="http://schemas.microsoft.com/office/drawing/2014/main" id="{CA4744F9-0C65-4BC0-B4BF-1651294AE05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05059009"/>
              </p:ext>
            </p:extLst>
          </p:nvPr>
        </p:nvGraphicFramePr>
        <p:xfrm>
          <a:off x="0" y="0"/>
          <a:ext cx="91440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3003175" imgH="4571429" progId="Photoshop.Image.7">
                  <p:embed/>
                </p:oleObj>
              </mc:Choice>
              <mc:Fallback>
                <p:oleObj name="Image" r:id="rId2" imgW="13003175" imgH="4571429" progId="Photoshop.Image.7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9">
            <a:extLst>
              <a:ext uri="{FF2B5EF4-FFF2-40B4-BE49-F238E27FC236}">
                <a16:creationId xmlns:a16="http://schemas.microsoft.com/office/drawing/2014/main" id="{1F8DB7EA-270A-463B-9B9B-09C8D39B5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B055E96-B89B-44B8-9DF8-041C7316CE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6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E09E296-4752-411E-8F04-1C7380A87A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6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8FEC994-3CD7-4E60-BE3D-91AC04CB47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6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1D58BCF-9FBC-483E-B80C-08FF5D71DF28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26B8EB96-7F6D-4D38-B6C8-35C6FBADA1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5800" y="3276600"/>
            <a:ext cx="7620000" cy="1071562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0F14559-4FE9-4D6C-B38D-BC429BB639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Kliknutím můžete upravit styl předlohy.</a:t>
            </a:r>
            <a:endParaRPr lang="en-US" altLang="cs-CZ" noProof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00D39B5-2ED4-4124-90AD-C3B50C00E2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9"/>
            <a:ext cx="7620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US" altLang="cs-CZ" noProof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66436D-26A2-447E-8C83-42A0EB3886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43" y="5372459"/>
            <a:ext cx="775501" cy="775501"/>
          </a:xfrm>
          <a:prstGeom prst="rect">
            <a:avLst/>
          </a:prstGeom>
        </p:spPr>
      </p:pic>
      <p:pic>
        <p:nvPicPr>
          <p:cNvPr id="13" name="Picture 42" descr="B_W">
            <a:extLst>
              <a:ext uri="{FF2B5EF4-FFF2-40B4-BE49-F238E27FC236}">
                <a16:creationId xmlns:a16="http://schemas.microsoft.com/office/drawing/2014/main" id="{58F9A8BC-BB29-4D77-B5F3-140501599BB4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92733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043EF-B2B6-4CD1-A032-C56C0E1F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486835-1564-40B2-B0C6-B18BAAD82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47CEAA-085F-4E3A-8336-A1537DD7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E451C7-06B8-413F-8DBF-81A74BE9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6F7075-0C22-4F2E-942D-C4D10D4D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1B149-5182-4EFC-AEC3-2B36D6B031E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988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F638A3-3691-442A-8A3B-ED2064E78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3684CB-8D90-4B49-8102-7C87E8C20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89BA8-4576-4218-A93E-4FAFDBF7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91B678-30DF-4FC0-831D-9C13E1E5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433480-844A-497C-B353-29287D5C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3C5EF-923D-4540-A5C2-890AED8397F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5150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F3239-AB0E-42DD-8750-B55E53C7E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4656"/>
            <a:ext cx="7010400" cy="563563"/>
          </a:xfrm>
        </p:spPr>
        <p:txBody>
          <a:bodyPr/>
          <a:lstStyle/>
          <a:p>
            <a:r>
              <a:rPr lang="cs-CZ" dirty="0"/>
              <a:t>Kliknutím lze </a:t>
            </a:r>
            <a:r>
              <a:rPr lang="cs-CZ" dirty="0" err="1"/>
              <a:t>upravitstyl</a:t>
            </a:r>
            <a:r>
              <a:rPr lang="cs-CZ" dirty="0"/>
              <a:t>.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C29E1BDA-24D9-472E-86B9-1C3A9A2378F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cs-CZ" dirty="0"/>
              <a:t>Kliknutím na ikonu přidáte tabulku.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B78AD0-464C-4E9E-BCAB-3A12505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6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5FC318-3FEB-431C-A00F-37DC885F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6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930831-0669-4919-8D39-4472AE7F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6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4FB8878-34DF-428D-8A22-6A62CA56CB4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9518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16846-7D4D-4244-A0A9-D723DEE3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1D47AE-62FF-4136-B12B-8C0556A1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500A7A-EF92-4323-A479-A7551EF1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BA459A-7C61-4CBA-AD1B-E9934519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7C8B-7752-40E6-B0E7-442F5DA7EF51}" type="slidenum">
              <a:rPr lang="en-US" altLang="cs-CZ" smtClean="0"/>
              <a:pPr/>
              <a:t>‹#›</a:t>
            </a:fld>
            <a:endParaRPr lang="en-US" alt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798652E-C890-43FC-8902-997B6A17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9646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0418-8BB2-4CA8-8A89-E35548CB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04C0D7-F433-419A-86B5-F57B43AD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F7B15D-CA8C-4C97-BF50-4E6F0D92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602FE9-098B-4167-A8EB-56AED247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636CC-44A7-493C-9FE9-BE3EB7C6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727F3-FCFE-4749-A1DC-65CDDD0B580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7617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BD4B3-1A73-4239-9ABF-33C48EB4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61AEA-520F-42FF-A17B-16BCE28D3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7B077F-BCB4-476F-8CCA-ADF1F761E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D6EA47-901E-4AD8-B162-7A7EE346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B20ADE-84B6-4DA4-99FF-29302089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FF90A8-742D-419E-8324-F7308DFA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8EC8A-B842-4EBB-8A45-F74D13BF3C5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1953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10870-43E1-4B9E-BA91-9B4024EC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675B02-4DAF-41B5-8979-075EF3C1D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B1A4C8-8D0C-4BBF-8752-209216892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04FEF-C085-4406-AD07-91A931BEF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D479A4-831F-40B8-8806-A45BB8053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8F5A0F-5326-4592-9E94-3D524E18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FA2A63-2D03-459C-9A8F-6F70A76C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29EC5B-709D-47D2-BE51-CA236C40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34B8C-0FC2-49D5-859C-9F1F22A1771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879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6529A-CE19-4651-B10A-D53FEBAE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C25E5B-639C-4205-AAB6-28280BD8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8C1C2E-0A3F-4FE5-BB03-9F511FE5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EDF9ED-371C-4221-A545-FA6BD91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4473A-1B77-4B6D-B8E7-C96DB3CAA80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9896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60BC5B-7EFD-4CD1-9D62-14329DF4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D4E7F2-04C0-4189-B7DD-6D5472E2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5FD574-B02F-4B60-955C-2724D8A2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7E16-52C8-4BE9-9BB8-D317F2BBDB1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738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DA566-BD7D-4EC0-83EF-0D94C6D2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BC0E2-E7A0-416F-88B2-9FAC2FD2B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6DFB71-B501-4A73-A487-67467396F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7765BB-9DF6-4028-87A7-F1FCE022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45B3F3-045E-4696-9A2F-08A446DC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FE89CD-0EF7-4C31-BB23-585CF048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7A98A-E20B-4EA5-A616-18DE015D6A4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4755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5414C-3735-4521-8972-C7B301C9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68726A-0761-4BC9-AFCE-EED6C2B74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884FD9-A9B9-4DBF-A9AA-D9F843A96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06D8AC-B7E0-4E26-A3D2-D1C65D1E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56D280-15F0-4858-8DD6-56482CEA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4CAAD3-7ACB-485A-BD92-D542436C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31E4-F5DA-4E01-91E1-9AF4BF2ED73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0582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>
            <a:extLst>
              <a:ext uri="{FF2B5EF4-FFF2-40B4-BE49-F238E27FC236}">
                <a16:creationId xmlns:a16="http://schemas.microsoft.com/office/drawing/2014/main" id="{8F4B253D-8520-452C-B718-9786B2CDA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41356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805FF8C-68A7-4FB8-A838-CBADDA77BB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88" y="766769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039" name="Object 15">
            <a:extLst>
              <a:ext uri="{FF2B5EF4-FFF2-40B4-BE49-F238E27FC236}">
                <a16:creationId xmlns:a16="http://schemas.microsoft.com/office/drawing/2014/main" id="{CB45D53F-3C8D-4083-BF64-470879647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53117"/>
              </p:ext>
            </p:extLst>
          </p:nvPr>
        </p:nvGraphicFramePr>
        <p:xfrm>
          <a:off x="-11113" y="0"/>
          <a:ext cx="9155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13003175" imgH="4571429" progId="Photoshop.Image.7">
                  <p:embed/>
                </p:oleObj>
              </mc:Choice>
              <mc:Fallback>
                <p:oleObj name="Image" r:id="rId14" imgW="13003175" imgH="4571429" progId="Photoshop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0"/>
                        <a:ext cx="9155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9">
            <a:extLst>
              <a:ext uri="{FF2B5EF4-FFF2-40B4-BE49-F238E27FC236}">
                <a16:creationId xmlns:a16="http://schemas.microsoft.com/office/drawing/2014/main" id="{CABC1330-7E6C-41E3-A102-2C8989127C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44494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F7F407-43AD-44D8-A26F-C661FCCD9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B8B786-D8FF-49EC-8407-7421520C0E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6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9CF0FE-FDDA-4958-AA03-011F652097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6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F1E3E9-1B0F-4F4C-A916-D631443F84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6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8C7C8B-7752-40E6-B0E7-442F5DA7EF51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0E62814-62ED-4BD6-88D3-1E3AD179A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6"/>
            <a:ext cx="7010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B79D69-6562-4104-8532-D1E85D0743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14" y="-7275"/>
            <a:ext cx="1198355" cy="697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EEA35A-849A-41AB-B993-3684E7F7FF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466455"/>
            <a:ext cx="7620000" cy="682625"/>
          </a:xfrm>
        </p:spPr>
        <p:txBody>
          <a:bodyPr/>
          <a:lstStyle/>
          <a:p>
            <a:r>
              <a:rPr lang="cs-CZ" altLang="cs-CZ" sz="3200" dirty="0"/>
              <a:t>Optimalizace dopravního řízení         ve vybrané společnosti</a:t>
            </a:r>
            <a:endParaRPr lang="en-US" altLang="cs-CZ" sz="3200" dirty="0">
              <a:solidFill>
                <a:schemeClr val="tx2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964B3F5-31CA-4063-A3C6-C030453534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9980" y="4456633"/>
            <a:ext cx="8352928" cy="76194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AUTOR BAKALÁŘSKÉ PRÁCE:        MARTIN ŠPILLER</a:t>
            </a:r>
          </a:p>
          <a:p>
            <a:pPr algn="l"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VEDOUCÍ BAKALÁŘSKÉ PRÁCE:    ING. MARTIN TELECKÝ, Ph.D.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618DC7-D348-496D-A6A0-4ACA728BEA06}"/>
              </a:ext>
            </a:extLst>
          </p:cNvPr>
          <p:cNvSpPr txBox="1"/>
          <p:nvPr/>
        </p:nvSpPr>
        <p:spPr>
          <a:xfrm>
            <a:off x="1506104" y="276525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Obhajoba bakalářské práce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3209BB-54C0-4756-A88B-15129243728F}"/>
              </a:ext>
            </a:extLst>
          </p:cNvPr>
          <p:cNvSpPr txBox="1"/>
          <p:nvPr/>
        </p:nvSpPr>
        <p:spPr>
          <a:xfrm>
            <a:off x="1259632" y="6288075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Vysoká škola technická a ekonomická v Českých Budějovicích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CA7692-E2CC-4371-9265-1ADE4EF47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76678"/>
            <a:ext cx="3518698" cy="2049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FD187-FA72-468A-885F-1A45D6F5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výsledků graficky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1E0BA86-9463-430F-9337-A2AE3DC4F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304123"/>
              </p:ext>
            </p:extLst>
          </p:nvPr>
        </p:nvGraphicFramePr>
        <p:xfrm>
          <a:off x="838200" y="1600200"/>
          <a:ext cx="7010400" cy="488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28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5982E-01EF-43BB-8A74-AE844118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 a přínos práce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0FEE368-645F-438B-AF31-D9166B480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28444"/>
              </p:ext>
            </p:extLst>
          </p:nvPr>
        </p:nvGraphicFramePr>
        <p:xfrm>
          <a:off x="784665" y="1556792"/>
          <a:ext cx="7117469" cy="396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360">
                  <a:extLst>
                    <a:ext uri="{9D8B030D-6E8A-4147-A177-3AD203B41FA5}">
                      <a16:colId xmlns:a16="http://schemas.microsoft.com/office/drawing/2014/main" val="732767935"/>
                    </a:ext>
                  </a:extLst>
                </a:gridCol>
                <a:gridCol w="1230171">
                  <a:extLst>
                    <a:ext uri="{9D8B030D-6E8A-4147-A177-3AD203B41FA5}">
                      <a16:colId xmlns:a16="http://schemas.microsoft.com/office/drawing/2014/main" val="1022519163"/>
                    </a:ext>
                  </a:extLst>
                </a:gridCol>
                <a:gridCol w="1423646">
                  <a:extLst>
                    <a:ext uri="{9D8B030D-6E8A-4147-A177-3AD203B41FA5}">
                      <a16:colId xmlns:a16="http://schemas.microsoft.com/office/drawing/2014/main" val="3637140282"/>
                    </a:ext>
                  </a:extLst>
                </a:gridCol>
                <a:gridCol w="1423646">
                  <a:extLst>
                    <a:ext uri="{9D8B030D-6E8A-4147-A177-3AD203B41FA5}">
                      <a16:colId xmlns:a16="http://schemas.microsoft.com/office/drawing/2014/main" val="830482135"/>
                    </a:ext>
                  </a:extLst>
                </a:gridCol>
                <a:gridCol w="1423646">
                  <a:extLst>
                    <a:ext uri="{9D8B030D-6E8A-4147-A177-3AD203B41FA5}">
                      <a16:colId xmlns:a16="http://schemas.microsoft.com/office/drawing/2014/main" val="3815886012"/>
                    </a:ext>
                  </a:extLst>
                </a:gridCol>
              </a:tblGrid>
              <a:tr h="889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Ujeté km/den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Ujeté km/rok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Přepravní náklady €/den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Přepravní náklady €/rok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7888692"/>
                  </a:ext>
                </a:extLst>
              </a:tr>
              <a:tr h="777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Současný stav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1 657,2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174 006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596,60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62 642,3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852143"/>
                  </a:ext>
                </a:extLst>
              </a:tr>
              <a:tr h="1362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Okruhy navržené CW metodou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</a:rPr>
                        <a:t>1 537,5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160 937,5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553,496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58 117,08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1769713"/>
                  </a:ext>
                </a:extLst>
              </a:tr>
              <a:tr h="931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Úspora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119,7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13 068,5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43,104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4 525,22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35233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04B6145-2EEC-42B4-9D61-2E10B300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17" y="5733256"/>
            <a:ext cx="663163" cy="6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5A703-F118-4DA2-8D8E-8DFB5124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Otázky vedoucího a oponenta práce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54F672-EE15-42ED-AE8F-DD9CB88E2998}"/>
              </a:ext>
            </a:extLst>
          </p:cNvPr>
          <p:cNvSpPr txBox="1"/>
          <p:nvPr/>
        </p:nvSpPr>
        <p:spPr>
          <a:xfrm>
            <a:off x="838200" y="1196752"/>
            <a:ext cx="70104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000" dirty="0"/>
              <a:t> </a:t>
            </a:r>
            <a:r>
              <a:rPr lang="cs-CZ" sz="2400" dirty="0"/>
              <a:t>Jakým způsobem lze docílit optimálních výsledků u metody nejbližšího souseda? Metoda nejbližšího souseda podává racionální výsledky u vybrané dopravní problematiky - jaké metody by autor aplikoval pro ověření, zda racionální uvažování lze považovat za optimální?</a:t>
            </a:r>
          </a:p>
          <a:p>
            <a:pPr>
              <a:buBlip>
                <a:blip r:embed="rId2"/>
              </a:buBlip>
            </a:pPr>
            <a:endParaRPr lang="cs-CZ" sz="2000" dirty="0"/>
          </a:p>
          <a:p>
            <a:endParaRPr lang="cs-CZ" sz="2000" dirty="0"/>
          </a:p>
          <a:p>
            <a:pPr>
              <a:buBlip>
                <a:blip r:embed="rId2"/>
              </a:buBlip>
            </a:pPr>
            <a:r>
              <a:rPr lang="cs-CZ" sz="2000" dirty="0"/>
              <a:t> </a:t>
            </a:r>
            <a:r>
              <a:rPr lang="cs-CZ" sz="2400" dirty="0" err="1"/>
              <a:t>Ako</a:t>
            </a:r>
            <a:r>
              <a:rPr lang="cs-CZ" sz="2400" dirty="0"/>
              <a:t> je definovaná ”</a:t>
            </a:r>
            <a:r>
              <a:rPr lang="cs-CZ" sz="2400" dirty="0" err="1"/>
              <a:t>optimalizácia</a:t>
            </a:r>
            <a:r>
              <a:rPr lang="cs-CZ" sz="2400" dirty="0"/>
              <a:t>” ? </a:t>
            </a:r>
            <a:r>
              <a:rPr lang="cs-CZ" sz="2400" dirty="0" err="1"/>
              <a:t>Čo</a:t>
            </a:r>
            <a:r>
              <a:rPr lang="cs-CZ" sz="2400" dirty="0"/>
              <a:t> si pod </a:t>
            </a:r>
            <a:r>
              <a:rPr lang="cs-CZ" sz="2400" dirty="0" err="1"/>
              <a:t>týmto</a:t>
            </a:r>
            <a:r>
              <a:rPr lang="cs-CZ" sz="2400" dirty="0"/>
              <a:t> </a:t>
            </a:r>
            <a:r>
              <a:rPr lang="cs-CZ" sz="2400" dirty="0" err="1"/>
              <a:t>pojmom</a:t>
            </a:r>
            <a:r>
              <a:rPr lang="cs-CZ" sz="2400" dirty="0"/>
              <a:t> </a:t>
            </a:r>
            <a:r>
              <a:rPr lang="cs-CZ" sz="2400" dirty="0" err="1"/>
              <a:t>predstavujete</a:t>
            </a:r>
            <a:r>
              <a:rPr lang="cs-CZ" sz="24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9629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>
            <a:extLst>
              <a:ext uri="{FF2B5EF4-FFF2-40B4-BE49-F238E27FC236}">
                <a16:creationId xmlns:a16="http://schemas.microsoft.com/office/drawing/2014/main" id="{3AAA0096-E15B-4294-BBA5-974B8D14F351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176463" y="3482981"/>
            <a:ext cx="4724400" cy="53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cs-CZ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731D2D-4FFB-468E-AEA7-D4D37C1F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8436"/>
            <a:ext cx="3576072" cy="208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87553 0.0888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6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F6FF73F-08DD-42E8-8286-AA8D1C7FD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 Motivace k řešení daného problému</a:t>
            </a:r>
          </a:p>
          <a:p>
            <a:pPr>
              <a:buBlip>
                <a:blip r:embed="rId2"/>
              </a:buBlip>
            </a:pPr>
            <a:r>
              <a:rPr lang="cs-CZ" dirty="0"/>
              <a:t> Cíl práce</a:t>
            </a:r>
          </a:p>
          <a:p>
            <a:pPr>
              <a:buBlip>
                <a:blip r:embed="rId2"/>
              </a:buBlip>
            </a:pPr>
            <a:r>
              <a:rPr lang="cs-CZ" dirty="0"/>
              <a:t> Výzkumné otázky</a:t>
            </a:r>
          </a:p>
          <a:p>
            <a:pPr>
              <a:buBlip>
                <a:blip r:embed="rId2"/>
              </a:buBlip>
            </a:pPr>
            <a:r>
              <a:rPr lang="cs-CZ" dirty="0"/>
              <a:t> Použité metody operačního výzkumu</a:t>
            </a:r>
          </a:p>
          <a:p>
            <a:pPr>
              <a:buBlip>
                <a:blip r:embed="rId2"/>
              </a:buBlip>
            </a:pPr>
            <a:r>
              <a:rPr lang="cs-CZ" dirty="0"/>
              <a:t> Dosažené výsledky a přínos práce</a:t>
            </a:r>
          </a:p>
          <a:p>
            <a:pPr>
              <a:buBlip>
                <a:blip r:embed="rId2"/>
              </a:buBlip>
            </a:pPr>
            <a:r>
              <a:rPr lang="cs-CZ" dirty="0"/>
              <a:t> Závěr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340C701-284F-47C2-987C-7B1A2A11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9042EA-462C-42D9-9839-6BAD2EED3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13176"/>
            <a:ext cx="1297921" cy="9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4392921-5CC1-4FD6-900A-298E6204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Pracovní poměr v analyzované   společnosti</a:t>
            </a:r>
          </a:p>
          <a:p>
            <a:endParaRPr lang="cs-CZ" dirty="0"/>
          </a:p>
          <a:p>
            <a:r>
              <a:rPr lang="cs-CZ" dirty="0"/>
              <a:t> Specializace studia – nákladní doprava</a:t>
            </a:r>
          </a:p>
          <a:p>
            <a:endParaRPr lang="cs-CZ" dirty="0"/>
          </a:p>
          <a:p>
            <a:r>
              <a:rPr lang="cs-CZ" dirty="0"/>
              <a:t> Zájem o budoucí povolání v oblasti nákladní dopravy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0B84B8-A019-47E7-B8FC-B99ABD68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4656"/>
            <a:ext cx="7643192" cy="563563"/>
          </a:xfrm>
        </p:spPr>
        <p:txBody>
          <a:bodyPr/>
          <a:lstStyle/>
          <a:p>
            <a:r>
              <a:rPr lang="cs-CZ" dirty="0"/>
              <a:t>Motivace k řešení daného problému</a:t>
            </a:r>
          </a:p>
        </p:txBody>
      </p:sp>
    </p:spTree>
    <p:extLst>
      <p:ext uri="{BB962C8B-B14F-4D97-AF65-F5344CB8AC3E}">
        <p14:creationId xmlns:p14="http://schemas.microsoft.com/office/powerpoint/2010/main" val="101263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09CECC0-06EB-4EAF-8ED2-625663D0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Cíl práce je zaměřen na optimalizaci trasování cest ve vybrané zahraniční společnosti pomocí metod operačního výzkumu.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5E3E4B1-8676-404B-96FD-28C9336D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C21586-7CF4-46FE-A757-7467CF395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41168"/>
            <a:ext cx="1587166" cy="10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1A6A1F3-5E45-4D5C-B22A-B8DD066FE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4656"/>
            <a:ext cx="7010400" cy="563563"/>
          </a:xfrm>
        </p:spPr>
        <p:txBody>
          <a:bodyPr/>
          <a:lstStyle/>
          <a:p>
            <a:r>
              <a:rPr lang="cs-CZ" altLang="cs-CZ" sz="4000" dirty="0"/>
              <a:t>Výzkumné otázky</a:t>
            </a:r>
            <a:endParaRPr lang="en-US" altLang="cs-CZ" sz="2400" dirty="0"/>
          </a:p>
        </p:txBody>
      </p:sp>
      <p:sp>
        <p:nvSpPr>
          <p:cNvPr id="43011" name="AutoShape 3">
            <a:extLst>
              <a:ext uri="{FF2B5EF4-FFF2-40B4-BE49-F238E27FC236}">
                <a16:creationId xmlns:a16="http://schemas.microsoft.com/office/drawing/2014/main" id="{20579370-2D0D-4B76-AF53-7F3149F9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115" y="2133589"/>
            <a:ext cx="4044863" cy="302360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8C1481C0-48D3-4A28-BB73-16F04031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132856"/>
            <a:ext cx="3951604" cy="30243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2438D24E-958A-45BF-903C-921B58F2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18" y="2316282"/>
            <a:ext cx="337231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sz="2400" b="1" dirty="0"/>
              <a:t>Lze snížit počet ujetých kilometrů a tím i celkové přepravní náklady za pomoci vybraných metod operačního výzkumu ?</a:t>
            </a:r>
            <a:endParaRPr lang="en-US" altLang="cs-CZ" sz="2400" b="1" dirty="0"/>
          </a:p>
        </p:txBody>
      </p:sp>
      <p:sp>
        <p:nvSpPr>
          <p:cNvPr id="43016" name="Freeform 8">
            <a:extLst>
              <a:ext uri="{FF2B5EF4-FFF2-40B4-BE49-F238E27FC236}">
                <a16:creationId xmlns:a16="http://schemas.microsoft.com/office/drawing/2014/main" id="{11D3CCC6-3EAD-4A0E-8108-62F32519F209}"/>
              </a:ext>
            </a:extLst>
          </p:cNvPr>
          <p:cNvSpPr>
            <a:spLocks/>
          </p:cNvSpPr>
          <p:nvPr/>
        </p:nvSpPr>
        <p:spPr bwMode="gray">
          <a:xfrm>
            <a:off x="3297482" y="1089512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7" name="AutoShape 9">
            <a:extLst>
              <a:ext uri="{FF2B5EF4-FFF2-40B4-BE49-F238E27FC236}">
                <a16:creationId xmlns:a16="http://schemas.microsoft.com/office/drawing/2014/main" id="{96EBC7A6-D402-4BD2-84E6-697CD3A79133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4868869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8" name="Freeform 10">
            <a:extLst>
              <a:ext uri="{FF2B5EF4-FFF2-40B4-BE49-F238E27FC236}">
                <a16:creationId xmlns:a16="http://schemas.microsoft.com/office/drawing/2014/main" id="{4BB0808B-6787-47EA-A7B6-3C03E09383DB}"/>
              </a:ext>
            </a:extLst>
          </p:cNvPr>
          <p:cNvSpPr>
            <a:spLocks/>
          </p:cNvSpPr>
          <p:nvPr/>
        </p:nvSpPr>
        <p:spPr bwMode="gray">
          <a:xfrm flipH="1">
            <a:off x="4572000" y="1089512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ED3B471E-659B-448A-86A0-31AFAA6A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2450693"/>
            <a:ext cx="38079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sz="2400" b="1" dirty="0"/>
              <a:t>Která z uvedených metod navrhne výhodnější řešení ? </a:t>
            </a:r>
            <a:endParaRPr lang="en-US" altLang="cs-CZ" sz="24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3F80518-D9DF-45E9-8899-FC5C3E9C7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47208"/>
            <a:ext cx="1217304" cy="836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4937E4D-732E-4F1A-BDD0-D26ABD8C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Metoda nejbližšího souseda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 err="1"/>
              <a:t>Clarke-Wrightova</a:t>
            </a:r>
            <a:r>
              <a:rPr lang="cs-CZ" dirty="0"/>
              <a:t> metoda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933C893-4235-4FA0-9731-8556F100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Použité metody operačního výzkumu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5E1B9C-793E-433E-ADFC-33E6C0294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69" y="5551539"/>
            <a:ext cx="773061" cy="7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9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6952525-F9B0-4EE8-90B3-5237E51C7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Dosažené výsledky MNS</a:t>
            </a:r>
            <a:endParaRPr lang="en-US" alt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39F7CCB-0FA4-4597-991E-A21F16123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15241"/>
              </p:ext>
            </p:extLst>
          </p:nvPr>
        </p:nvGraphicFramePr>
        <p:xfrm>
          <a:off x="1524000" y="1397000"/>
          <a:ext cx="609600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2A05F2C-CC6E-494F-BA23-67DC89179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Dosažené výsledky CW metodou</a:t>
            </a:r>
            <a:endParaRPr lang="en-US" alt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E148530-1156-410F-9E50-771E16BD9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062710"/>
              </p:ext>
            </p:extLst>
          </p:nvPr>
        </p:nvGraphicFramePr>
        <p:xfrm>
          <a:off x="1524000" y="1397000"/>
          <a:ext cx="609600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2E5CB-8D49-4A0F-9B7A-F3D56CDC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výsledků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7F251B5-6681-4B1F-87F9-E52124476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45962"/>
              </p:ext>
            </p:extLst>
          </p:nvPr>
        </p:nvGraphicFramePr>
        <p:xfrm>
          <a:off x="287524" y="1772816"/>
          <a:ext cx="8568951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61538723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4011778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24265654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Ujeté km/rok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Náklady/rok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49686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Současný stav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174 006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62 642,3 €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349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effectLst/>
                        </a:rPr>
                        <a:t>MNS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effectLst/>
                        </a:rPr>
                        <a:t>182 343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65 643,48 €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606188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CW metoda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effectLst/>
                        </a:rPr>
                        <a:t>160 937,5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58 117,08 €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96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613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Moti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iv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306</Words>
  <Application>Microsoft Office PowerPoint</Application>
  <PresentationFormat>Předvádění na obrazovce (4:3)</PresentationFormat>
  <Paragraphs>72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Motiv Office</vt:lpstr>
      <vt:lpstr>Image</vt:lpstr>
      <vt:lpstr>Optimalizace dopravního řízení         ve vybrané společnosti</vt:lpstr>
      <vt:lpstr>Obsah prezentace</vt:lpstr>
      <vt:lpstr>Motivace k řešení daného problému</vt:lpstr>
      <vt:lpstr>Cíl práce</vt:lpstr>
      <vt:lpstr>Výzkumné otázky</vt:lpstr>
      <vt:lpstr>Použité metody operačního výzkumu</vt:lpstr>
      <vt:lpstr>Dosažené výsledky MNS</vt:lpstr>
      <vt:lpstr>Dosažené výsledky CW metodou</vt:lpstr>
      <vt:lpstr>Shrnutí výsledků</vt:lpstr>
      <vt:lpstr>Shrnutí výsledků graficky</vt:lpstr>
      <vt:lpstr>Závěrečné shrnutí a přínos práce</vt:lpstr>
      <vt:lpstr>Otázky vedoucího a oponenta práce</vt:lpstr>
      <vt:lpstr>Prezentace aplikace PowerPoint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Martin Špiller</dc:creator>
  <cp:lastModifiedBy>Martin Špiller</cp:lastModifiedBy>
  <cp:revision>39</cp:revision>
  <dcterms:created xsi:type="dcterms:W3CDTF">2020-12-04T19:00:55Z</dcterms:created>
  <dcterms:modified xsi:type="dcterms:W3CDTF">2021-02-10T19:54:14Z</dcterms:modified>
</cp:coreProperties>
</file>