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73" r:id="rId5"/>
    <p:sldId id="272" r:id="rId6"/>
    <p:sldId id="274" r:id="rId7"/>
    <p:sldId id="286" r:id="rId8"/>
    <p:sldId id="275" r:id="rId9"/>
    <p:sldId id="276" r:id="rId10"/>
    <p:sldId id="277" r:id="rId11"/>
    <p:sldId id="287" r:id="rId12"/>
    <p:sldId id="280" r:id="rId13"/>
    <p:sldId id="281" r:id="rId14"/>
    <p:sldId id="285" r:id="rId15"/>
    <p:sldId id="284" r:id="rId16"/>
  </p:sldIdLst>
  <p:sldSz cx="12192000" cy="6858000"/>
  <p:notesSz cx="6858000" cy="9144000"/>
  <p:defaultTextStyle>
    <a:defPPr rtl="0">
      <a:defRPr lang="cs-CZ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C2C2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5133" autoAdjust="0"/>
  </p:normalViewPr>
  <p:slideViewPr>
    <p:cSldViewPr snapToGrid="0">
      <p:cViewPr varScale="1">
        <p:scale>
          <a:sx n="79" d="100"/>
          <a:sy n="79" d="100"/>
        </p:scale>
        <p:origin x="-12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vla\Desktop\V&#352;TE\Bakal&#225;&#345;sk&#225;%20pr&#225;ce\BP_Pavla%20Chodov&#22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view3D>
      <c:rAngAx val="1"/>
    </c:view3D>
    <c:sideWall>
      <c:spPr>
        <a:ln>
          <a:solidFill>
            <a:schemeClr val="accent4">
              <a:lumMod val="75000"/>
            </a:schemeClr>
          </a:solidFill>
        </a:ln>
      </c:spPr>
    </c:sideWall>
    <c:backWall>
      <c:spPr>
        <a:ln>
          <a:solidFill>
            <a:schemeClr val="accent4">
              <a:lumMod val="75000"/>
            </a:schemeClr>
          </a:solidFill>
        </a:ln>
      </c:spPr>
    </c:backWall>
    <c:plotArea>
      <c:layout>
        <c:manualLayout>
          <c:layoutTarget val="inner"/>
          <c:xMode val="edge"/>
          <c:yMode val="edge"/>
          <c:x val="9.1173003112343207E-2"/>
          <c:y val="2.1339136824849513E-2"/>
          <c:w val="0.8115025975869895"/>
          <c:h val="0.84963953741590281"/>
        </c:manualLayout>
      </c:layout>
      <c:bar3DChart>
        <c:barDir val="col"/>
        <c:grouping val="clustered"/>
        <c:ser>
          <c:idx val="0"/>
          <c:order val="0"/>
          <c:tx>
            <c:strRef>
              <c:f>List2!$E$48</c:f>
              <c:strCache>
                <c:ptCount val="1"/>
                <c:pt idx="0">
                  <c:v>SNV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c:spPr>
          <c:cat>
            <c:numRef>
              <c:f>List2!$F$47:$K$47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List2!$F$48:$K$48</c:f>
              <c:numCache>
                <c:formatCode>General</c:formatCode>
                <c:ptCount val="6"/>
                <c:pt idx="0">
                  <c:v>817</c:v>
                </c:pt>
                <c:pt idx="1">
                  <c:v>1140</c:v>
                </c:pt>
                <c:pt idx="2">
                  <c:v>1056</c:v>
                </c:pt>
                <c:pt idx="3">
                  <c:v>1293</c:v>
                </c:pt>
                <c:pt idx="4">
                  <c:v>1482</c:v>
                </c:pt>
                <c:pt idx="5">
                  <c:v>1184</c:v>
                </c:pt>
              </c:numCache>
            </c:numRef>
          </c:val>
        </c:ser>
        <c:ser>
          <c:idx val="1"/>
          <c:order val="1"/>
          <c:tx>
            <c:strRef>
              <c:f>List2!$E$49</c:f>
              <c:strCache>
                <c:ptCount val="1"/>
                <c:pt idx="0">
                  <c:v>ŽV</c:v>
                </c:pt>
              </c:strCache>
            </c:strRef>
          </c:tx>
          <c:spPr>
            <a:solidFill>
              <a:srgbClr val="2C2C2C"/>
            </a:solidFill>
            <a:ln>
              <a:solidFill>
                <a:srgbClr val="2C2C2C"/>
              </a:solidFill>
            </a:ln>
          </c:spPr>
          <c:cat>
            <c:numRef>
              <c:f>List2!$F$47:$K$47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List2!$F$49:$K$49</c:f>
              <c:numCache>
                <c:formatCode>General</c:formatCode>
                <c:ptCount val="6"/>
                <c:pt idx="0">
                  <c:v>470</c:v>
                </c:pt>
                <c:pt idx="1">
                  <c:v>560</c:v>
                </c:pt>
                <c:pt idx="2">
                  <c:v>580</c:v>
                </c:pt>
                <c:pt idx="3">
                  <c:v>390</c:v>
                </c:pt>
                <c:pt idx="4">
                  <c:v>139</c:v>
                </c:pt>
                <c:pt idx="5">
                  <c:v>165</c:v>
                </c:pt>
              </c:numCache>
            </c:numRef>
          </c:val>
        </c:ser>
        <c:shape val="box"/>
        <c:axId val="69781760"/>
        <c:axId val="69791744"/>
        <c:axId val="0"/>
      </c:bar3DChart>
      <c:catAx>
        <c:axId val="697817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cs-CZ"/>
          </a:p>
        </c:txPr>
        <c:crossAx val="69791744"/>
        <c:crosses val="autoZero"/>
        <c:auto val="1"/>
        <c:lblAlgn val="ctr"/>
        <c:lblOffset val="100"/>
      </c:catAx>
      <c:valAx>
        <c:axId val="69791744"/>
        <c:scaling>
          <c:orientation val="minMax"/>
        </c:scaling>
        <c:axPos val="l"/>
        <c:majorGridlines/>
        <c:numFmt formatCode="General" sourceLinked="1"/>
        <c:tickLblPos val="nextTo"/>
        <c:crossAx val="6978176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2000"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D03CB98-4D69-4ABA-9F61-5282B5F95CA2}" type="datetime1">
              <a:rPr lang="cs-CZ" smtClean="0"/>
              <a:pPr rtl="0"/>
              <a:t>10.2.2021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EF054BB-8F28-4346-8754-0E5644500E18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622230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919DE-FE3B-433C-A27B-AB58C1E522D9}" type="datetime1">
              <a:rPr lang="cs-CZ" smtClean="0"/>
              <a:pPr/>
              <a:t>10.2.2021</a:t>
            </a:fld>
            <a:endParaRPr lang="cs-CZ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/>
              <a:t>Kliknutím můžete 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170A596-7141-45E9-836C-E467146705EF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="" xmlns:p14="http://schemas.microsoft.com/office/powerpoint/2010/main" val="739599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170A596-7141-45E9-836C-E467146705EF}" type="slidenum">
              <a:rPr lang="cs-CZ" smtClean="0"/>
              <a:pPr rtl="0"/>
              <a:t>1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668751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170A596-7141-45E9-836C-E467146705EF}" type="slidenum">
              <a:rPr lang="cs-CZ" smtClean="0"/>
              <a:pPr rtl="0"/>
              <a:t>10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701840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170A596-7141-45E9-836C-E467146705EF}" type="slidenum">
              <a:rPr lang="cs-CZ" smtClean="0"/>
              <a:pPr rtl="0"/>
              <a:t>11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701840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170A596-7141-45E9-836C-E467146705EF}" type="slidenum">
              <a:rPr lang="cs-CZ" smtClean="0"/>
              <a:pPr rtl="0"/>
              <a:t>12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668751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170A596-7141-45E9-836C-E467146705EF}" type="slidenum">
              <a:rPr lang="cs-CZ" smtClean="0"/>
              <a:pPr rtl="0"/>
              <a:t>2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701840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170A596-7141-45E9-836C-E467146705EF}" type="slidenum">
              <a:rPr lang="cs-CZ" smtClean="0"/>
              <a:pPr rtl="0"/>
              <a:t>3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701840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170A596-7141-45E9-836C-E467146705EF}" type="slidenum">
              <a:rPr lang="cs-CZ" smtClean="0"/>
              <a:pPr rtl="0"/>
              <a:t>4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701840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170A596-7141-45E9-836C-E467146705EF}" type="slidenum">
              <a:rPr lang="cs-CZ" smtClean="0"/>
              <a:pPr rtl="0"/>
              <a:t>5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701840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170A596-7141-45E9-836C-E467146705EF}" type="slidenum">
              <a:rPr lang="cs-CZ" smtClean="0"/>
              <a:pPr rtl="0"/>
              <a:t>6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701840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170A596-7141-45E9-836C-E467146705EF}" type="slidenum">
              <a:rPr lang="cs-CZ" smtClean="0"/>
              <a:pPr rtl="0"/>
              <a:t>7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701840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170A596-7141-45E9-836C-E467146705EF}" type="slidenum">
              <a:rPr lang="cs-CZ" smtClean="0"/>
              <a:pPr rtl="0"/>
              <a:t>8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701840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170A596-7141-45E9-836C-E467146705EF}" type="slidenum">
              <a:rPr lang="cs-CZ" smtClean="0"/>
              <a:pPr rtl="0"/>
              <a:t>9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701840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cs-CZ" noProof="0" dirty="0"/>
              <a:t>Kliknutím můžete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D8CCFA-D218-4B40-8429-03522564F804}" type="datetime1">
              <a:rPr lang="cs-CZ" noProof="0" smtClean="0"/>
              <a:pPr rtl="0"/>
              <a:t>10.2.2021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 noProof="0" dirty="0"/>
              <a:t>Kliknutím můžete 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E7E001-BE85-45C3-97D3-D07A3E27A431}" type="datetime1">
              <a:rPr lang="cs-CZ" noProof="0" smtClean="0"/>
              <a:pPr rtl="0"/>
              <a:t>10.2.2021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 rtlCol="0"/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 rtlCol="0"/>
          <a:lstStyle/>
          <a:p>
            <a:pPr lvl="0" rtl="0"/>
            <a:r>
              <a:rPr lang="cs-CZ" noProof="0" dirty="0"/>
              <a:t>Kliknutím můžete 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 rtlCol="0"/>
          <a:lstStyle/>
          <a:p>
            <a:pPr rtl="0"/>
            <a:fld id="{0D2F6229-90C3-428A-93BF-B42BE8E8FC08}" type="datetime1">
              <a:rPr lang="cs-CZ" noProof="0" smtClean="0"/>
              <a:pPr rtl="0"/>
              <a:t>10.2.2021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 noProof="0" dirty="0"/>
              <a:t>Kliknutím můžete 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0C2B2C-4AAF-4587-AE20-8010A33F8FE7}" type="datetime1">
              <a:rPr lang="cs-CZ" noProof="0" smtClean="0"/>
              <a:pPr rtl="0"/>
              <a:t>10.2.2021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rtlCol="0"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Kliknutím můžete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EA5D05BC-84A2-4306-8F15-4E12F42193A9}" type="datetime1">
              <a:rPr lang="cs-CZ" noProof="0" smtClean="0"/>
              <a:pPr rtl="0"/>
              <a:t>10.2.2021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 dirty="0"/>
              <a:t>Kliknutím můžete 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 dirty="0"/>
              <a:t>Kliknutím můžete 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2493A3-487C-43FB-9270-E10FD346174F}" type="datetime1">
              <a:rPr lang="cs-CZ" noProof="0" smtClean="0"/>
              <a:pPr rtl="0"/>
              <a:t>10.2.2021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207008" y="1913470"/>
            <a:ext cx="4754880" cy="743094"/>
          </a:xfrm>
        </p:spPr>
        <p:txBody>
          <a:bodyPr rtlCol="0" anchor="ctr">
            <a:normAutofit/>
          </a:bodyPr>
          <a:lstStyle>
            <a:lvl1pPr marL="0" indent="0" rtl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 dirty="0"/>
              <a:t>Kliknutím můžete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 dirty="0"/>
              <a:t>Kliknutím můžete 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231230" y="1913470"/>
            <a:ext cx="4754880" cy="743094"/>
          </a:xfrm>
        </p:spPr>
        <p:txBody>
          <a:bodyPr rtlCol="0" anchor="ctr">
            <a:normAutofit/>
          </a:bodyPr>
          <a:lstStyle>
            <a:lvl1pPr marL="0" indent="0" rtl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 dirty="0"/>
              <a:t>Kliknutím můžete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 dirty="0"/>
              <a:t>Kliknutím můžete 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E1424A-0FFE-4EB7-8902-F201B40EE811}" type="datetime1">
              <a:rPr lang="cs-CZ" noProof="0" smtClean="0"/>
              <a:pPr rtl="0"/>
              <a:t>10.2.2021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DF295D-D477-4BFA-B31B-902BF8AFB83D}" type="datetime1">
              <a:rPr lang="cs-CZ" noProof="0" smtClean="0"/>
              <a:pPr rtl="0"/>
              <a:t>10.2.2021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932817-2926-43C4-8E70-1FCA248B81D8}" type="datetime1">
              <a:rPr lang="cs-CZ" noProof="0" smtClean="0"/>
              <a:pPr rtl="0"/>
              <a:t>10.2.2021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cs-CZ" noProof="0" dirty="0"/>
              <a:t>Kliknutím můžete 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 rtlCol="0"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 dirty="0"/>
              <a:t>Kliknutím můžete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5BD92F-E8C0-4C2D-8FB3-95C4DF57FBD3}" type="datetime1">
              <a:rPr lang="cs-CZ" noProof="0" smtClean="0"/>
              <a:pPr rtl="0"/>
              <a:t>10.2.2021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obrázku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rtlCol="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 dirty="0"/>
              <a:t>Po kliknutí na ikonu můžete přidat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 rtlCol="0"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 dirty="0"/>
              <a:t>Kliknutím můžete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159AF2-E660-4B14-9557-163996C5281A}" type="datetime1">
              <a:rPr lang="cs-CZ" noProof="0" smtClean="0"/>
              <a:pPr rtl="0"/>
              <a:t>10.2.2021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/>
              <a:t>Kliknutím můžete 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pPr rtl="0"/>
            <a:fld id="{464B1D0B-850E-4D07-8CD9-B4683A5B7EBE}" type="datetime1">
              <a:rPr lang="cs-CZ" noProof="0" smtClean="0"/>
              <a:pPr rtl="0"/>
              <a:t>10.2.2021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16758CB7-007C-40DF-A901-600703FB6D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Obdélník 18">
            <a:extLst>
              <a:ext uri="{FF2B5EF4-FFF2-40B4-BE49-F238E27FC236}">
                <a16:creationId xmlns="" xmlns:a16="http://schemas.microsoft.com/office/drawing/2014/main" id="{B459C3A3-8B02-4FAB-91CE-E81E1BA31F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048" y="2059012"/>
            <a:ext cx="12188952" cy="1828800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DA2022F-1436-49C5-9347-FDDDF4EE8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rtlCol="0">
            <a:normAutofit/>
          </a:bodyPr>
          <a:lstStyle/>
          <a:p>
            <a:r>
              <a:rPr lang="cs-CZ" sz="4000" b="1" dirty="0" smtClean="0">
                <a:latin typeface="Arial" pitchFamily="34" charset="0"/>
                <a:cs typeface="Arial" pitchFamily="34" charset="0"/>
              </a:rPr>
              <a:t>Možnosti racionalizace vlečkového provozu u vybraného subjektu</a:t>
            </a:r>
            <a:endParaRPr lang="cs-CZ" sz="4000" b="1" dirty="0">
              <a:solidFill>
                <a:schemeClr val="bg1"/>
              </a:solidFill>
            </a:endParaRPr>
          </a:p>
        </p:txBody>
      </p:sp>
      <p:sp>
        <p:nvSpPr>
          <p:cNvPr id="21" name="Obdélník 20">
            <a:extLst>
              <a:ext uri="{FF2B5EF4-FFF2-40B4-BE49-F238E27FC236}">
                <a16:creationId xmlns="" xmlns:a16="http://schemas.microsoft.com/office/drawing/2014/main" id="{EDB366A7-87C2-43BB-AF03-1AF039EE1D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3048" y="3887812"/>
            <a:ext cx="12188952" cy="45720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4F56C232-3134-4C4E-8119-3B970E1C38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472" y="3913632"/>
            <a:ext cx="11503152" cy="321484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cs-CZ" dirty="0"/>
              <a:t> 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757989" y="902368"/>
            <a:ext cx="10491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Vysoká škola technická a ekonomická v Českých Budějovicích </a:t>
            </a:r>
          </a:p>
          <a:p>
            <a:pPr algn="ctr"/>
            <a:r>
              <a:rPr lang="cs-CZ" sz="24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Ústav technicko – technologický </a:t>
            </a:r>
            <a:endParaRPr lang="cs-CZ" sz="240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027134" y="4668253"/>
            <a:ext cx="8718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866274" y="4776537"/>
            <a:ext cx="839804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ctr"/>
            <a:r>
              <a:rPr lang="cs-CZ" sz="2000" dirty="0" smtClean="0">
                <a:latin typeface="Arial" pitchFamily="34" charset="0"/>
                <a:cs typeface="Arial" pitchFamily="34" charset="0"/>
              </a:rPr>
              <a:t>Autor bakalářské práce: Pavla Chodová</a:t>
            </a:r>
          </a:p>
          <a:p>
            <a:pPr algn="just" fontAlgn="ctr"/>
            <a:r>
              <a:rPr lang="cs-CZ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Vedoucí bakalářské práce: doc. Ing. Ján Ližbetin, PhD.</a:t>
            </a:r>
          </a:p>
          <a:p>
            <a:pPr algn="just" fontAlgn="ctr"/>
            <a:r>
              <a:rPr lang="cs-CZ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Oponent bakalářské práce: Ing. Vladislav Zitrický, PhD.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811173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9AE82C51-6401-41AD-B403-D8CC97A70C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Obdélník 15">
            <a:extLst>
              <a:ext uri="{FF2B5EF4-FFF2-40B4-BE49-F238E27FC236}">
                <a16:creationId xmlns="" xmlns:a16="http://schemas.microsoft.com/office/drawing/2014/main" id="{24F3C611-0CF5-45ED-9190-A7A9C19ACA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186048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567DAFB-9973-42DC-88E6-DA49A7B5E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733926"/>
            <a:ext cx="9784080" cy="105901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cs-CZ" sz="4400" b="1" dirty="0" smtClean="0">
                <a:latin typeface="Arial" pitchFamily="34" charset="0"/>
                <a:cs typeface="Arial" pitchFamily="34" charset="0"/>
              </a:rPr>
              <a:t>Otázky vedoucího PRÁCE </a:t>
            </a:r>
            <a:br>
              <a:rPr lang="cs-CZ" sz="4400" b="1" dirty="0" smtClean="0">
                <a:latin typeface="Arial" pitchFamily="34" charset="0"/>
                <a:cs typeface="Arial" pitchFamily="34" charset="0"/>
              </a:rPr>
            </a:br>
            <a:r>
              <a:rPr lang="cs-CZ" sz="4400" b="1" dirty="0" smtClean="0">
                <a:latin typeface="Arial" pitchFamily="34" charset="0"/>
                <a:cs typeface="Arial" pitchFamily="34" charset="0"/>
              </a:rPr>
              <a:t>a oponenta</a:t>
            </a:r>
            <a:r>
              <a:rPr lang="cs-CZ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cs-CZ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cs-CZ" sz="2400" dirty="0" smtClean="0"/>
          </a:p>
          <a:p>
            <a:pPr>
              <a:buNone/>
            </a:pPr>
            <a:r>
              <a:rPr lang="cs-CZ" sz="3400" b="1" dirty="0" smtClean="0">
                <a:latin typeface="Arial" pitchFamily="34" charset="0"/>
                <a:cs typeface="Arial" pitchFamily="34" charset="0"/>
              </a:rPr>
              <a:t>Otázky vedoucího práce </a:t>
            </a:r>
          </a:p>
          <a:p>
            <a:pPr>
              <a:buFont typeface="Wingdings" pitchFamily="2" charset="2"/>
              <a:buChar char="Ø"/>
            </a:pPr>
            <a:endParaRPr lang="cs-CZ" sz="2400" dirty="0" smtClean="0"/>
          </a:p>
          <a:p>
            <a:pPr>
              <a:buFont typeface="Wingdings" pitchFamily="2" charset="2"/>
              <a:buChar char="Ø"/>
            </a:pPr>
            <a:r>
              <a:rPr lang="cs-CZ" sz="3400" dirty="0" smtClean="0">
                <a:latin typeface="Arial" pitchFamily="34" charset="0"/>
                <a:cs typeface="Arial" pitchFamily="34" charset="0"/>
              </a:rPr>
              <a:t> Prezentovala jste Vaše návrhy společnosti?</a:t>
            </a:r>
          </a:p>
          <a:p>
            <a:pPr>
              <a:buFont typeface="Wingdings" pitchFamily="2" charset="2"/>
              <a:buChar char="Ø"/>
            </a:pPr>
            <a:endParaRPr lang="cs-CZ" sz="3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sz="3400" dirty="0" smtClean="0">
                <a:latin typeface="Arial" pitchFamily="34" charset="0"/>
                <a:cs typeface="Arial" pitchFamily="34" charset="0"/>
              </a:rPr>
              <a:t> Do jaké míry vidí společnosti realizovatelnost Vašich návrhů?</a:t>
            </a:r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pPr>
              <a:buNone/>
            </a:pP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 </a:t>
            </a:r>
            <a:br>
              <a:rPr lang="cs-CZ" sz="2400" dirty="0" smtClean="0"/>
            </a:b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960782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9AE82C51-6401-41AD-B403-D8CC97A70C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Obdélník 15">
            <a:extLst>
              <a:ext uri="{FF2B5EF4-FFF2-40B4-BE49-F238E27FC236}">
                <a16:creationId xmlns="" xmlns:a16="http://schemas.microsoft.com/office/drawing/2014/main" id="{24F3C611-0CF5-45ED-9190-A7A9C19ACA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186048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567DAFB-9973-42DC-88E6-DA49A7B5E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733926"/>
            <a:ext cx="9784080" cy="105901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cs-CZ" sz="4400" b="1" dirty="0" smtClean="0">
                <a:latin typeface="Arial" pitchFamily="34" charset="0"/>
                <a:cs typeface="Arial" pitchFamily="34" charset="0"/>
              </a:rPr>
              <a:t>Otázky vedoucího PRÁCE </a:t>
            </a:r>
            <a:br>
              <a:rPr lang="cs-CZ" sz="4400" b="1" dirty="0" smtClean="0">
                <a:latin typeface="Arial" pitchFamily="34" charset="0"/>
                <a:cs typeface="Arial" pitchFamily="34" charset="0"/>
              </a:rPr>
            </a:br>
            <a:r>
              <a:rPr lang="cs-CZ" sz="4400" b="1" dirty="0" smtClean="0">
                <a:latin typeface="Arial" pitchFamily="34" charset="0"/>
                <a:cs typeface="Arial" pitchFamily="34" charset="0"/>
              </a:rPr>
              <a:t>a oponenta</a:t>
            </a:r>
            <a:r>
              <a:rPr lang="cs-CZ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cs-CZ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Otázky</a:t>
            </a:r>
            <a:r>
              <a:rPr lang="cs-CZ" sz="2400" b="1" dirty="0" smtClean="0"/>
              <a:t>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oponenta</a:t>
            </a:r>
          </a:p>
          <a:p>
            <a:pPr algn="just">
              <a:buFont typeface="Wingdings" pitchFamily="2" charset="2"/>
              <a:buChar char="Ø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 Existuje možnost využít dodávky produktů na zpracování (vlny) po    železnici i  od dodavatelů z Evropy?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  Konzultovala jste Vaše návrhy v podniku? </a:t>
            </a:r>
          </a:p>
          <a:p>
            <a:pPr algn="just">
              <a:buFont typeface="Wingdings" pitchFamily="2" charset="2"/>
              <a:buChar char="Ø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 Při přepravním procesu společností METRANS je nutná překládka IPJ v terminálu Praha - Uhříněves? Nebylo by vhodnější a rychlejší, pokud by se tato překládka neprováděla a IPJ by byly přepravovány přímo vlečku na vozech společnosti METRANS?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 </a:t>
            </a:r>
            <a:br>
              <a:rPr lang="cs-CZ" sz="2400" dirty="0" smtClean="0"/>
            </a:b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960782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16758CB7-007C-40DF-A901-600703FB6D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Obdélník 18">
            <a:extLst>
              <a:ext uri="{FF2B5EF4-FFF2-40B4-BE49-F238E27FC236}">
                <a16:creationId xmlns="" xmlns:a16="http://schemas.microsoft.com/office/drawing/2014/main" id="{B459C3A3-8B02-4FAB-91CE-E81E1BA31F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048" y="2059012"/>
            <a:ext cx="12188952" cy="1828800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DA2022F-1436-49C5-9347-FDDDF4EE8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rtlCol="0">
            <a:normAutofit/>
          </a:bodyPr>
          <a:lstStyle/>
          <a:p>
            <a:r>
              <a:rPr lang="cs-CZ" sz="4000" b="1" dirty="0" smtClean="0">
                <a:latin typeface="Arial" pitchFamily="34" charset="0"/>
                <a:cs typeface="Arial" pitchFamily="34" charset="0"/>
              </a:rPr>
              <a:t>Děkuji za pozornost</a:t>
            </a:r>
            <a:endParaRPr lang="cs-CZ" sz="4000" b="1" dirty="0">
              <a:solidFill>
                <a:schemeClr val="bg1"/>
              </a:solidFill>
            </a:endParaRPr>
          </a:p>
        </p:txBody>
      </p:sp>
      <p:sp>
        <p:nvSpPr>
          <p:cNvPr id="21" name="Obdélník 20">
            <a:extLst>
              <a:ext uri="{FF2B5EF4-FFF2-40B4-BE49-F238E27FC236}">
                <a16:creationId xmlns="" xmlns:a16="http://schemas.microsoft.com/office/drawing/2014/main" id="{EDB366A7-87C2-43BB-AF03-1AF039EE1D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3048" y="3887812"/>
            <a:ext cx="12188952" cy="45720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4F56C232-3134-4C4E-8119-3B970E1C38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472" y="3913632"/>
            <a:ext cx="11503152" cy="321484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cs-CZ" dirty="0"/>
              <a:t> 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027134" y="4668253"/>
            <a:ext cx="8718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12" name="Obrázek 11"/>
          <p:cNvPicPr/>
          <p:nvPr/>
        </p:nvPicPr>
        <p:blipFill>
          <a:blip r:embed="rId4"/>
          <a:srcRect l="46990" t="29803" r="6805"/>
          <a:stretch>
            <a:fillRect/>
          </a:stretch>
        </p:blipFill>
        <p:spPr bwMode="auto">
          <a:xfrm>
            <a:off x="3621505" y="3886200"/>
            <a:ext cx="3902459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11173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9AE82C51-6401-41AD-B403-D8CC97A70C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Obdélník 15">
            <a:extLst>
              <a:ext uri="{FF2B5EF4-FFF2-40B4-BE49-F238E27FC236}">
                <a16:creationId xmlns="" xmlns:a16="http://schemas.microsoft.com/office/drawing/2014/main" id="{24F3C611-0CF5-45ED-9190-A7A9C19ACA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186048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567DAFB-9973-42DC-88E6-DA49A7B5E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733926"/>
            <a:ext cx="9784080" cy="105901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cs-CZ" sz="4400" b="1" dirty="0" smtClean="0">
                <a:latin typeface="Arial" pitchFamily="34" charset="0"/>
                <a:cs typeface="Arial" pitchFamily="34" charset="0"/>
              </a:rPr>
              <a:t>MOTIVACE A DŮVODY K ŘEŠENÍ DANÉHO PROBLÉMU </a:t>
            </a:r>
            <a:r>
              <a:rPr lang="cs-CZ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cs-CZ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1082603" y="2228248"/>
            <a:ext cx="9784080" cy="420624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Praxe v kombinované dopravě</a:t>
            </a:r>
          </a:p>
          <a:p>
            <a:pPr>
              <a:buFont typeface="Wingdings" pitchFamily="2" charset="2"/>
              <a:buChar char="Ø"/>
            </a:pP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Osobní zájem o problematiku</a:t>
            </a:r>
          </a:p>
          <a:p>
            <a:pPr>
              <a:buFont typeface="Wingdings" pitchFamily="2" charset="2"/>
              <a:buChar char="Ø"/>
            </a:pPr>
            <a:endParaRPr lang="cs-CZ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cs-CZ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Aplikace teoretických znalostí v praxi</a:t>
            </a:r>
          </a:p>
          <a:p>
            <a:pPr>
              <a:buFont typeface="Wingdings" pitchFamily="2" charset="2"/>
              <a:buChar char="Ø"/>
            </a:pPr>
            <a:endParaRPr lang="cs-CZ" sz="2800" b="1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cs-CZ" sz="2800" b="1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cs-CZ" b="1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cs-CZ" b="1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cs-CZ" b="1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960782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9AE82C51-6401-41AD-B403-D8CC97A70C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Obdélník 15">
            <a:extLst>
              <a:ext uri="{FF2B5EF4-FFF2-40B4-BE49-F238E27FC236}">
                <a16:creationId xmlns="" xmlns:a16="http://schemas.microsoft.com/office/drawing/2014/main" id="{24F3C611-0CF5-45ED-9190-A7A9C19ACA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186048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567DAFB-9973-42DC-88E6-DA49A7B5E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733926"/>
            <a:ext cx="9784080" cy="105901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cs-CZ" sz="4400" b="1" dirty="0" smtClean="0">
                <a:latin typeface="Arial" pitchFamily="34" charset="0"/>
                <a:cs typeface="Arial" pitchFamily="34" charset="0"/>
              </a:rPr>
              <a:t>Cíl práce</a:t>
            </a:r>
            <a:r>
              <a:rPr lang="cs-CZ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cs-CZ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1202918" y="2011680"/>
            <a:ext cx="10239113" cy="420624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Cílem práce bude analýza vlečkového provozu vybraného subjektu, na jejímž základě budou navržena variantní opatření k zefektivnění provozu vlečky.</a:t>
            </a:r>
            <a:endParaRPr lang="cs-CZ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0782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9AE82C51-6401-41AD-B403-D8CC97A70C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Obdélník 15">
            <a:extLst>
              <a:ext uri="{FF2B5EF4-FFF2-40B4-BE49-F238E27FC236}">
                <a16:creationId xmlns="" xmlns:a16="http://schemas.microsoft.com/office/drawing/2014/main" id="{24F3C611-0CF5-45ED-9190-A7A9C19ACA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186048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567DAFB-9973-42DC-88E6-DA49A7B5E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733926"/>
            <a:ext cx="9784080" cy="105901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cs-CZ" sz="4400" b="1" dirty="0" smtClean="0">
                <a:latin typeface="Arial" pitchFamily="34" charset="0"/>
                <a:cs typeface="Arial" pitchFamily="34" charset="0"/>
              </a:rPr>
              <a:t>Profil společnosti nejdecká česárna vlny, a. s.</a:t>
            </a:r>
            <a:r>
              <a:rPr lang="cs-CZ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cs-CZ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1202918" y="2011680"/>
            <a:ext cx="10239113" cy="420624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výrobní závod společnosti G. Modiano Ltd.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 výroba prané vlny a následné barvení a chemická úprava  textilií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 surová vlna do výrobního závodu importována prostřednictvím silničních nákladních vozidel (SNV) nebo prostřednictvím železniční </a:t>
            </a:r>
          </a:p>
          <a:p>
            <a:pPr algn="just">
              <a:lnSpc>
                <a:spcPct val="150000"/>
              </a:lnSpc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	vlečky (ŽV)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 export polotovarů výhradně silničními nákladními vozidly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Obrázek 7"/>
          <p:cNvPicPr/>
          <p:nvPr/>
        </p:nvPicPr>
        <p:blipFill>
          <a:blip r:embed="rId4"/>
          <a:srcRect t="22947" r="53035" b="3805"/>
          <a:stretch>
            <a:fillRect/>
          </a:stretch>
        </p:blipFill>
        <p:spPr bwMode="auto">
          <a:xfrm>
            <a:off x="8557962" y="3898230"/>
            <a:ext cx="3417470" cy="2613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60782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9AE82C51-6401-41AD-B403-D8CC97A70C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15730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16" name="Obdélník 15">
            <a:extLst>
              <a:ext uri="{FF2B5EF4-FFF2-40B4-BE49-F238E27FC236}">
                <a16:creationId xmlns="" xmlns:a16="http://schemas.microsoft.com/office/drawing/2014/main" id="{24F3C611-0CF5-45ED-9190-A7A9C19ACA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186048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567DAFB-9973-42DC-88E6-DA49A7B5E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733926"/>
            <a:ext cx="9784080" cy="105901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cs-CZ" sz="2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cs-CZ" sz="2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cs-CZ" sz="2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cs-CZ" sz="2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cs-CZ" sz="2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cs-CZ" sz="2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cs-CZ" sz="4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výzkumný problém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r>
              <a:rPr lang="cs-CZ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cs-CZ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1202919" y="1925053"/>
            <a:ext cx="9784080" cy="4292867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 Existují reálná řešení, která by zvýšila poměr přepravovaných kontejnerů ve prospěch vlečky?</a:t>
            </a:r>
          </a:p>
          <a:p>
            <a:endParaRPr lang="cs-CZ" sz="2400" dirty="0" smtClean="0"/>
          </a:p>
          <a:p>
            <a:endParaRPr lang="cs-CZ" dirty="0" smtClean="0"/>
          </a:p>
          <a:p>
            <a:endParaRPr lang="cs-CZ" dirty="0"/>
          </a:p>
        </p:txBody>
      </p:sp>
      <p:graphicFrame>
        <p:nvGraphicFramePr>
          <p:cNvPr id="8" name="Graf 7"/>
          <p:cNvGraphicFramePr/>
          <p:nvPr/>
        </p:nvGraphicFramePr>
        <p:xfrm>
          <a:off x="2285999" y="2610853"/>
          <a:ext cx="9011653" cy="3946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960782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9AE82C51-6401-41AD-B403-D8CC97A70C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Obdélník 15">
            <a:extLst>
              <a:ext uri="{FF2B5EF4-FFF2-40B4-BE49-F238E27FC236}">
                <a16:creationId xmlns="" xmlns:a16="http://schemas.microsoft.com/office/drawing/2014/main" id="{24F3C611-0CF5-45ED-9190-A7A9C19ACA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186048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567DAFB-9973-42DC-88E6-DA49A7B5E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733926"/>
            <a:ext cx="9784080" cy="105901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cs-CZ" sz="4400" b="1" dirty="0" smtClean="0">
                <a:latin typeface="Arial" pitchFamily="34" charset="0"/>
                <a:cs typeface="Arial" pitchFamily="34" charset="0"/>
              </a:rPr>
              <a:t>Použité metody</a:t>
            </a:r>
            <a:r>
              <a:rPr lang="cs-CZ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cs-CZ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Sběr dat a informací </a:t>
            </a:r>
          </a:p>
          <a:p>
            <a:pPr>
              <a:buNone/>
            </a:pP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 Analýza interních dokumentů</a:t>
            </a:r>
          </a:p>
          <a:p>
            <a:pPr>
              <a:buFont typeface="Wingdings" pitchFamily="2" charset="2"/>
              <a:buChar char="Ø"/>
            </a:pP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 Telefonické rozhovory se zaměstnanci Nejdecká česárna vlny, a.s. </a:t>
            </a:r>
          </a:p>
          <a:p>
            <a:endParaRPr lang="cs-CZ" dirty="0"/>
          </a:p>
        </p:txBody>
      </p:sp>
      <p:pic>
        <p:nvPicPr>
          <p:cNvPr id="6" name="Obrázek 5"/>
          <p:cNvPicPr/>
          <p:nvPr/>
        </p:nvPicPr>
        <p:blipFill>
          <a:blip r:embed="rId4"/>
          <a:srcRect l="36354" t="16089" r="43853" b="56334"/>
          <a:stretch>
            <a:fillRect/>
          </a:stretch>
        </p:blipFill>
        <p:spPr bwMode="auto">
          <a:xfrm>
            <a:off x="8751737" y="1937082"/>
            <a:ext cx="292290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60782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9AE82C51-6401-41AD-B403-D8CC97A70C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Obdélník 15">
            <a:extLst>
              <a:ext uri="{FF2B5EF4-FFF2-40B4-BE49-F238E27FC236}">
                <a16:creationId xmlns="" xmlns:a16="http://schemas.microsoft.com/office/drawing/2014/main" id="{24F3C611-0CF5-45ED-9190-A7A9C19ACA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186048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567DAFB-9973-42DC-88E6-DA49A7B5E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733926"/>
            <a:ext cx="9784080" cy="105901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cs-CZ" sz="4400" b="1" dirty="0" smtClean="0">
                <a:latin typeface="Arial" pitchFamily="34" charset="0"/>
                <a:cs typeface="Arial" pitchFamily="34" charset="0"/>
              </a:rPr>
              <a:t>Dosažené výsledky a přínos práce</a:t>
            </a:r>
            <a:r>
              <a:rPr lang="cs-CZ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cs-CZ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Výrobní podnik nevyužívá potenciál vlečkových kolejí v plné výši</a:t>
            </a:r>
          </a:p>
          <a:p>
            <a:pPr>
              <a:buFont typeface="Wingdings" pitchFamily="2" charset="2"/>
              <a:buChar char="Ø"/>
            </a:pP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 V případě využití vlečky poměrně dlouhá doba dodání</a:t>
            </a:r>
          </a:p>
          <a:p>
            <a:pPr>
              <a:buFont typeface="Wingdings" pitchFamily="2" charset="2"/>
              <a:buChar char="Ø"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PŘÍNOSY PRÁCE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 Využití potenciálu vlečkových kolejí 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 Zjednodušení technologie překládky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 Preference železniční přepravy před silniční</a:t>
            </a:r>
          </a:p>
          <a:p>
            <a:pPr>
              <a:buNone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0782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9AE82C51-6401-41AD-B403-D8CC97A70C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Obdélník 15">
            <a:extLst>
              <a:ext uri="{FF2B5EF4-FFF2-40B4-BE49-F238E27FC236}">
                <a16:creationId xmlns="" xmlns:a16="http://schemas.microsoft.com/office/drawing/2014/main" id="{24F3C611-0CF5-45ED-9190-A7A9C19ACA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186048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567DAFB-9973-42DC-88E6-DA49A7B5E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733926"/>
            <a:ext cx="9784080" cy="105901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cs-CZ" sz="4400" b="1" dirty="0" smtClean="0">
                <a:latin typeface="Arial" pitchFamily="34" charset="0"/>
                <a:cs typeface="Arial" pitchFamily="34" charset="0"/>
              </a:rPr>
              <a:t>Nákres vlečky</a:t>
            </a:r>
            <a:r>
              <a:rPr lang="cs-CZ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cs-CZ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Zástupný symbol pro obsah 8"/>
          <p:cNvPicPr>
            <a:picLocks noGrp="1"/>
          </p:cNvPicPr>
          <p:nvPr>
            <p:ph idx="1"/>
          </p:nvPr>
        </p:nvPicPr>
        <p:blipFill>
          <a:blip r:embed="rId4"/>
          <a:srcRect l="18227" t="25392" r="21636" b="7672"/>
          <a:stretch>
            <a:fillRect/>
          </a:stretch>
        </p:blipFill>
        <p:spPr bwMode="auto">
          <a:xfrm>
            <a:off x="1828799" y="2141621"/>
            <a:ext cx="8097254" cy="4269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60782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9AE82C51-6401-41AD-B403-D8CC97A70C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Obdélník 15">
            <a:extLst>
              <a:ext uri="{FF2B5EF4-FFF2-40B4-BE49-F238E27FC236}">
                <a16:creationId xmlns="" xmlns:a16="http://schemas.microsoft.com/office/drawing/2014/main" id="{24F3C611-0CF5-45ED-9190-A7A9C19ACA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186048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567DAFB-9973-42DC-88E6-DA49A7B5E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733926"/>
            <a:ext cx="9784080" cy="105901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cs-CZ" sz="4400" b="1" dirty="0" smtClean="0">
                <a:latin typeface="Arial" pitchFamily="34" charset="0"/>
                <a:cs typeface="Arial" pitchFamily="34" charset="0"/>
              </a:rPr>
              <a:t>Stručné závěrečné shrnutí</a:t>
            </a:r>
            <a:r>
              <a:rPr lang="cs-CZ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cs-CZ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lvl="2">
              <a:spcBef>
                <a:spcPts val="1200"/>
              </a:spcBef>
              <a:spcAft>
                <a:spcPts val="200"/>
              </a:spcAft>
              <a:buNone/>
            </a:pPr>
            <a:endParaRPr lang="cs-CZ" sz="2800" b="1" dirty="0" smtClean="0">
              <a:latin typeface="Arial" pitchFamily="34" charset="0"/>
              <a:cs typeface="Arial" pitchFamily="34" charset="0"/>
            </a:endParaRPr>
          </a:p>
          <a:p>
            <a:pPr marL="182880" lvl="2">
              <a:spcBef>
                <a:spcPts val="1200"/>
              </a:spcBef>
              <a:spcAft>
                <a:spcPts val="200"/>
              </a:spcAft>
              <a:buNone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Navrhovaná řešení </a:t>
            </a:r>
          </a:p>
          <a:p>
            <a:pPr marL="182880" lvl="2">
              <a:spcBef>
                <a:spcPts val="1200"/>
              </a:spcBef>
              <a:spcAft>
                <a:spcPts val="200"/>
              </a:spcAft>
              <a:buNone/>
            </a:pPr>
            <a:endParaRPr lang="cs-CZ" sz="2800" b="1" dirty="0" smtClean="0">
              <a:latin typeface="Arial" pitchFamily="34" charset="0"/>
              <a:cs typeface="Arial" pitchFamily="34" charset="0"/>
            </a:endParaRPr>
          </a:p>
          <a:p>
            <a:pPr marL="182880" lvl="2" algn="just">
              <a:spcBef>
                <a:spcPts val="12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Využití vlečkové koleje č. 1 za objektem skladu</a:t>
            </a:r>
          </a:p>
          <a:p>
            <a:pPr marL="182880" lvl="2" algn="just">
              <a:spcBef>
                <a:spcPts val="12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 Propojení vlečkových kolejí</a:t>
            </a:r>
          </a:p>
          <a:p>
            <a:pPr marL="182880" lvl="2" algn="just">
              <a:spcBef>
                <a:spcPts val="12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 Vyjednání změny podmínek ve Smluvních přepravních podmínkách ČD Cargo, a.s.</a:t>
            </a:r>
          </a:p>
          <a:p>
            <a:pPr marL="182880" lvl="2" algn="just">
              <a:spcBef>
                <a:spcPts val="12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 Změna železničního dopravce</a:t>
            </a:r>
          </a:p>
          <a:p>
            <a:pPr marL="182880" lvl="2" algn="just">
              <a:spcBef>
                <a:spcPts val="12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 Využití železniční vlečky při exportu</a:t>
            </a:r>
          </a:p>
          <a:p>
            <a:pPr marL="182880" lvl="2">
              <a:spcBef>
                <a:spcPts val="1200"/>
              </a:spcBef>
              <a:spcAft>
                <a:spcPts val="200"/>
              </a:spcAft>
            </a:pPr>
            <a:endParaRPr lang="cs-CZ" b="1" dirty="0" smtClean="0"/>
          </a:p>
          <a:p>
            <a:pPr marL="182880" lvl="2">
              <a:spcBef>
                <a:spcPts val="1200"/>
              </a:spcBef>
              <a:spcAft>
                <a:spcPts val="200"/>
              </a:spcAft>
            </a:pPr>
            <a:endParaRPr lang="cs-CZ" b="1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960782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uhované">
  <a:themeElements>
    <a:clrScheme name="Vlastní 21">
      <a:dk1>
        <a:srgbClr val="000000"/>
      </a:dk1>
      <a:lt1>
        <a:srgbClr val="FCB95D"/>
      </a:lt1>
      <a:dk2>
        <a:srgbClr val="4E5B6F"/>
      </a:dk2>
      <a:lt2>
        <a:srgbClr val="FED46B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36804448_TF89910445.potx" id="{6A880403-A588-4DA0-8306-2744D3C196F0}" vid="{0528EC7B-8020-4042-A076-253B8D6E767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934CB3-A97C-40D1-8D7D-5211E1C57C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4E3864-550F-4194-BC9D-CCA442A52D0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8F871927-9856-4138-B7A7-125C4AA7EF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284</Words>
  <Application>Microsoft Office PowerPoint</Application>
  <PresentationFormat>Vlastní</PresentationFormat>
  <Paragraphs>88</Paragraphs>
  <Slides>12</Slides>
  <Notes>12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Pruhované</vt:lpstr>
      <vt:lpstr>Možnosti racionalizace vlečkového provozu u vybraného subjektu</vt:lpstr>
      <vt:lpstr>MOTIVACE A DŮVODY K ŘEŠENÍ DANÉHO PROBLÉMU  </vt:lpstr>
      <vt:lpstr>Cíl práce </vt:lpstr>
      <vt:lpstr>Profil společnosti nejdecká česárna vlny, a. s. </vt:lpstr>
      <vt:lpstr>   výzkumný problém  </vt:lpstr>
      <vt:lpstr>Použité metody </vt:lpstr>
      <vt:lpstr>Dosažené výsledky a přínos práce </vt:lpstr>
      <vt:lpstr>Nákres vlečky </vt:lpstr>
      <vt:lpstr>Stručné závěrečné shrnutí </vt:lpstr>
      <vt:lpstr>Otázky vedoucího PRÁCE  a oponenta </vt:lpstr>
      <vt:lpstr>Otázky vedoucího PRÁCE  a oponenta 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2019-06-14T18:03:18Z</dcterms:created>
  <dcterms:modified xsi:type="dcterms:W3CDTF">2021-02-10T22:06:51Z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