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2" r:id="rId7"/>
    <p:sldId id="269" r:id="rId8"/>
    <p:sldId id="267" r:id="rId9"/>
    <p:sldId id="266" r:id="rId10"/>
    <p:sldId id="265" r:id="rId11"/>
    <p:sldId id="263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EF8"/>
    <a:srgbClr val="C9DEF1"/>
    <a:srgbClr val="D3E4F4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ny\&#352;kola\V&#352;TE\BP\Exc%20graf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Náklady v roce 2019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Náklady 2019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AD9-405D-8030-97DA4025D2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AD9-405D-8030-97DA4025D26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AD9-405D-8030-97DA4025D26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AD9-405D-8030-97DA4025D26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AD9-405D-8030-97DA4025D26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AD9-405D-8030-97DA4025D26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List1!$A$2:$A$7</c:f>
              <c:strCache>
                <c:ptCount val="6"/>
                <c:pt idx="0">
                  <c:v>Ostatní náklady</c:v>
                </c:pt>
                <c:pt idx="1">
                  <c:v>Materiál a náhradní díly</c:v>
                </c:pt>
                <c:pt idx="2">
                  <c:v>Paliva a energie</c:v>
                </c:pt>
                <c:pt idx="3">
                  <c:v>Odpisy, rezervy a opr. položky</c:v>
                </c:pt>
                <c:pt idx="4">
                  <c:v>Spotřebované služby</c:v>
                </c:pt>
                <c:pt idx="5">
                  <c:v>Osobní náklady</c:v>
                </c:pt>
              </c:strCache>
            </c:strRef>
          </c:cat>
          <c:val>
            <c:numRef>
              <c:f>List1!$B$2:$B$7</c:f>
              <c:numCache>
                <c:formatCode>0%</c:formatCode>
                <c:ptCount val="6"/>
                <c:pt idx="0">
                  <c:v>0.06</c:v>
                </c:pt>
                <c:pt idx="1">
                  <c:v>0.08</c:v>
                </c:pt>
                <c:pt idx="2">
                  <c:v>0.11</c:v>
                </c:pt>
                <c:pt idx="3">
                  <c:v>0.17</c:v>
                </c:pt>
                <c:pt idx="4">
                  <c:v>0.08</c:v>
                </c:pt>
                <c:pt idx="5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AD9-405D-8030-97DA4025D26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0390481381617267"/>
          <c:y val="0.18224880382775124"/>
          <c:w val="0.35661389368444396"/>
          <c:h val="0.65191726632257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91000">
          <a:schemeClr val="accent5">
            <a:lumMod val="38000"/>
            <a:lumOff val="62000"/>
          </a:schemeClr>
        </a:gs>
        <a:gs pos="14000">
          <a:srgbClr val="E3EEF8">
            <a:lumMod val="30000"/>
            <a:lumOff val="70000"/>
          </a:srgbClr>
        </a:gs>
      </a:gsLst>
      <a:path path="circle">
        <a:fillToRect l="100000" t="100000"/>
      </a:path>
      <a:tileRect r="-100000" b="-100000"/>
    </a:gradFill>
    <a:ln w="9525" cap="flat" cmpd="sng" algn="ctr">
      <a:solidFill>
        <a:srgbClr val="D3E4F4">
          <a:alpha val="99000"/>
        </a:srgb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Kompenzace DPMČB (v mil. Kč)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List1!$E$19</c:f>
              <c:strCache>
                <c:ptCount val="1"/>
                <c:pt idx="0">
                  <c:v>Město Č. Budějovice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List1!$D$20:$D$24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List1!$E$20:$E$24</c:f>
              <c:numCache>
                <c:formatCode>General</c:formatCode>
                <c:ptCount val="5"/>
                <c:pt idx="0">
                  <c:v>179.2</c:v>
                </c:pt>
                <c:pt idx="1">
                  <c:v>180.6</c:v>
                </c:pt>
                <c:pt idx="2">
                  <c:v>199.4</c:v>
                </c:pt>
                <c:pt idx="3">
                  <c:v>221.9</c:v>
                </c:pt>
                <c:pt idx="4">
                  <c:v>244.7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8-4A08-98C7-DFD7ADDC7C09}"/>
            </c:ext>
          </c:extLst>
        </c:ser>
        <c:ser>
          <c:idx val="1"/>
          <c:order val="1"/>
          <c:tx>
            <c:strRef>
              <c:f>List1!$F$19</c:f>
              <c:strCache>
                <c:ptCount val="1"/>
                <c:pt idx="0">
                  <c:v>Obce Jihočeského kraje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List1!$D$20:$D$24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List1!$F$20:$F$24</c:f>
              <c:numCache>
                <c:formatCode>General</c:formatCode>
                <c:ptCount val="5"/>
                <c:pt idx="0">
                  <c:v>21.3</c:v>
                </c:pt>
                <c:pt idx="1">
                  <c:v>22.2</c:v>
                </c:pt>
                <c:pt idx="2">
                  <c:v>25.1</c:v>
                </c:pt>
                <c:pt idx="3">
                  <c:v>32</c:v>
                </c:pt>
                <c:pt idx="4">
                  <c:v>32.299999999999997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8-4A08-98C7-DFD7ADDC7C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5014656"/>
        <c:axId val="207694080"/>
      </c:barChart>
      <c:catAx>
        <c:axId val="15501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7694080"/>
        <c:crosses val="autoZero"/>
        <c:auto val="1"/>
        <c:lblAlgn val="ctr"/>
        <c:lblOffset val="100"/>
        <c:noMultiLvlLbl val="0"/>
      </c:catAx>
      <c:valAx>
        <c:axId val="207694080"/>
        <c:scaling>
          <c:orientation val="minMax"/>
          <c:min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50146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accent5">
            <a:lumMod val="20000"/>
            <a:lumOff val="80000"/>
          </a:schemeClr>
        </a:gs>
        <a:gs pos="0">
          <a:schemeClr val="accent1">
            <a:lumMod val="45000"/>
            <a:lumOff val="55000"/>
          </a:schemeClr>
        </a:gs>
        <a:gs pos="0">
          <a:schemeClr val="accent1">
            <a:lumMod val="30000"/>
            <a:lumOff val="70000"/>
            <a:alpha val="0"/>
          </a:schemeClr>
        </a:gs>
      </a:gsLst>
      <a:path path="circle">
        <a:fillToRect l="100000" t="100000"/>
      </a:path>
      <a:tileRect r="-100000" b="-100000"/>
    </a:gradFill>
    <a:ln w="9525" cap="flat" cmpd="sng" algn="ctr">
      <a:gradFill>
        <a:gsLst>
          <a:gs pos="0">
            <a:schemeClr val="accent1">
              <a:lumMod val="5000"/>
              <a:lumOff val="95000"/>
            </a:schemeClr>
          </a:gs>
          <a:gs pos="83000">
            <a:schemeClr val="accent1">
              <a:lumMod val="45000"/>
              <a:lumOff val="55000"/>
            </a:schemeClr>
          </a:gs>
          <a:gs pos="100000">
            <a:schemeClr val="accent1">
              <a:lumMod val="30000"/>
              <a:lumOff val="70000"/>
            </a:schemeClr>
          </a:gs>
        </a:gsLst>
        <a:lin ang="5400000" scaled="1"/>
      </a:gra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0A863-759E-4F4A-952B-5B25866EDE65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B55A8-87A2-4E5D-B3F2-F49E4FE9AF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86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70D3-F992-41C5-BDD9-60DD12A46BC5}" type="datetime1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D76-B540-4C74-A479-28EF15D93A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947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A8F2-3E93-4A5A-8D9D-726CF963F77D}" type="datetime1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D76-B540-4C74-A479-28EF15D93A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853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11BD-A8C6-461D-80CD-E178EEC22D96}" type="datetime1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D76-B540-4C74-A479-28EF15D93A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34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F62B-C514-4AE2-959F-462E3E8134BC}" type="datetime1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D76-B540-4C74-A479-28EF15D93A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54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7849-A50E-433F-A657-326B3CC92A03}" type="datetime1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D76-B540-4C74-A479-28EF15D93A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93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18BD-BC71-4934-9C57-41102DF9E9BF}" type="datetime1">
              <a:rPr lang="cs-CZ" smtClean="0"/>
              <a:t>09.02.2021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D76-B540-4C74-A479-28EF15D93A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81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4373-0A3D-4D6A-9DE0-D17EE02CB57E}" type="datetime1">
              <a:rPr lang="cs-CZ" smtClean="0"/>
              <a:t>09.02.2021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D76-B540-4C74-A479-28EF15D93A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53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6EB9-8A88-4626-AA02-98B76904ECA4}" type="datetime1">
              <a:rPr lang="cs-CZ" smtClean="0"/>
              <a:t>09.02.2021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D76-B540-4C74-A479-28EF15D93A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206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42BE-7A81-493A-B949-08514AEF87CD}" type="datetime1">
              <a:rPr lang="cs-CZ" smtClean="0"/>
              <a:t>09.02.2021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D76-B540-4C74-A479-28EF15D93A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58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CDA8-7ECB-4DE9-82EC-B60D6C3D3B23}" type="datetime1">
              <a:rPr lang="cs-CZ" smtClean="0"/>
              <a:t>09.02.2021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D76-B540-4C74-A479-28EF15D93A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60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5789-48EC-4925-9D6E-6D51E2177E3B}" type="datetime1">
              <a:rPr lang="cs-CZ" smtClean="0"/>
              <a:t>09.02.2021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D76-B540-4C74-A479-28EF15D93A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53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accent5">
                <a:lumMod val="5000"/>
                <a:lumOff val="95000"/>
              </a:schemeClr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E838C-1F81-4649-B1ED-2EC601A63457}" type="datetime1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6ED76-B540-4C74-A479-28EF15D93A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71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750B5-EA48-40B5-90B8-EB6323789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9366" y="415636"/>
            <a:ext cx="6378633" cy="1184563"/>
          </a:xfrm>
        </p:spPr>
        <p:txBody>
          <a:bodyPr>
            <a:noAutofit/>
          </a:bodyPr>
          <a:lstStyle/>
          <a:p>
            <a:r>
              <a:rPr lang="cs-CZ" sz="2000" dirty="0"/>
              <a:t>Vysoká škola technická a ekonomická v Českých Budějovicích Ústav technicko-technologický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CCEE9B-B9FF-42AD-84E5-A918734EA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18262"/>
            <a:ext cx="9144000" cy="215299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cs-CZ" sz="14400" b="1" i="0" dirty="0">
                <a:solidFill>
                  <a:srgbClr val="0A0A0A"/>
                </a:solidFill>
                <a:effectLst/>
                <a:latin typeface="+mj-lt"/>
              </a:rPr>
              <a:t>Analýza jednotlivých faktorů ovlivňujících náklady v autobusové dopravě</a:t>
            </a:r>
          </a:p>
          <a:p>
            <a:pPr>
              <a:lnSpc>
                <a:spcPct val="120000"/>
              </a:lnSpc>
            </a:pPr>
            <a:endParaRPr lang="cs-CZ" sz="12800" b="1" i="0" dirty="0">
              <a:solidFill>
                <a:srgbClr val="0A0A0A"/>
              </a:solidFill>
              <a:effectLst/>
              <a:latin typeface="Open Sans"/>
            </a:endParaRPr>
          </a:p>
          <a:p>
            <a:pPr algn="l"/>
            <a:r>
              <a:rPr lang="cs-CZ" sz="8000" dirty="0"/>
              <a:t>Autor bakalářské práce: Aneta Bromová </a:t>
            </a:r>
          </a:p>
          <a:p>
            <a:pPr algn="l"/>
            <a:r>
              <a:rPr lang="cs-CZ" sz="8000" dirty="0"/>
              <a:t>Vedoucí bakalářské práce: </a:t>
            </a:r>
            <a:r>
              <a:rPr lang="cs-CZ" sz="8000" b="0" i="0" dirty="0">
                <a:solidFill>
                  <a:srgbClr val="0A0A0A"/>
                </a:solidFill>
                <a:effectLst/>
                <a:latin typeface="Open Sans"/>
              </a:rPr>
              <a:t>Ing. Ondrej Stopka, PhD.</a:t>
            </a:r>
            <a:r>
              <a:rPr lang="cs-CZ" sz="8000" dirty="0"/>
              <a:t> </a:t>
            </a:r>
          </a:p>
          <a:p>
            <a:pPr algn="l"/>
            <a:r>
              <a:rPr lang="cs-CZ" sz="8000" dirty="0"/>
              <a:t>Oponent: </a:t>
            </a:r>
            <a:r>
              <a:rPr lang="cs-CZ" sz="8000" b="0" i="0" dirty="0">
                <a:solidFill>
                  <a:srgbClr val="0A0A0A"/>
                </a:solidFill>
                <a:effectLst/>
                <a:latin typeface="Open Sans"/>
              </a:rPr>
              <a:t>prof. Ing. Gabriel Fedorko, PhD.</a:t>
            </a:r>
            <a:endParaRPr lang="cs-CZ" sz="80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0737519-19DC-4404-AAD9-3836F5CFB2E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75479"/>
            <a:ext cx="1726899" cy="172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975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DA442-C4A6-4404-9685-41277715F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99DD43-ABA6-434B-9153-773F94A7A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Přijaté hypotézy byly potvrzeny</a:t>
            </a:r>
          </a:p>
          <a:p>
            <a:r>
              <a:rPr lang="cs-CZ" sz="2200" dirty="0"/>
              <a:t>Cíl práce byl splněn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Analýzou problematiky nákladů v oblasti autobusové dopravy bylo potvrzeno, že dopravce musí hledat zdroj úspor u nákladů, jejichž výše je ovlivnitelná jejich manažerským rozhodnutím.</a:t>
            </a:r>
          </a:p>
          <a:p>
            <a:endParaRPr lang="cs-CZ" sz="2200" dirty="0"/>
          </a:p>
          <a:p>
            <a:endParaRPr lang="cs-CZ" sz="22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17E4C9A-AC6B-4E45-A3DD-FCD44075826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901" y="4450064"/>
            <a:ext cx="1726899" cy="172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10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DA442-C4A6-4404-9685-41277715F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Doplňující dotaz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0F4AF20-56FF-4A87-A9AD-64D12D21D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6263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/>
              <a:t>Dotaz</a:t>
            </a:r>
            <a:r>
              <a:rPr lang="cs-CZ" sz="2200" dirty="0"/>
              <a:t>:</a:t>
            </a:r>
          </a:p>
          <a:p>
            <a:pPr marL="0" indent="0">
              <a:buNone/>
            </a:pPr>
            <a:r>
              <a:rPr lang="cs-CZ" sz="2200" i="1" dirty="0"/>
              <a:t>Je možné </a:t>
            </a:r>
            <a:r>
              <a:rPr lang="cs-CZ" sz="2200" i="1" dirty="0" err="1"/>
              <a:t>stanoviť</a:t>
            </a:r>
            <a:r>
              <a:rPr lang="cs-CZ" sz="2200" i="1" dirty="0"/>
              <a:t> </a:t>
            </a:r>
            <a:r>
              <a:rPr lang="cs-CZ" sz="2200" i="1" dirty="0" err="1"/>
              <a:t>hranicu</a:t>
            </a:r>
            <a:r>
              <a:rPr lang="cs-CZ" sz="2200" i="1" dirty="0"/>
              <a:t> </a:t>
            </a:r>
            <a:r>
              <a:rPr lang="cs-CZ" sz="2200" i="1" dirty="0" err="1"/>
              <a:t>nákladov</a:t>
            </a:r>
            <a:r>
              <a:rPr lang="cs-CZ" sz="2200" i="1" dirty="0"/>
              <a:t>, </a:t>
            </a:r>
            <a:r>
              <a:rPr lang="cs-CZ" sz="2200" i="1" dirty="0" err="1"/>
              <a:t>kedy</a:t>
            </a:r>
            <a:r>
              <a:rPr lang="cs-CZ" sz="2200" i="1" dirty="0"/>
              <a:t> outsourcing </a:t>
            </a:r>
            <a:r>
              <a:rPr lang="cs-CZ" sz="2200" i="1" dirty="0" err="1"/>
              <a:t>prestáva</a:t>
            </a:r>
            <a:r>
              <a:rPr lang="cs-CZ" sz="2200" i="1" dirty="0"/>
              <a:t> byť </a:t>
            </a:r>
            <a:r>
              <a:rPr lang="cs-CZ" sz="2200" i="1" dirty="0" err="1"/>
              <a:t>pre</a:t>
            </a:r>
            <a:r>
              <a:rPr lang="cs-CZ" sz="2200" i="1" dirty="0"/>
              <a:t> firmu </a:t>
            </a:r>
            <a:r>
              <a:rPr lang="cs-CZ" sz="2200" i="1" dirty="0" err="1"/>
              <a:t>efektívnym</a:t>
            </a:r>
            <a:r>
              <a:rPr lang="cs-CZ" sz="2200" i="1" dirty="0"/>
              <a:t> </a:t>
            </a:r>
            <a:r>
              <a:rPr lang="cs-CZ" sz="2200" i="1" dirty="0" err="1"/>
              <a:t>riešením</a:t>
            </a:r>
            <a:r>
              <a:rPr lang="cs-CZ" sz="2200" i="1" dirty="0"/>
              <a:t>?</a:t>
            </a:r>
          </a:p>
          <a:p>
            <a:pPr marL="0" indent="0">
              <a:buNone/>
            </a:pPr>
            <a:r>
              <a:rPr lang="cs-CZ" sz="2200" b="1" dirty="0"/>
              <a:t>Odpověď</a:t>
            </a:r>
            <a:r>
              <a:rPr lang="cs-CZ" sz="2200" dirty="0"/>
              <a:t>:</a:t>
            </a:r>
          </a:p>
          <a:p>
            <a:pPr marL="0" indent="0">
              <a:buNone/>
            </a:pPr>
            <a:r>
              <a:rPr lang="cs-CZ" sz="2200" dirty="0"/>
              <a:t>K výdajům za služby poskytované dodavatelskou firmou je třeba připočíst náklady na kontrolu služeb poskytovaných dodavatelem a náklady na kontrolu faktur; podnik musí být dále opatrný, aby mu dodavatel neodcizil jeho </a:t>
            </a:r>
            <a:r>
              <a:rPr lang="cs-CZ" sz="2200" dirty="0" err="1"/>
              <a:t>know</a:t>
            </a:r>
            <a:r>
              <a:rPr lang="cs-CZ" sz="2200" dirty="0"/>
              <a:t>–</a:t>
            </a:r>
            <a:r>
              <a:rPr lang="cs-CZ" sz="2200" dirty="0" err="1"/>
              <a:t>how</a:t>
            </a:r>
            <a:r>
              <a:rPr lang="cs-CZ" sz="2200" dirty="0"/>
              <a:t> nebo aby mu nekvalitně prováděnými službami nepokazil dobrou pověst.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A7C6B64-1ED5-4EC6-8F09-7A49607190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901" y="4450064"/>
            <a:ext cx="1726899" cy="172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070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C82F5-B54A-4F62-AA08-EA1605B65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CAA72F-5C38-434A-93C0-D2DD1F58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31842"/>
            <a:ext cx="10515600" cy="2545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>
                <a:latin typeface="+mj-lt"/>
              </a:rPr>
              <a:t>Děkuji za pozornost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5490828-1B8B-497C-8D4B-97151307AF7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901" y="4450063"/>
            <a:ext cx="1726899" cy="172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097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05D9-C0C0-465F-98E8-967EB0A38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Motivace a důvody k řešení daného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1317CF-8982-41AE-A5B0-D959E21EB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Specializace studia Osobní doprava</a:t>
            </a:r>
          </a:p>
          <a:p>
            <a:r>
              <a:rPr lang="cs-CZ" sz="2200" dirty="0"/>
              <a:t>Vlastní zájem o oblast autobusové dopravy</a:t>
            </a:r>
          </a:p>
          <a:p>
            <a:r>
              <a:rPr lang="cs-CZ" sz="2200" dirty="0"/>
              <a:t>Rozšíření znalostí v oblasti autobusové dopravy</a:t>
            </a:r>
          </a:p>
          <a:p>
            <a:r>
              <a:rPr lang="cs-CZ" sz="2200" dirty="0"/>
              <a:t>Zaměření na Dopravní podnik města České Budějovice</a:t>
            </a:r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D013D0E-4AE2-442B-B74B-1B7C4895180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901" y="4450064"/>
            <a:ext cx="1726899" cy="172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327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5C954-708E-49D7-BC55-8D7447604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Cíl práce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E0971E8-981A-4DAD-B4D7-CDD2E7F4D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>
                <a:effectLst/>
                <a:ea typeface="Calibri" panose="020F0502020204030204" pitchFamily="34" charset="0"/>
              </a:rPr>
              <a:t>Cílem bakalářské práce je analyzovat jednotlivé faktory, které působí na provozní náklady dopravců autobusové dopravy a navrhnout možnosti snižování negativních vlivů na jednotlivé nákladové položky.</a:t>
            </a:r>
            <a:endParaRPr lang="cs-CZ" sz="22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BB740-1DA3-4FAB-9BAC-02641377CD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901" y="4450064"/>
            <a:ext cx="1726899" cy="172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206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61705D-6D70-404E-B462-FBEB3534E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Přijaté pracovní hypotézy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865ED61-7983-43BC-A021-8F8C61BD1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670"/>
            <a:ext cx="10515600" cy="4583294"/>
          </a:xfrm>
        </p:spPr>
        <p:txBody>
          <a:bodyPr>
            <a:normAutofit/>
          </a:bodyPr>
          <a:lstStyle/>
          <a:p>
            <a:r>
              <a:rPr lang="cs-CZ" sz="2200" dirty="0">
                <a:solidFill>
                  <a:srgbClr val="000000"/>
                </a:solidFill>
              </a:rPr>
              <a:t>Náklady jsou ovlivnitelné </a:t>
            </a:r>
            <a:r>
              <a:rPr lang="cs-CZ" sz="22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rozhodnutím podnikatele (dopravce) nebo objednavatele jízdy</a:t>
            </a:r>
          </a:p>
          <a:p>
            <a:r>
              <a:rPr lang="cs-CZ" sz="22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Náklady na ujeté kilometry jsou úměrné typu použitého vozidla</a:t>
            </a:r>
          </a:p>
          <a:p>
            <a:r>
              <a:rPr lang="cs-CZ" sz="22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Mzdové náklady činí jednu z největších položek celkových nákladů</a:t>
            </a:r>
          </a:p>
          <a:p>
            <a:r>
              <a:rPr lang="cs-CZ" sz="22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Náklady na jednotlivé jízdy jsou ovlivnitelné vhodnou volbou trasy, v případě autobusového zájezdu i jeho vhodným naplánováním</a:t>
            </a:r>
          </a:p>
          <a:p>
            <a:r>
              <a:rPr lang="cs-CZ" sz="22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V mnoha případech je vhodné některé záležitosti a činnosti řešit outsourcingem</a:t>
            </a:r>
          </a:p>
          <a:p>
            <a:r>
              <a:rPr lang="cs-CZ" sz="22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Velcí dopravci mohou menším dopravcům nabídnout formou outsourcingu své služby</a:t>
            </a:r>
          </a:p>
          <a:p>
            <a:endParaRPr lang="cs-CZ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406B0FA-4FEF-4196-9CD1-A41D91F43CE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901" y="4450064"/>
            <a:ext cx="1726899" cy="172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191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299A5-70C6-40BB-933F-0E93C6066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D339F0-F681-4A63-8BD2-F4A992886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effectLst/>
                <a:ea typeface="Calibri" panose="020F0502020204030204" pitchFamily="34" charset="0"/>
              </a:rPr>
              <a:t>Metoda analýzy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</a:rPr>
              <a:t>Např. vysvětlení pojmů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r>
              <a:rPr lang="cs-CZ" sz="2400" dirty="0">
                <a:effectLst/>
                <a:ea typeface="Calibri" panose="020F0502020204030204" pitchFamily="34" charset="0"/>
              </a:rPr>
              <a:t>Metoda syntézy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</a:rPr>
              <a:t>Zpracování závěru</a:t>
            </a:r>
          </a:p>
          <a:p>
            <a:r>
              <a:rPr lang="cs-CZ" sz="2400" dirty="0">
                <a:effectLst/>
                <a:ea typeface="Calibri" panose="020F0502020204030204" pitchFamily="34" charset="0"/>
              </a:rPr>
              <a:t>Metoda komparace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</a:rPr>
              <a:t>Porovnání řady pojmů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r>
              <a:rPr lang="cs-CZ" sz="2400" dirty="0">
                <a:effectLst/>
                <a:ea typeface="Calibri" panose="020F0502020204030204" pitchFamily="34" charset="0"/>
              </a:rPr>
              <a:t>Metoda dedukce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Vyvození nových tvrzení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8DAD3B7-6DD4-4FA5-ACD9-B2AE3490E29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901" y="4450064"/>
            <a:ext cx="1726899" cy="172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696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DA442-C4A6-4404-9685-41277715F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Dosažené 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99DD43-ABA6-434B-9153-773F94A7A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/>
              <a:t>Náklady</a:t>
            </a:r>
          </a:p>
          <a:p>
            <a:r>
              <a:rPr lang="cs-CZ" sz="2200" dirty="0"/>
              <a:t>Pořízení autobusu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Elektrobus: 13 mil. Kč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S naftovým motorem: 5-9 mil. Kč (dle velikosti vozidla) </a:t>
            </a:r>
          </a:p>
          <a:p>
            <a:r>
              <a:rPr lang="cs-CZ" sz="2200" dirty="0"/>
              <a:t>Hospodaření s PHM a oleji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Motorová nafta: 13,18 Kč/km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CNG: 9,66 Kč/km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Hybridní pohon: 9,22 Kč/km</a:t>
            </a:r>
          </a:p>
          <a:p>
            <a:r>
              <a:rPr lang="cs-CZ" sz="2200" dirty="0"/>
              <a:t>Náklady na pneumatiky</a:t>
            </a:r>
          </a:p>
          <a:p>
            <a:r>
              <a:rPr lang="cs-CZ" sz="2200" dirty="0"/>
              <a:t>Náklady na opravy a údržbu</a:t>
            </a:r>
          </a:p>
          <a:p>
            <a:r>
              <a:rPr lang="cs-CZ" sz="2200" dirty="0"/>
              <a:t>Mzdy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17E4C9A-AC6B-4E45-A3DD-FCD44075826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901" y="4450064"/>
            <a:ext cx="1726899" cy="172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098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accent5">
                <a:lumMod val="5000"/>
                <a:lumOff val="95000"/>
              </a:schemeClr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54AA44-C08E-4871-AFC1-EA878EBB6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Dosažené 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4CD990-B646-4ABB-9789-0E376616F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887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2200" b="1" dirty="0"/>
              <a:t>Struktura nákladů DPMČB</a:t>
            </a:r>
          </a:p>
          <a:p>
            <a:endParaRPr lang="cs-CZ" dirty="0"/>
          </a:p>
        </p:txBody>
      </p:sp>
      <p:graphicFrame>
        <p:nvGraphicFramePr>
          <p:cNvPr id="4" name="Zástupný obsah 4">
            <a:extLst>
              <a:ext uri="{FF2B5EF4-FFF2-40B4-BE49-F238E27FC236}">
                <a16:creationId xmlns:a16="http://schemas.microsoft.com/office/drawing/2014/main" id="{F60E7BFA-053C-4CE3-A40E-B5543CD850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2143437"/>
              </p:ext>
            </p:extLst>
          </p:nvPr>
        </p:nvGraphicFramePr>
        <p:xfrm>
          <a:off x="2817223" y="2429691"/>
          <a:ext cx="6557554" cy="374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4E6DA69C-8FAE-48CF-BDD5-0F8A244213F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901" y="4450064"/>
            <a:ext cx="1726899" cy="172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933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DA442-C4A6-4404-9685-41277715F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Dosažené 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99DD43-ABA6-434B-9153-773F94A7A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6934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/>
              <a:t>Výnosy DPMČB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Přepravené osoby DPMČB – v roce 2018 počet přepravených osob 47,1 mil. </a:t>
            </a:r>
          </a:p>
          <a:p>
            <a:pPr marL="457200" lvl="1" indent="0">
              <a:buNone/>
            </a:pPr>
            <a:r>
              <a:rPr lang="cs-CZ" sz="2200" dirty="0"/>
              <a:t>				 – v roce 2019 počet přepravených osob 67,4 mil. </a:t>
            </a:r>
          </a:p>
          <a:p>
            <a:pPr marL="457200" lvl="1" indent="0">
              <a:buNone/>
            </a:pPr>
            <a:r>
              <a:rPr lang="cs-CZ" sz="2200" dirty="0"/>
              <a:t>				(rozdíl o 42 %)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Kompenzace DPMČB za dopravní obslužnost objednanou Jihočeským krajem </a:t>
            </a:r>
          </a:p>
          <a:p>
            <a:pPr marL="457200" lvl="1" indent="0">
              <a:buNone/>
            </a:pPr>
            <a:r>
              <a:rPr lang="cs-CZ" sz="2200" dirty="0"/>
              <a:t>    a městem České Budějovice – tvoří téměř 50 % výnosů</a:t>
            </a:r>
          </a:p>
          <a:p>
            <a:pPr marL="457200" lvl="1" indent="0">
              <a:buNone/>
            </a:pPr>
            <a:endParaRPr lang="cs-CZ" sz="2200" dirty="0"/>
          </a:p>
          <a:p>
            <a:pPr lvl="1">
              <a:buFont typeface="Courier New" panose="02070309020205020404" pitchFamily="49" charset="0"/>
              <a:buChar char="o"/>
            </a:pPr>
            <a:endParaRPr lang="cs-CZ" sz="22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17E4C9A-AC6B-4E45-A3DD-FCD44075826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901" y="4450064"/>
            <a:ext cx="1726899" cy="1726899"/>
          </a:xfrm>
          <a:prstGeom prst="rect">
            <a:avLst/>
          </a:prstGeom>
        </p:spPr>
      </p:pic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4F9FB3D2-FA3A-435D-BAB3-1CF66893C9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8761878"/>
              </p:ext>
            </p:extLst>
          </p:nvPr>
        </p:nvGraphicFramePr>
        <p:xfrm>
          <a:off x="3649639" y="3933825"/>
          <a:ext cx="5070521" cy="2722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7825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DA442-C4A6-4404-9685-41277715F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Návrhy na možnosti úspor a zvýšení výnosů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99DD43-ABA6-434B-9153-773F94A7A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544"/>
            <a:ext cx="10515600" cy="4609420"/>
          </a:xfrm>
        </p:spPr>
        <p:txBody>
          <a:bodyPr>
            <a:normAutofit/>
          </a:bodyPr>
          <a:lstStyle/>
          <a:p>
            <a:r>
              <a:rPr lang="cs-CZ" sz="2200" dirty="0"/>
              <a:t>Využití vhodných prostorů jako nosičů reklam</a:t>
            </a:r>
          </a:p>
          <a:p>
            <a:r>
              <a:rPr lang="cs-CZ" sz="2200" dirty="0"/>
              <a:t>Prověření možnosti úspor energií specializovanou firmou</a:t>
            </a:r>
          </a:p>
          <a:p>
            <a:r>
              <a:rPr lang="cs-CZ" sz="2200" dirty="0"/>
              <a:t>Motivace zaměstnanců formou benefitů</a:t>
            </a:r>
          </a:p>
          <a:p>
            <a:r>
              <a:rPr lang="cs-CZ" sz="2200" dirty="0"/>
              <a:t>Provádění průzkumů intenzity dopravy</a:t>
            </a:r>
          </a:p>
          <a:p>
            <a:pPr marL="228600" lvl="1"/>
            <a:r>
              <a:rPr lang="cs-CZ" sz="2200" dirty="0"/>
              <a:t>Moderní technologie – Route Planner - Waze (volba trasy, převýšení, placené úseky, atp.)</a:t>
            </a:r>
          </a:p>
          <a:p>
            <a:r>
              <a:rPr lang="cs-CZ" sz="2200" dirty="0"/>
              <a:t>Outsourcing – podnik může služby prodávat  i nakupovat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Outsourcing DPMČB: při osobních nákladech 243 mil. Kč a poskytnutí služeb</a:t>
            </a:r>
          </a:p>
          <a:p>
            <a:pPr marL="623888" lvl="1" indent="93663">
              <a:buNone/>
            </a:pPr>
            <a:r>
              <a:rPr lang="cs-CZ" sz="2200" dirty="0"/>
              <a:t>v hodnotě 1 % osobních nákladů lze dosáhnout úspory 2,4 mil. Kč/rok</a:t>
            </a:r>
          </a:p>
          <a:p>
            <a:endParaRPr lang="cs-CZ" sz="22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17E4C9A-AC6B-4E45-A3DD-FCD44075826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901" y="4450064"/>
            <a:ext cx="1726899" cy="172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258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890</TotalTime>
  <Words>522</Words>
  <Application>Microsoft Office PowerPoint</Application>
  <PresentationFormat>Širokoúhlá obrazovka</PresentationFormat>
  <Paragraphs>73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Open Sans</vt:lpstr>
      <vt:lpstr>Times New Roman</vt:lpstr>
      <vt:lpstr>Office Theme</vt:lpstr>
      <vt:lpstr>Vysoká škola technická a ekonomická v Českých Budějovicích Ústav technicko-technologický</vt:lpstr>
      <vt:lpstr>Motivace a důvody k řešení daného problému</vt:lpstr>
      <vt:lpstr>Cíl práce</vt:lpstr>
      <vt:lpstr>Přijaté pracovní hypotézy</vt:lpstr>
      <vt:lpstr>Použité metody</vt:lpstr>
      <vt:lpstr>Dosažené výsledky</vt:lpstr>
      <vt:lpstr>Dosažené výsledky</vt:lpstr>
      <vt:lpstr>Dosažené výsledky</vt:lpstr>
      <vt:lpstr>Návrhy na možnosti úspor a zvýšení výnosů</vt:lpstr>
      <vt:lpstr>Závěrečné shrnutí</vt:lpstr>
      <vt:lpstr>Doplňující dotaz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Ústav technicko-technologický</dc:title>
  <dc:creator>dixart@seznam.cz</dc:creator>
  <cp:lastModifiedBy>dixart@seznam.cz</cp:lastModifiedBy>
  <cp:revision>75</cp:revision>
  <dcterms:created xsi:type="dcterms:W3CDTF">2021-02-08T10:06:07Z</dcterms:created>
  <dcterms:modified xsi:type="dcterms:W3CDTF">2021-02-09T17:57:18Z</dcterms:modified>
</cp:coreProperties>
</file>