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4" r:id="rId4"/>
    <p:sldId id="258" r:id="rId5"/>
    <p:sldId id="288" r:id="rId6"/>
    <p:sldId id="287" r:id="rId7"/>
    <p:sldId id="289" r:id="rId8"/>
    <p:sldId id="286" r:id="rId9"/>
    <p:sldId id="260" r:id="rId10"/>
    <p:sldId id="283" r:id="rId11"/>
    <p:sldId id="278" r:id="rId12"/>
    <p:sldId id="282" r:id="rId13"/>
    <p:sldId id="281" r:id="rId14"/>
    <p:sldId id="280" r:id="rId15"/>
    <p:sldId id="279" r:id="rId16"/>
    <p:sldId id="277" r:id="rId17"/>
    <p:sldId id="276" r:id="rId18"/>
    <p:sldId id="285" r:id="rId19"/>
    <p:sldId id="262" r:id="rId20"/>
    <p:sldId id="263" r:id="rId21"/>
    <p:sldId id="270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0341D-789D-460B-9DF0-1E7D7EB21BD4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AAF07-148D-45AB-BBC8-7AFE552AE2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35245-3F34-4071-AF8E-959EED4E485D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11E05-B781-4723-9C8C-C505C41DCE0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1E05-B781-4723-9C8C-C505C41DCE0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018C3F-38A4-440B-93EB-2637ABA222A6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66D261-DF37-458D-A1EA-D2582891BE9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5918" y="642918"/>
            <a:ext cx="6672282" cy="5715040"/>
          </a:xfrm>
        </p:spPr>
        <p:txBody>
          <a:bodyPr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Konstrukční úpravy osobního automobilu a jejich vliv na výkon a chování vozu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14546" y="285728"/>
            <a:ext cx="6172200" cy="6086508"/>
          </a:xfrm>
        </p:spPr>
        <p:txBody>
          <a:bodyPr>
            <a:normAutofit/>
          </a:bodyPr>
          <a:lstStyle/>
          <a:p>
            <a:pPr algn="ctr"/>
            <a:endParaRPr lang="cs-CZ" sz="1600" b="0" dirty="0" smtClean="0"/>
          </a:p>
          <a:p>
            <a:pPr algn="ctr"/>
            <a:r>
              <a:rPr lang="cs-CZ" sz="1600" b="0" dirty="0" smtClean="0">
                <a:solidFill>
                  <a:schemeClr val="tx1"/>
                </a:solidFill>
              </a:rPr>
              <a:t>Vysoká škola technická a ekonomická v Českých Budějovicích</a:t>
            </a:r>
          </a:p>
          <a:p>
            <a:pPr algn="ctr"/>
            <a:r>
              <a:rPr lang="cs-CZ" sz="1600" b="0" dirty="0" smtClean="0">
                <a:solidFill>
                  <a:schemeClr val="tx1"/>
                </a:solidFill>
              </a:rPr>
              <a:t>Ústav technicko – technologický</a:t>
            </a:r>
          </a:p>
          <a:p>
            <a:pPr algn="ctr"/>
            <a:endParaRPr lang="cs-CZ" sz="1600" b="0" dirty="0" smtClean="0"/>
          </a:p>
          <a:p>
            <a:endParaRPr lang="cs-CZ" b="0" dirty="0" smtClean="0"/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>
              <a:solidFill>
                <a:schemeClr val="tx1"/>
              </a:solidFill>
            </a:endParaRPr>
          </a:p>
          <a:p>
            <a:pPr algn="ctr"/>
            <a:endParaRPr lang="cs-CZ" b="0" dirty="0" smtClean="0"/>
          </a:p>
          <a:p>
            <a:pPr algn="ctr"/>
            <a:endParaRPr lang="cs-CZ" b="0" dirty="0" smtClean="0"/>
          </a:p>
          <a:p>
            <a:pPr algn="ctr"/>
            <a:r>
              <a:rPr lang="cs-CZ" b="0" dirty="0" smtClean="0"/>
              <a:t>Autor práce: Tomáš Babický</a:t>
            </a:r>
          </a:p>
          <a:p>
            <a:pPr algn="ctr"/>
            <a:r>
              <a:rPr lang="cs-CZ" b="0" dirty="0" smtClean="0"/>
              <a:t>Vedoucí práce: Ing. Ján Majerník, PhD.</a:t>
            </a:r>
          </a:p>
        </p:txBody>
      </p:sp>
      <p:pic>
        <p:nvPicPr>
          <p:cNvPr id="17410" name="Picture 2" descr="Vysoká škola technická a ekonomická v Českých Budějovicích – Wikiped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1000108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Volba výchozího vozu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Požadavky</a:t>
            </a:r>
          </a:p>
          <a:p>
            <a:endParaRPr lang="cs-CZ" dirty="0" smtClean="0"/>
          </a:p>
          <a:p>
            <a:r>
              <a:rPr lang="cs-CZ" dirty="0" smtClean="0"/>
              <a:t>Výběr vozu</a:t>
            </a:r>
          </a:p>
          <a:p>
            <a:endParaRPr lang="cs-CZ" dirty="0" smtClean="0"/>
          </a:p>
          <a:p>
            <a:r>
              <a:rPr lang="cs-CZ" dirty="0" smtClean="0"/>
              <a:t>Vybraný vůz</a:t>
            </a:r>
          </a:p>
          <a:p>
            <a:endParaRPr lang="cs-CZ" dirty="0" smtClean="0"/>
          </a:p>
          <a:p>
            <a:r>
              <a:rPr lang="cs-CZ" dirty="0" smtClean="0"/>
              <a:t>Úpravy</a:t>
            </a:r>
            <a:endParaRPr lang="cs-CZ" dirty="0"/>
          </a:p>
        </p:txBody>
      </p:sp>
      <p:pic>
        <p:nvPicPr>
          <p:cNvPr id="4" name="Obrázek 0" descr="20170625_15404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2564904"/>
            <a:ext cx="55446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Podvozek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Tlumiče a pružiny</a:t>
            </a:r>
          </a:p>
          <a:p>
            <a:endParaRPr lang="cs-CZ" dirty="0" smtClean="0"/>
          </a:p>
          <a:p>
            <a:r>
              <a:rPr lang="cs-CZ" dirty="0" smtClean="0"/>
              <a:t>Zadní náprava</a:t>
            </a:r>
          </a:p>
          <a:p>
            <a:endParaRPr lang="cs-CZ" dirty="0" smtClean="0"/>
          </a:p>
          <a:p>
            <a:r>
              <a:rPr lang="cs-CZ" dirty="0" smtClean="0"/>
              <a:t>Přední náprava</a:t>
            </a:r>
          </a:p>
          <a:p>
            <a:endParaRPr lang="cs-CZ" dirty="0" smtClean="0"/>
          </a:p>
          <a:p>
            <a:r>
              <a:rPr lang="cs-CZ" dirty="0" smtClean="0"/>
              <a:t>Rozpěry</a:t>
            </a:r>
            <a:endParaRPr lang="cs-CZ" dirty="0"/>
          </a:p>
        </p:txBody>
      </p:sp>
      <p:pic>
        <p:nvPicPr>
          <p:cNvPr id="4" name="Obrázek 5" descr="116796745_2954324651356174_4397810176258933307_n.jpg"/>
          <p:cNvPicPr/>
          <p:nvPr/>
        </p:nvPicPr>
        <p:blipFill>
          <a:blip r:embed="rId2" cstate="print"/>
          <a:srcRect t="22564" b="27693"/>
          <a:stretch>
            <a:fillRect/>
          </a:stretch>
        </p:blipFill>
        <p:spPr>
          <a:xfrm>
            <a:off x="2627784" y="4509120"/>
            <a:ext cx="5371346" cy="1857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2" descr="95441317_608071436449670_5980962145473396736_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2996560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Původní motor a jeho úpravy</a:t>
            </a:r>
          </a:p>
          <a:p>
            <a:r>
              <a:rPr lang="cs-CZ" dirty="0" smtClean="0"/>
              <a:t>Nový motor</a:t>
            </a:r>
          </a:p>
          <a:p>
            <a:r>
              <a:rPr lang="cs-CZ" dirty="0" smtClean="0"/>
              <a:t>Výměna motoru a opravy škod po dovozu</a:t>
            </a:r>
          </a:p>
          <a:p>
            <a:r>
              <a:rPr lang="cs-CZ" dirty="0" err="1" smtClean="0"/>
              <a:t>Mezichladič</a:t>
            </a:r>
            <a:endParaRPr lang="cs-CZ" dirty="0" smtClean="0"/>
          </a:p>
          <a:p>
            <a:r>
              <a:rPr lang="cs-CZ" dirty="0" smtClean="0"/>
              <a:t>Výfuk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1" descr="20180731_1729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476672"/>
            <a:ext cx="3187442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13" descr="20180928_16381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44" y="3717032"/>
            <a:ext cx="4741942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Řídící jednotka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Původní jednotka</a:t>
            </a:r>
          </a:p>
          <a:p>
            <a:r>
              <a:rPr lang="cs-CZ" dirty="0" smtClean="0"/>
              <a:t>Jednotka zapalování</a:t>
            </a:r>
          </a:p>
          <a:p>
            <a:r>
              <a:rPr lang="cs-CZ" dirty="0" smtClean="0"/>
              <a:t>Jednotka vstřikování paliva</a:t>
            </a:r>
          </a:p>
          <a:p>
            <a:r>
              <a:rPr lang="cs-CZ" dirty="0" smtClean="0"/>
              <a:t>Ladění</a:t>
            </a:r>
            <a:endParaRPr lang="cs-CZ" dirty="0"/>
          </a:p>
        </p:txBody>
      </p:sp>
      <p:pic>
        <p:nvPicPr>
          <p:cNvPr id="4" name="Obrázek 20" descr="20180721_1000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4005064"/>
            <a:ext cx="4176464" cy="2188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22" descr="52851261_2278117265768982_2278244812089982976_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04" y="1772816"/>
            <a:ext cx="302433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Elektronické vybavení vozu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Přídavné budíky</a:t>
            </a:r>
          </a:p>
          <a:p>
            <a:endParaRPr lang="cs-CZ" dirty="0" smtClean="0"/>
          </a:p>
          <a:p>
            <a:r>
              <a:rPr lang="cs-CZ" dirty="0" smtClean="0"/>
              <a:t>Autorádio a kamera</a:t>
            </a:r>
          </a:p>
          <a:p>
            <a:endParaRPr lang="cs-CZ" dirty="0" smtClean="0"/>
          </a:p>
          <a:p>
            <a:r>
              <a:rPr lang="cs-CZ" dirty="0" smtClean="0"/>
              <a:t>Audio</a:t>
            </a:r>
            <a:endParaRPr lang="cs-CZ" dirty="0"/>
          </a:p>
        </p:txBody>
      </p:sp>
      <p:pic>
        <p:nvPicPr>
          <p:cNvPr id="4" name="Obrázek 27" descr="20201016_10381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4149080"/>
            <a:ext cx="3024336" cy="217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28" descr="116801327_290928971997970_3909279460509994770_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2" y="4149080"/>
            <a:ext cx="2952328" cy="223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26" descr="20170915_09545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1628800"/>
            <a:ext cx="3312368" cy="1948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Brzdový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Brzdové kotouče</a:t>
            </a:r>
          </a:p>
          <a:p>
            <a:r>
              <a:rPr lang="cs-CZ" dirty="0" smtClean="0"/>
              <a:t>Brzdové desky</a:t>
            </a:r>
            <a:endParaRPr lang="cs-CZ" dirty="0"/>
          </a:p>
        </p:txBody>
      </p:sp>
      <p:pic>
        <p:nvPicPr>
          <p:cNvPr id="4" name="Obrázek 17" descr="20201031_125421.jpg"/>
          <p:cNvPicPr/>
          <p:nvPr/>
        </p:nvPicPr>
        <p:blipFill>
          <a:blip r:embed="rId2" cstate="print"/>
          <a:srcRect t="15043" b="15556"/>
          <a:stretch>
            <a:fillRect/>
          </a:stretch>
        </p:blipFill>
        <p:spPr>
          <a:xfrm>
            <a:off x="1403648" y="2924944"/>
            <a:ext cx="5947410" cy="3093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Měření parametrů - zrychlení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081213"/>
            <a:ext cx="7715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Měření parametrů – brzdná dráha</a:t>
            </a:r>
            <a:endParaRPr lang="cs-CZ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470" y="1682432"/>
            <a:ext cx="6195060" cy="4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Diskuze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 smtClean="0"/>
              <a:t>Zrychlení </a:t>
            </a:r>
          </a:p>
          <a:p>
            <a:endParaRPr lang="cs-CZ" dirty="0" smtClean="0"/>
          </a:p>
          <a:p>
            <a:r>
              <a:rPr lang="cs-CZ" dirty="0" smtClean="0"/>
              <a:t>Brzdná dráha</a:t>
            </a:r>
          </a:p>
          <a:p>
            <a:endParaRPr lang="cs-CZ" dirty="0" smtClean="0"/>
          </a:p>
          <a:p>
            <a:r>
              <a:rPr lang="cs-CZ" dirty="0" smtClean="0"/>
              <a:t>Jízdní vlastnosti</a:t>
            </a:r>
          </a:p>
          <a:p>
            <a:endParaRPr lang="cs-CZ" dirty="0" smtClean="0"/>
          </a:p>
          <a:p>
            <a:r>
              <a:rPr lang="cs-CZ" dirty="0" smtClean="0"/>
              <a:t>Život s upraveným vozem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Splnění cíle </a:t>
            </a:r>
            <a:r>
              <a:rPr lang="cs-CZ" dirty="0" smtClean="0"/>
              <a:t>práce</a:t>
            </a:r>
          </a:p>
          <a:p>
            <a:endParaRPr lang="cs-CZ" dirty="0" smtClean="0"/>
          </a:p>
          <a:p>
            <a:r>
              <a:rPr lang="cs-CZ" dirty="0" smtClean="0"/>
              <a:t>Pokračování projektu</a:t>
            </a:r>
          </a:p>
        </p:txBody>
      </p:sp>
      <p:pic>
        <p:nvPicPr>
          <p:cNvPr id="5" name="Obrázek 4" descr="20201031_110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4608512" cy="3456384"/>
          </a:xfrm>
          <a:prstGeom prst="rect">
            <a:avLst/>
          </a:prstGeom>
        </p:spPr>
      </p:pic>
      <p:pic>
        <p:nvPicPr>
          <p:cNvPr id="6" name="Obrázek 5" descr="61100354_455116068650017_836141957711606579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552396" cy="266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/>
          <a:lstStyle/>
          <a:p>
            <a:r>
              <a:rPr lang="cs-CZ" dirty="0" smtClean="0"/>
              <a:t>Cílem práce je provést na konkrétním automobilu konstrukční úpravy vybraných prvků s následným hodnocením jejich vlivu na výkonnostní charakteristiky, jízdní vlastnosti a užitkové vlastnosti v běžném provozu.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800" dirty="0" smtClean="0"/>
              <a:t>Děkuji za pozornost</a:t>
            </a:r>
            <a:endParaRPr lang="cs-CZ" sz="4800" dirty="0"/>
          </a:p>
        </p:txBody>
      </p:sp>
      <p:pic>
        <p:nvPicPr>
          <p:cNvPr id="4" name="Obrázek 3" descr="20190829_134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068960"/>
            <a:ext cx="6012160" cy="2985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Vysvětlete své tvrzení z kapitoly 3.6.2.1 ”Ideálního, nebo-li stechiometrického, poměru spalování je dosaženo při poměru lambda=1. Já mám ve voze namontován budík se širokopásmovou lambda sondou, který přímo ukazuje poměr vzduchu k palivu. Zde je ideální hodnotou 14,7:1.”Z čeho vychází hodnota (poměr) 14,7:1 a jaký poměr se jedná?</a:t>
            </a:r>
          </a:p>
          <a:p>
            <a:pPr>
              <a:buNone/>
            </a:pPr>
            <a:r>
              <a:rPr lang="cs-CZ" dirty="0" smtClean="0"/>
              <a:t>	-</a:t>
            </a:r>
            <a:r>
              <a:rPr lang="cs-CZ" b="1" dirty="0" smtClean="0"/>
              <a:t>Jedná se o poměr, při kterém dochází k ideálnímu spalování směsi (poměr paliva a vzduchu - 1 díl paliva na 14,7 dílů vzduchu)</a:t>
            </a:r>
          </a:p>
          <a:p>
            <a:r>
              <a:rPr lang="cs-CZ" dirty="0" smtClean="0"/>
              <a:t>Jaký význam má oplet výfukových svodů? Uveďte výhody a nevýhody této úpravy.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- Páska na svodech má význam tepelné izolace. Drží tedy teplo ve svodech což zlepšuje tok výfukových plynů, ale hlavně je dosaženo nižší teploty v motorovém prostoru. Jedinou nevýhodou je vyšší šance prasknutí svodů.</a:t>
            </a:r>
          </a:p>
          <a:p>
            <a:r>
              <a:rPr lang="cs-CZ" dirty="0" smtClean="0"/>
              <a:t>Jakým typem turbodmychadla je osazen motor a jakým způsobem je regulován plnící tlak.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- Na motoru je osazeno turbodmychadlo </a:t>
            </a:r>
            <a:r>
              <a:rPr lang="cs-CZ" b="1" dirty="0" err="1" smtClean="0"/>
              <a:t>Garrett</a:t>
            </a:r>
            <a:r>
              <a:rPr lang="cs-CZ" b="1" dirty="0" smtClean="0"/>
              <a:t> GT25 a tlak je regulován podtlakovým regulátorem, který při </a:t>
            </a:r>
            <a:r>
              <a:rPr lang="cs-CZ" b="1" dirty="0" smtClean="0"/>
              <a:t>0,5 baru </a:t>
            </a:r>
            <a:r>
              <a:rPr lang="cs-CZ" b="1" dirty="0" smtClean="0"/>
              <a:t>tlaku otevře obtok a tím udržuje tento tlak.</a:t>
            </a:r>
          </a:p>
          <a:p>
            <a:r>
              <a:rPr lang="cs-CZ" dirty="0" smtClean="0"/>
              <a:t>Upřesněte nebo lépe vysvětlete větu z kapitoly 3.6.2.2: ”Tlak je měřen v </a:t>
            </a:r>
            <a:r>
              <a:rPr lang="cs-CZ" dirty="0" err="1" smtClean="0"/>
              <a:t>kPa</a:t>
            </a:r>
            <a:r>
              <a:rPr lang="cs-CZ" dirty="0" smtClean="0"/>
              <a:t> a podle jeho rozsahu je převáděn na signál 0 - 5 V vedoucí do řídící jednotky.”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- Například můj senzor tlaku má rozsah 0 - 250 </a:t>
            </a:r>
            <a:r>
              <a:rPr lang="cs-CZ" b="1" dirty="0" err="1" smtClean="0"/>
              <a:t>kPa</a:t>
            </a:r>
            <a:r>
              <a:rPr lang="cs-CZ" b="1" dirty="0" smtClean="0"/>
              <a:t>. Při tlaku 0 </a:t>
            </a:r>
            <a:r>
              <a:rPr lang="cs-CZ" b="1" dirty="0" err="1" smtClean="0"/>
              <a:t>kPa</a:t>
            </a:r>
            <a:r>
              <a:rPr lang="cs-CZ" b="1" dirty="0" smtClean="0"/>
              <a:t> jde tedy do řídící jednotky signál 0 V a při 250kPa má signál 5 V.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Úvod a cíl práce</a:t>
            </a:r>
          </a:p>
          <a:p>
            <a:r>
              <a:rPr lang="cs-CZ" dirty="0" smtClean="0"/>
              <a:t>Teoreticko-metodologická část</a:t>
            </a:r>
          </a:p>
          <a:p>
            <a:pPr lvl="1"/>
            <a:r>
              <a:rPr lang="cs-CZ" dirty="0" smtClean="0"/>
              <a:t>Úvod do problematiky</a:t>
            </a:r>
          </a:p>
          <a:p>
            <a:pPr lvl="1"/>
            <a:r>
              <a:rPr lang="cs-CZ" dirty="0" smtClean="0"/>
              <a:t>Spalovací motor</a:t>
            </a:r>
          </a:p>
          <a:p>
            <a:pPr lvl="1"/>
            <a:r>
              <a:rPr lang="cs-CZ" dirty="0" smtClean="0"/>
              <a:t>Podvozek</a:t>
            </a:r>
          </a:p>
          <a:p>
            <a:pPr lvl="1"/>
            <a:r>
              <a:rPr lang="cs-CZ" dirty="0" smtClean="0"/>
              <a:t>Brzdový systém</a:t>
            </a:r>
          </a:p>
          <a:p>
            <a:pPr lvl="1"/>
            <a:r>
              <a:rPr lang="cs-CZ" dirty="0" smtClean="0"/>
              <a:t>Řízení spalovacího motoru</a:t>
            </a:r>
          </a:p>
          <a:p>
            <a:r>
              <a:rPr lang="cs-CZ" dirty="0" smtClean="0"/>
              <a:t>Aplikační část</a:t>
            </a:r>
          </a:p>
          <a:p>
            <a:pPr lvl="1"/>
            <a:r>
              <a:rPr lang="cs-CZ" dirty="0" smtClean="0"/>
              <a:t>Volba výchozího vozu</a:t>
            </a:r>
          </a:p>
          <a:p>
            <a:pPr lvl="1"/>
            <a:r>
              <a:rPr lang="cs-CZ" dirty="0" smtClean="0"/>
              <a:t>Podvozek</a:t>
            </a:r>
          </a:p>
          <a:p>
            <a:pPr lvl="1"/>
            <a:r>
              <a:rPr lang="cs-CZ" dirty="0" smtClean="0"/>
              <a:t>Motor</a:t>
            </a:r>
          </a:p>
          <a:p>
            <a:pPr lvl="1"/>
            <a:r>
              <a:rPr lang="cs-CZ" dirty="0" smtClean="0"/>
              <a:t>Řídící jednotka</a:t>
            </a:r>
          </a:p>
          <a:p>
            <a:pPr lvl="1"/>
            <a:r>
              <a:rPr lang="cs-CZ" dirty="0" smtClean="0"/>
              <a:t>Elektronické vybavení vozu</a:t>
            </a:r>
          </a:p>
          <a:p>
            <a:pPr lvl="1"/>
            <a:r>
              <a:rPr lang="cs-CZ" dirty="0" smtClean="0"/>
              <a:t>Brzdový systém</a:t>
            </a:r>
          </a:p>
          <a:p>
            <a:pPr lvl="1"/>
            <a:r>
              <a:rPr lang="cs-CZ" dirty="0" smtClean="0"/>
              <a:t>Měření parametrů</a:t>
            </a:r>
          </a:p>
          <a:p>
            <a:pPr lvl="1"/>
            <a:r>
              <a:rPr lang="cs-CZ" dirty="0" smtClean="0"/>
              <a:t>Diskuze výsledků</a:t>
            </a:r>
          </a:p>
          <a:p>
            <a:r>
              <a:rPr lang="cs-CZ" dirty="0" smtClean="0"/>
              <a:t>Závěr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Úvod do problematiky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Úpravy osobních automobilů</a:t>
            </a:r>
          </a:p>
          <a:p>
            <a:endParaRPr lang="cs-CZ" dirty="0" smtClean="0"/>
          </a:p>
          <a:p>
            <a:r>
              <a:rPr lang="cs-CZ" dirty="0" smtClean="0"/>
              <a:t>Nákup vozu pro účely projektu</a:t>
            </a:r>
          </a:p>
          <a:p>
            <a:endParaRPr lang="cs-CZ" dirty="0" smtClean="0"/>
          </a:p>
          <a:p>
            <a:r>
              <a:rPr lang="cs-CZ" dirty="0" smtClean="0"/>
              <a:t>Jízdní vlastnosti / každodenní použití </a:t>
            </a:r>
          </a:p>
          <a:p>
            <a:endParaRPr lang="cs-CZ" dirty="0" smtClean="0"/>
          </a:p>
          <a:p>
            <a:r>
              <a:rPr lang="cs-CZ" dirty="0" smtClean="0"/>
              <a:t>Upravované komponenty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Spalovací motor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</a:p>
          <a:p>
            <a:r>
              <a:rPr lang="cs-CZ" dirty="0" smtClean="0"/>
              <a:t>Rozdělení</a:t>
            </a:r>
          </a:p>
          <a:p>
            <a:r>
              <a:rPr lang="cs-CZ" dirty="0" smtClean="0"/>
              <a:t>Součásti</a:t>
            </a:r>
          </a:p>
          <a:p>
            <a:r>
              <a:rPr lang="cs-CZ" dirty="0" smtClean="0"/>
              <a:t>Chod čtyřdobého motoru</a:t>
            </a:r>
            <a:endParaRPr lang="cs-CZ" dirty="0"/>
          </a:p>
        </p:txBody>
      </p:sp>
      <p:pic>
        <p:nvPicPr>
          <p:cNvPr id="4" name="Obrázek 33" descr="Screenshot_2020-11-30 1332145807_sb_8b_fy_tepelne_motory_01 pdf.png"/>
          <p:cNvPicPr/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51520" y="4005064"/>
            <a:ext cx="5795010" cy="2552700"/>
          </a:xfrm>
          <a:prstGeom prst="rect">
            <a:avLst/>
          </a:prstGeom>
        </p:spPr>
      </p:pic>
      <p:pic>
        <p:nvPicPr>
          <p:cNvPr id="5" name="Obrázek 32" descr="čtyřdobý motor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60" y="332656"/>
            <a:ext cx="2880320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Podvozek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Nápravy</a:t>
            </a:r>
          </a:p>
          <a:p>
            <a:endParaRPr lang="cs-CZ" dirty="0" smtClean="0"/>
          </a:p>
          <a:p>
            <a:r>
              <a:rPr lang="cs-CZ" dirty="0" smtClean="0"/>
              <a:t>Tlumiče a pružiny</a:t>
            </a:r>
          </a:p>
          <a:p>
            <a:endParaRPr lang="cs-CZ" dirty="0" smtClean="0"/>
          </a:p>
          <a:p>
            <a:r>
              <a:rPr lang="cs-CZ" dirty="0" smtClean="0"/>
              <a:t>Stabilizátory</a:t>
            </a:r>
          </a:p>
          <a:p>
            <a:endParaRPr lang="cs-CZ" dirty="0" smtClean="0"/>
          </a:p>
          <a:p>
            <a:r>
              <a:rPr lang="cs-CZ" dirty="0" smtClean="0"/>
              <a:t>Silentbloky</a:t>
            </a:r>
            <a:endParaRPr lang="cs-CZ" dirty="0"/>
          </a:p>
        </p:txBody>
      </p:sp>
      <p:pic>
        <p:nvPicPr>
          <p:cNvPr id="4" name="Obrázek 31" descr="Scott_Russell_Link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112" y="404664"/>
            <a:ext cx="2937510" cy="164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35" descr="cs_wattuv_primovod_0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5157192"/>
            <a:ext cx="4536504" cy="1361316"/>
          </a:xfrm>
          <a:prstGeom prst="rect">
            <a:avLst/>
          </a:prstGeom>
        </p:spPr>
      </p:pic>
      <p:pic>
        <p:nvPicPr>
          <p:cNvPr id="6" name="Obrázek 37" descr="cs_viceprvkova_00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9872" y="2348880"/>
            <a:ext cx="491489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Brzdový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Bubnové brzdy</a:t>
            </a:r>
          </a:p>
          <a:p>
            <a:endParaRPr lang="cs-CZ" dirty="0" smtClean="0"/>
          </a:p>
          <a:p>
            <a:r>
              <a:rPr lang="cs-CZ" dirty="0" smtClean="0"/>
              <a:t>Kotoučové brzdy</a:t>
            </a:r>
          </a:p>
          <a:p>
            <a:endParaRPr lang="cs-CZ" dirty="0" smtClean="0"/>
          </a:p>
          <a:p>
            <a:r>
              <a:rPr lang="cs-CZ" dirty="0" smtClean="0"/>
              <a:t>ABS</a:t>
            </a:r>
            <a:endParaRPr lang="cs-CZ" dirty="0"/>
          </a:p>
        </p:txBody>
      </p:sp>
      <p:pic>
        <p:nvPicPr>
          <p:cNvPr id="4" name="Obrázek 41" descr="brzdy-porovnani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2996952"/>
            <a:ext cx="655272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Řízení spalovacího motoru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Řídící jednotka (ECU)</a:t>
            </a:r>
          </a:p>
          <a:p>
            <a:r>
              <a:rPr lang="cs-CZ" dirty="0" smtClean="0"/>
              <a:t>Senzory</a:t>
            </a:r>
          </a:p>
          <a:p>
            <a:r>
              <a:rPr lang="cs-CZ" dirty="0" smtClean="0"/>
              <a:t>Vstřikovače paliva</a:t>
            </a:r>
          </a:p>
          <a:p>
            <a:r>
              <a:rPr lang="cs-CZ" dirty="0" smtClean="0"/>
              <a:t>Zapalovací moduly (cívky)</a:t>
            </a:r>
            <a:endParaRPr lang="cs-CZ" dirty="0"/>
          </a:p>
        </p:txBody>
      </p:sp>
      <p:pic>
        <p:nvPicPr>
          <p:cNvPr id="4" name="Obrázek 47" descr="36298-2287-originalni-prvovyrobove-eldor-audi-r8-tfsi-zapalovaci-moduly-4k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8144" y="1484784"/>
            <a:ext cx="2487930" cy="1661160"/>
          </a:xfrm>
          <a:prstGeom prst="rect">
            <a:avLst/>
          </a:prstGeom>
        </p:spPr>
      </p:pic>
      <p:pic>
        <p:nvPicPr>
          <p:cNvPr id="5" name="Obrázek 46" descr="images-maxi_1354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4365104"/>
            <a:ext cx="2617470" cy="1661160"/>
          </a:xfrm>
          <a:prstGeom prst="rect">
            <a:avLst/>
          </a:prstGeom>
        </p:spPr>
      </p:pic>
      <p:pic>
        <p:nvPicPr>
          <p:cNvPr id="6" name="Obrázek 37" descr="me7.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1960" y="3789040"/>
            <a:ext cx="3067090" cy="169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Aplikační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Volba výchozího vozu</a:t>
            </a:r>
          </a:p>
          <a:p>
            <a:r>
              <a:rPr lang="cs-CZ" dirty="0" smtClean="0"/>
              <a:t>Podvozek</a:t>
            </a:r>
          </a:p>
          <a:p>
            <a:r>
              <a:rPr lang="cs-CZ" dirty="0" smtClean="0"/>
              <a:t>Motor</a:t>
            </a:r>
          </a:p>
          <a:p>
            <a:r>
              <a:rPr lang="cs-CZ" dirty="0" smtClean="0"/>
              <a:t>Řídící jednotka</a:t>
            </a:r>
          </a:p>
          <a:p>
            <a:r>
              <a:rPr lang="cs-CZ" dirty="0" smtClean="0"/>
              <a:t>Elektronické vybavení vozu</a:t>
            </a:r>
          </a:p>
          <a:p>
            <a:r>
              <a:rPr lang="cs-CZ" dirty="0" smtClean="0"/>
              <a:t>Brzdový systém</a:t>
            </a:r>
          </a:p>
          <a:p>
            <a:r>
              <a:rPr lang="cs-CZ" dirty="0" smtClean="0"/>
              <a:t>Měření parametrů</a:t>
            </a:r>
          </a:p>
          <a:p>
            <a:r>
              <a:rPr lang="cs-CZ" dirty="0" smtClean="0"/>
              <a:t>Diskuze výsledků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598</TotalTime>
  <Words>333</Words>
  <Application>Microsoft Office PowerPoint</Application>
  <PresentationFormat>Předvádění na obrazovce (4:3)</PresentationFormat>
  <Paragraphs>144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Arkýř</vt:lpstr>
      <vt:lpstr>Konstrukční úpravy osobního automobilu a jejich vliv na výkon a chování vozu     </vt:lpstr>
      <vt:lpstr>Cíl práce</vt:lpstr>
      <vt:lpstr>Obsah</vt:lpstr>
      <vt:lpstr>Úvod do problematiky</vt:lpstr>
      <vt:lpstr>Spalovací motor</vt:lpstr>
      <vt:lpstr>Podvozek</vt:lpstr>
      <vt:lpstr>Brzdový systém</vt:lpstr>
      <vt:lpstr>Řízení spalovacího motoru</vt:lpstr>
      <vt:lpstr>Aplikační část</vt:lpstr>
      <vt:lpstr>Volba výchozího vozu</vt:lpstr>
      <vt:lpstr>Podvozek</vt:lpstr>
      <vt:lpstr>Motor</vt:lpstr>
      <vt:lpstr>Řídící jednotka</vt:lpstr>
      <vt:lpstr>Elektronické vybavení vozu</vt:lpstr>
      <vt:lpstr>Brzdový systém</vt:lpstr>
      <vt:lpstr>Měření parametrů - zrychlení</vt:lpstr>
      <vt:lpstr>Měření parametrů – brzdná dráha</vt:lpstr>
      <vt:lpstr>Diskuze výsledků</vt:lpstr>
      <vt:lpstr>Závěr</vt:lpstr>
      <vt:lpstr>Snímek 20</vt:lpstr>
      <vt:lpstr>Doplňující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vybraných charakteristik řezné plochy při dělení materiálů využitím plazmového oblouku a plamene</dc:title>
  <dc:creator>Martin Pinc</dc:creator>
  <cp:lastModifiedBy>tomas.milicin@seznam.cz</cp:lastModifiedBy>
  <cp:revision>63</cp:revision>
  <dcterms:created xsi:type="dcterms:W3CDTF">2020-05-28T11:11:13Z</dcterms:created>
  <dcterms:modified xsi:type="dcterms:W3CDTF">2021-02-12T08:48:42Z</dcterms:modified>
</cp:coreProperties>
</file>