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2"/>
  </p:notesMasterIdLst>
  <p:sldIdLst>
    <p:sldId id="284" r:id="rId3"/>
    <p:sldId id="277" r:id="rId4"/>
    <p:sldId id="283" r:id="rId5"/>
    <p:sldId id="287" r:id="rId6"/>
    <p:sldId id="279" r:id="rId7"/>
    <p:sldId id="285" r:id="rId8"/>
    <p:sldId id="286" r:id="rId9"/>
    <p:sldId id="288" r:id="rId10"/>
    <p:sldId id="280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trick Mencl" initials="PM" lastIdx="1" clrIdx="0">
    <p:extLst>
      <p:ext uri="{19B8F6BF-5375-455C-9EA6-DF929625EA0E}">
        <p15:presenceInfo xmlns:p15="http://schemas.microsoft.com/office/powerpoint/2012/main" userId="9eb9dfeb92578eb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00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=""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 autoAdjust="0"/>
    <p:restoredTop sz="94705" autoAdjust="0"/>
  </p:normalViewPr>
  <p:slideViewPr>
    <p:cSldViewPr>
      <p:cViewPr varScale="1">
        <p:scale>
          <a:sx n="108" d="100"/>
          <a:sy n="108" d="100"/>
        </p:scale>
        <p:origin x="178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093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3154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5D7F8B-FC97-4568-AD29-B56E5CD153BB}" type="datetimeFigureOut">
              <a:rPr lang="cs-CZ" smtClean="0"/>
              <a:t>09.02.2021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E22848-C377-4728-A3CF-1A7EBD5FA6B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666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A4E5-A218-4EDE-8939-284F01450EAA}" type="datetimeFigureOut">
              <a:rPr lang="cs-CZ" smtClean="0"/>
              <a:t>09.02.2021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16482-9977-4C00-A19F-84D04DFF7CB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0399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A4E5-A218-4EDE-8939-284F01450EAA}" type="datetimeFigureOut">
              <a:rPr lang="cs-CZ" smtClean="0"/>
              <a:t>09.02.2021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16482-9977-4C00-A19F-84D04DFF7CB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780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A4E5-A218-4EDE-8939-284F01450EAA}" type="datetimeFigureOut">
              <a:rPr lang="cs-CZ" smtClean="0"/>
              <a:t>09.02.2021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16482-9977-4C00-A19F-84D04DFF7CB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49750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A4E5-A218-4EDE-8939-284F01450EAA}" type="datetimeFigureOut">
              <a:rPr lang="cs-CZ" smtClean="0"/>
              <a:t>09.02.2021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16482-9977-4C00-A19F-84D04DFF7CB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83893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A4E5-A218-4EDE-8939-284F01450EAA}" type="datetimeFigureOut">
              <a:rPr lang="cs-CZ" smtClean="0"/>
              <a:t>09.02.2021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16482-9977-4C00-A19F-84D04DFF7CB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73235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921740-277B-46D6-9C78-49DFF7E1C1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7FE1BB4-B668-4186-ADAD-B5E6CF2E26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D4CD31C-9E25-44F5-B5DA-B4CF7D63C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9091-F577-490F-B7D7-AE6979A38CC9}" type="datetimeFigureOut">
              <a:rPr lang="cs-CZ" smtClean="0"/>
              <a:t>09.02.2021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849027B-E7A6-475F-9E5E-BAD4F5F3D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63143E5-53B4-4394-AFA8-A986CDED7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6892A-E1CE-4E63-8B47-31C689F7A0F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92755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55E210-D582-466C-9251-4CA0F9A9B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EB599F-8FC6-43ED-8EB0-BF72439C6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D76CB40-EC8D-4326-8948-04FEC5BBF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9091-F577-490F-B7D7-AE6979A38CC9}" type="datetimeFigureOut">
              <a:rPr lang="cs-CZ" smtClean="0"/>
              <a:t>09.02.2021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DADE486-D310-455B-9C23-5E7A8CAC2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BFC8D68-9218-4251-9440-3E1040E14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6892A-E1CE-4E63-8B47-31C689F7A0F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51527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EC3CEA-CCBE-47EB-8ED9-ED0F224DB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87003D4-C077-4119-93D8-A353C768D5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48EB298-8597-47DC-B6D4-315D5E750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9091-F577-490F-B7D7-AE6979A38CC9}" type="datetimeFigureOut">
              <a:rPr lang="cs-CZ" smtClean="0"/>
              <a:t>09.02.2021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7064BA3-378A-42FE-9FFF-A70242FD3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3E499F6-082E-41FD-8817-14528CDFE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6892A-E1CE-4E63-8B47-31C689F7A0F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54401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0B7CD8-7253-48F0-84AF-26023B317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76B330-4F01-42E4-B481-E73D722194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2D7745C-FA95-469E-B5D1-51289266FC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E110980-6267-49C4-8381-6BC270442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9091-F577-490F-B7D7-AE6979A38CC9}" type="datetimeFigureOut">
              <a:rPr lang="cs-CZ" smtClean="0"/>
              <a:t>09.02.2021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A3A1B74-150E-4C72-8EB2-9F3CC296C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79D038E-D7CB-4E5F-AFE6-D3F541723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6892A-E1CE-4E63-8B47-31C689F7A0F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73132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2F830E-A6CA-498D-89A1-870075117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B507858-5E6D-4583-8D15-595EA4EBA9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1B1DDE1-3F52-49D2-B6D5-95DA85075A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F7B2083-CEF9-43C7-823F-B889E6A0A5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1002692-08F2-409C-ABEC-4CCEFB62E4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882ECB5-0EF6-494E-B380-2348BAFEA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9091-F577-490F-B7D7-AE6979A38CC9}" type="datetimeFigureOut">
              <a:rPr lang="cs-CZ" smtClean="0"/>
              <a:t>09.02.2021</a:t>
            </a:fld>
            <a:endParaRPr lang="cs-CZ" dirty="0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1085DC7-5E3A-4D75-9033-5343C61A8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D8B8F54-FC6F-43B0-BDAF-ABFFAC1B0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6892A-E1CE-4E63-8B47-31C689F7A0F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59123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058D9F-87EF-4B53-BB84-FBB44C877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A94A05F-ECD2-4806-893A-3A78FDEC0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9091-F577-490F-B7D7-AE6979A38CC9}" type="datetimeFigureOut">
              <a:rPr lang="cs-CZ" smtClean="0"/>
              <a:t>09.02.2021</a:t>
            </a:fld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314CB62-C0D1-4B40-8599-EF90C7AAB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4621190-0A1C-43D2-8537-8FBF3359E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6892A-E1CE-4E63-8B47-31C689F7A0F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8004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A4E5-A218-4EDE-8939-284F01450EAA}" type="datetimeFigureOut">
              <a:rPr lang="cs-CZ" smtClean="0"/>
              <a:t>09.02.2021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16482-9977-4C00-A19F-84D04DFF7CB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66791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B48B1D1-6491-4714-B21E-13272C024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9091-F577-490F-B7D7-AE6979A38CC9}" type="datetimeFigureOut">
              <a:rPr lang="cs-CZ" smtClean="0"/>
              <a:t>09.02.2021</a:t>
            </a:fld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FD36B39-F0C3-4434-828D-4AD2D6A69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99BF4B2-3929-4868-9FCC-EF112CD85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6892A-E1CE-4E63-8B47-31C689F7A0F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80494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576F3D-D518-4C65-9CF7-4B2B3C409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899669-D068-4020-B965-2BA4247E92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924D739-0467-4999-99C6-8C3FDA08BA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BBFA396-796A-4BDA-BEFC-9DABAE1D7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9091-F577-490F-B7D7-AE6979A38CC9}" type="datetimeFigureOut">
              <a:rPr lang="cs-CZ" smtClean="0"/>
              <a:t>09.02.2021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6AC339F-AE9C-47AC-BE26-6C7B5E3DE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586E738-0FBF-4376-9F55-0764B5779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6892A-E1CE-4E63-8B47-31C689F7A0F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54113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AFEF7E-F9EA-4410-8B66-A0EFD54FE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9FAD777-1D05-4F33-8944-1C9CDAEA49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9A9A97D-B610-4E46-B2CF-3CE644B9F5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53A0EEB-4F51-4624-AE63-A88BC9DDC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9091-F577-490F-B7D7-AE6979A38CC9}" type="datetimeFigureOut">
              <a:rPr lang="cs-CZ" smtClean="0"/>
              <a:t>09.02.2021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99428B4-26A1-49D1-B3DA-A4B271969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5B936B5-34D0-47E6-ACCB-5A70BE701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6892A-E1CE-4E63-8B47-31C689F7A0F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01833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11A91F-1C22-4BAC-B96B-9618418FF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49ABD89-81F8-4292-9EE1-4F2696D5A4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B0EE444-E3C4-4310-8A80-917852127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9091-F577-490F-B7D7-AE6979A38CC9}" type="datetimeFigureOut">
              <a:rPr lang="cs-CZ" smtClean="0"/>
              <a:t>09.02.2021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7A51A6C-D42F-4719-9A89-B70FE16E1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84AE18C-C7BC-4DA2-B015-B49DCE97A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6892A-E1CE-4E63-8B47-31C689F7A0F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60418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4DB5421-D003-486C-A961-40B4E7804A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39C680E-966B-4560-9E95-13CC557A0E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2938706-1A93-4C51-9EB9-FBD55B863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9091-F577-490F-B7D7-AE6979A38CC9}" type="datetimeFigureOut">
              <a:rPr lang="cs-CZ" smtClean="0"/>
              <a:t>09.02.2021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86E4BF-1520-4C40-8F0B-1ABC8DCBD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717F934-D3F2-4E74-8A6D-A36B82AB6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6892A-E1CE-4E63-8B47-31C689F7A0F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042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A4E5-A218-4EDE-8939-284F01450EAA}" type="datetimeFigureOut">
              <a:rPr lang="cs-CZ" smtClean="0"/>
              <a:t>09.02.2021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16482-9977-4C00-A19F-84D04DFF7CB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1355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A4E5-A218-4EDE-8939-284F01450EAA}" type="datetimeFigureOut">
              <a:rPr lang="cs-CZ" smtClean="0"/>
              <a:t>09.02.2021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16482-9977-4C00-A19F-84D04DFF7CB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2709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9DD632-CEAC-4568-8CC4-0A206CE7A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298DFCF-93F5-4FCE-9B7C-BD30BBD9E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A4E5-A218-4EDE-8939-284F01450EAA}" type="datetimeFigureOut">
              <a:rPr lang="cs-CZ" smtClean="0"/>
              <a:t>09.02.2021</a:t>
            </a:fld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62BF773-24FD-41B9-9C4C-B3553D996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BDFE05F-73C6-4D9E-9FBE-96D191685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16482-9977-4C00-A19F-84D04DFF7CB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3875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A4E5-A218-4EDE-8939-284F01450EAA}" type="datetimeFigureOut">
              <a:rPr lang="cs-CZ" smtClean="0"/>
              <a:t>09.02.2021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16482-9977-4C00-A19F-84D04DFF7CB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801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F7DF3-F219-4BDF-9A93-C885B6BC6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1581A72-5ACE-4B2B-8FC8-741D4CE9D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A4E5-A218-4EDE-8939-284F01450EAA}" type="datetimeFigureOut">
              <a:rPr lang="cs-CZ" smtClean="0"/>
              <a:t>09.02.2021</a:t>
            </a:fld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BBB1CA9-4F60-4337-BF47-BE336CACA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DFAB415-1FBF-424E-934A-0E8B96D04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16482-9977-4C00-A19F-84D04DFF7CB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3079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A4E5-A218-4EDE-8939-284F01450EAA}" type="datetimeFigureOut">
              <a:rPr lang="cs-CZ" smtClean="0"/>
              <a:t>09.02.2021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16482-9977-4C00-A19F-84D04DFF7CB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5920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A4E5-A218-4EDE-8939-284F01450EAA}" type="datetimeFigureOut">
              <a:rPr lang="cs-CZ" smtClean="0"/>
              <a:t>09.02.2021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16482-9977-4C00-A19F-84D04DFF7CB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6673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4A4E5-A218-4EDE-8939-284F01450EAA}" type="datetimeFigureOut">
              <a:rPr lang="cs-CZ" smtClean="0"/>
              <a:t>09.02.2021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16482-9977-4C00-A19F-84D04DFF7CB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587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0" r:id="rId5"/>
    <p:sldLayoutId id="2147483653" r:id="rId6"/>
    <p:sldLayoutId id="214748367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22C94FB-E13C-4345-ADE0-539A0F8DA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405A302-EDA1-4DBB-A3C2-015F84C614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217728F-5CC9-4881-9E49-74BA6497AF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59091-F577-490F-B7D7-AE6979A38CC9}" type="datetimeFigureOut">
              <a:rPr lang="cs-CZ" smtClean="0"/>
              <a:t>09.02.2021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FE7480F-D389-4B47-81B6-D1221BE33D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592DF84-C39E-45AD-88F6-F1623E0FE8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6892A-E1CE-4E63-8B47-31C689F7A0F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5265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gaudeamus.cz/getFile/case:show/id:499512/logo%20vste%20text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2B3FCD-8C92-4E27-868A-52E466EA0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14" y="1780160"/>
            <a:ext cx="9121983" cy="609343"/>
          </a:xfrm>
        </p:spPr>
        <p:txBody>
          <a:bodyPr>
            <a:noAutofit/>
          </a:bodyPr>
          <a:lstStyle/>
          <a:p>
            <a:r>
              <a:rPr lang="cs-CZ" sz="3200" dirty="0"/>
              <a:t>Ústav </a:t>
            </a:r>
            <a:r>
              <a:rPr lang="cs-CZ" sz="3200" dirty="0" err="1"/>
              <a:t>technicko-technologický</a:t>
            </a:r>
            <a:endParaRPr lang="cs-CZ" sz="3200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F4F0271D-E86D-4D9B-A31B-C1DD2CF439A4}"/>
              </a:ext>
            </a:extLst>
          </p:cNvPr>
          <p:cNvSpPr txBox="1"/>
          <p:nvPr/>
        </p:nvSpPr>
        <p:spPr>
          <a:xfrm>
            <a:off x="34114" y="4469036"/>
            <a:ext cx="302433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11" name="Zástupný symbol pro obsah 10">
            <a:extLst>
              <a:ext uri="{FF2B5EF4-FFF2-40B4-BE49-F238E27FC236}">
                <a16:creationId xmlns:a16="http://schemas.microsoft.com/office/drawing/2014/main" id="{1168917A-1743-C74F-9EEC-E40D3D9B7A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188" y="2545565"/>
            <a:ext cx="8196151" cy="1616415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cs-CZ" sz="5400" b="1" dirty="0"/>
              <a:t>Racionalizace technologického postupu zvoleného zařízení.</a:t>
            </a:r>
            <a:endParaRPr lang="cs-CZ" sz="5400" dirty="0"/>
          </a:p>
          <a:p>
            <a:pPr marL="0" indent="0" algn="ctr">
              <a:buNone/>
            </a:pPr>
            <a:endParaRPr lang="cs-CZ" sz="5000" b="1" dirty="0"/>
          </a:p>
        </p:txBody>
      </p:sp>
      <p:pic>
        <p:nvPicPr>
          <p:cNvPr id="1026" name="Picture 2" descr="logo vste text">
            <a:hlinkClick r:id="rId2"/>
            <a:extLst>
              <a:ext uri="{FF2B5EF4-FFF2-40B4-BE49-F238E27FC236}">
                <a16:creationId xmlns:a16="http://schemas.microsoft.com/office/drawing/2014/main" id="{8CB2B6EF-5906-344D-88AD-B988ECFC3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023" y="297026"/>
            <a:ext cx="4608512" cy="1048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ovéPole 14">
            <a:extLst>
              <a:ext uri="{FF2B5EF4-FFF2-40B4-BE49-F238E27FC236}">
                <a16:creationId xmlns:a16="http://schemas.microsoft.com/office/drawing/2014/main" id="{1F654FEE-DD48-2F4F-9288-EA2AECE41FE4}"/>
              </a:ext>
            </a:extLst>
          </p:cNvPr>
          <p:cNvSpPr txBox="1"/>
          <p:nvPr/>
        </p:nvSpPr>
        <p:spPr>
          <a:xfrm>
            <a:off x="713161" y="4781160"/>
            <a:ext cx="70567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Autor bakalářské práce : Lukáš Weiss</a:t>
            </a:r>
          </a:p>
          <a:p>
            <a:r>
              <a:rPr lang="cs-CZ" sz="2400" dirty="0"/>
              <a:t>Vedoucí bakalářské práce: Ing. Monika Karková, PhD.</a:t>
            </a:r>
          </a:p>
          <a:p>
            <a:r>
              <a:rPr lang="cs-CZ" sz="2400" dirty="0"/>
              <a:t>Oponent bakalářské práce: Ing. Ján Majerník, PhD.</a:t>
            </a:r>
          </a:p>
          <a:p>
            <a:r>
              <a:rPr lang="cs-CZ" sz="2400" dirty="0"/>
              <a:t>České Budějovice, 2021</a:t>
            </a:r>
          </a:p>
        </p:txBody>
      </p:sp>
    </p:spTree>
    <p:extLst>
      <p:ext uri="{BB962C8B-B14F-4D97-AF65-F5344CB8AC3E}">
        <p14:creationId xmlns:p14="http://schemas.microsoft.com/office/powerpoint/2010/main" val="1877769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rgbClr val="880015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Cíl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8568952" cy="4024183"/>
          </a:xfrm>
        </p:spPr>
        <p:txBody>
          <a:bodyPr>
            <a:normAutofit/>
          </a:bodyPr>
          <a:lstStyle/>
          <a:p>
            <a:r>
              <a:rPr lang="cs-CZ" sz="3600" dirty="0"/>
              <a:t>Popsání technologického postupu renovace elektrického poloportálového jeřábu a provedených inovací zvyšující bezpečnost práce s jeřábem</a:t>
            </a:r>
            <a:endParaRPr lang="cs-CZ" sz="4000" dirty="0"/>
          </a:p>
        </p:txBody>
      </p:sp>
      <p:grpSp>
        <p:nvGrpSpPr>
          <p:cNvPr id="4" name="Skupina 3"/>
          <p:cNvGrpSpPr/>
          <p:nvPr/>
        </p:nvGrpSpPr>
        <p:grpSpPr>
          <a:xfrm>
            <a:off x="0" y="5808735"/>
            <a:ext cx="9144000" cy="1049265"/>
            <a:chOff x="0" y="5791021"/>
            <a:chExt cx="9144000" cy="1049265"/>
          </a:xfrm>
        </p:grpSpPr>
        <p:sp>
          <p:nvSpPr>
            <p:cNvPr id="5" name="Obdélník 4"/>
            <p:cNvSpPr/>
            <p:nvPr/>
          </p:nvSpPr>
          <p:spPr>
            <a:xfrm>
              <a:off x="0" y="6023984"/>
              <a:ext cx="9144000" cy="235226"/>
            </a:xfrm>
            <a:prstGeom prst="rect">
              <a:avLst/>
            </a:prstGeom>
            <a:solidFill>
              <a:srgbClr val="880015"/>
            </a:solidFill>
            <a:ln>
              <a:solidFill>
                <a:srgbClr val="8800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endParaRPr>
            </a:p>
          </p:txBody>
        </p:sp>
        <p:sp>
          <p:nvSpPr>
            <p:cNvPr id="6" name="Obdélník 5"/>
            <p:cNvSpPr/>
            <p:nvPr/>
          </p:nvSpPr>
          <p:spPr>
            <a:xfrm>
              <a:off x="0" y="6397248"/>
              <a:ext cx="9144000" cy="267949"/>
            </a:xfrm>
            <a:prstGeom prst="rect">
              <a:avLst/>
            </a:prstGeom>
            <a:solidFill>
              <a:srgbClr val="880015"/>
            </a:solidFill>
            <a:ln>
              <a:solidFill>
                <a:srgbClr val="8800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endParaRPr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6706" y="5791021"/>
              <a:ext cx="1049265" cy="104926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7177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51218"/>
            <a:ext cx="8229600" cy="834837"/>
          </a:xfrm>
          <a:solidFill>
            <a:srgbClr val="880015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Důvody k výběru tématu BP</a:t>
            </a:r>
          </a:p>
        </p:txBody>
      </p:sp>
      <p:grpSp>
        <p:nvGrpSpPr>
          <p:cNvPr id="4" name="Skupina 3"/>
          <p:cNvGrpSpPr/>
          <p:nvPr/>
        </p:nvGrpSpPr>
        <p:grpSpPr>
          <a:xfrm>
            <a:off x="0" y="5791021"/>
            <a:ext cx="9144000" cy="1049265"/>
            <a:chOff x="0" y="5791021"/>
            <a:chExt cx="9144000" cy="1049265"/>
          </a:xfrm>
        </p:grpSpPr>
        <p:sp>
          <p:nvSpPr>
            <p:cNvPr id="5" name="Obdélník 4"/>
            <p:cNvSpPr/>
            <p:nvPr/>
          </p:nvSpPr>
          <p:spPr>
            <a:xfrm>
              <a:off x="0" y="6023984"/>
              <a:ext cx="9144000" cy="235226"/>
            </a:xfrm>
            <a:prstGeom prst="rect">
              <a:avLst/>
            </a:prstGeom>
            <a:solidFill>
              <a:srgbClr val="880015"/>
            </a:solidFill>
            <a:ln>
              <a:solidFill>
                <a:srgbClr val="8800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endParaRPr>
            </a:p>
          </p:txBody>
        </p:sp>
        <p:sp>
          <p:nvSpPr>
            <p:cNvPr id="6" name="Obdélník 5"/>
            <p:cNvSpPr/>
            <p:nvPr/>
          </p:nvSpPr>
          <p:spPr>
            <a:xfrm>
              <a:off x="0" y="6397248"/>
              <a:ext cx="9144000" cy="267949"/>
            </a:xfrm>
            <a:prstGeom prst="rect">
              <a:avLst/>
            </a:prstGeom>
            <a:solidFill>
              <a:srgbClr val="880015"/>
            </a:solidFill>
            <a:ln>
              <a:solidFill>
                <a:srgbClr val="8800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endParaRPr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6706" y="5791021"/>
              <a:ext cx="1049265" cy="1049265"/>
            </a:xfrm>
            <a:prstGeom prst="rect">
              <a:avLst/>
            </a:prstGeom>
          </p:spPr>
        </p:pic>
      </p:grpSp>
      <p:sp>
        <p:nvSpPr>
          <p:cNvPr id="10" name="Rectangle 3">
            <a:extLst>
              <a:ext uri="{FF2B5EF4-FFF2-40B4-BE49-F238E27FC236}">
                <a16:creationId xmlns:a16="http://schemas.microsoft.com/office/drawing/2014/main" id="{A302E013-6668-8541-B64B-148093EDEE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2015" y="1457056"/>
            <a:ext cx="4705164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cs-CZ" altLang="cs-CZ" sz="1000" b="0" i="0" u="sng" strike="noStrike" cap="none" normalizeH="0" baseline="0">
                <a:ln>
                  <a:noFill/>
                </a:ln>
                <a:solidFill>
                  <a:srgbClr val="003250"/>
                </a:solidFill>
                <a:effectLst/>
                <a:latin typeface="Open Sans"/>
              </a:rPr>
            </a:b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52782"/>
          </a:xfrm>
        </p:spPr>
        <p:txBody>
          <a:bodyPr>
            <a:normAutofit/>
          </a:bodyPr>
          <a:lstStyle/>
          <a:p>
            <a:r>
              <a:rPr lang="cs-CZ" sz="3600" dirty="0"/>
              <a:t>Na základě práce vykonávané na daném projektu</a:t>
            </a:r>
          </a:p>
          <a:p>
            <a:r>
              <a:rPr lang="cs-CZ" sz="3600" dirty="0"/>
              <a:t>Renovace jeřábu byla nutná provést, jelikož jeřáb byl v provozu takřka čtyřicet let</a:t>
            </a:r>
          </a:p>
        </p:txBody>
      </p:sp>
    </p:spTree>
    <p:extLst>
      <p:ext uri="{BB962C8B-B14F-4D97-AF65-F5344CB8AC3E}">
        <p14:creationId xmlns:p14="http://schemas.microsoft.com/office/powerpoint/2010/main" val="3856429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51218"/>
            <a:ext cx="8229600" cy="917771"/>
          </a:xfrm>
          <a:solidFill>
            <a:srgbClr val="880015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Poloportálový jeřáb před renovací</a:t>
            </a:r>
          </a:p>
        </p:txBody>
      </p:sp>
      <p:grpSp>
        <p:nvGrpSpPr>
          <p:cNvPr id="4" name="Skupina 3"/>
          <p:cNvGrpSpPr/>
          <p:nvPr/>
        </p:nvGrpSpPr>
        <p:grpSpPr>
          <a:xfrm>
            <a:off x="0" y="5791021"/>
            <a:ext cx="9144000" cy="1049265"/>
            <a:chOff x="0" y="5791021"/>
            <a:chExt cx="9144000" cy="1049265"/>
          </a:xfrm>
        </p:grpSpPr>
        <p:sp>
          <p:nvSpPr>
            <p:cNvPr id="5" name="Obdélník 4"/>
            <p:cNvSpPr/>
            <p:nvPr/>
          </p:nvSpPr>
          <p:spPr>
            <a:xfrm>
              <a:off x="0" y="6023984"/>
              <a:ext cx="9144000" cy="235226"/>
            </a:xfrm>
            <a:prstGeom prst="rect">
              <a:avLst/>
            </a:prstGeom>
            <a:solidFill>
              <a:srgbClr val="880015"/>
            </a:solidFill>
            <a:ln>
              <a:solidFill>
                <a:srgbClr val="8800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endParaRPr>
            </a:p>
          </p:txBody>
        </p:sp>
        <p:sp>
          <p:nvSpPr>
            <p:cNvPr id="6" name="Obdélník 5"/>
            <p:cNvSpPr/>
            <p:nvPr/>
          </p:nvSpPr>
          <p:spPr>
            <a:xfrm>
              <a:off x="0" y="6397248"/>
              <a:ext cx="9144000" cy="267949"/>
            </a:xfrm>
            <a:prstGeom prst="rect">
              <a:avLst/>
            </a:prstGeom>
            <a:solidFill>
              <a:srgbClr val="880015"/>
            </a:solidFill>
            <a:ln>
              <a:solidFill>
                <a:srgbClr val="8800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endParaRPr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6706" y="5791021"/>
              <a:ext cx="1049265" cy="1049265"/>
            </a:xfrm>
            <a:prstGeom prst="rect">
              <a:avLst/>
            </a:prstGeom>
          </p:spPr>
        </p:pic>
      </p:grpSp>
      <p:sp>
        <p:nvSpPr>
          <p:cNvPr id="10" name="Rectangle 3">
            <a:extLst>
              <a:ext uri="{FF2B5EF4-FFF2-40B4-BE49-F238E27FC236}">
                <a16:creationId xmlns:a16="http://schemas.microsoft.com/office/drawing/2014/main" id="{A302E013-6668-8541-B64B-148093EDEE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2015" y="1457056"/>
            <a:ext cx="4705164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cs-CZ" altLang="cs-CZ" sz="1000" b="0" i="0" u="sng" strike="noStrike" cap="none" normalizeH="0" baseline="0">
                <a:ln>
                  <a:noFill/>
                </a:ln>
                <a:solidFill>
                  <a:srgbClr val="003250"/>
                </a:solidFill>
                <a:effectLst/>
                <a:latin typeface="Open Sans"/>
              </a:rPr>
            </a:b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2" name="Zástupný symbol pro obsah 11" descr="C:\Users\Weiss\AppData\Local\Microsoft\Windows\INetCacheContent.Word\NET4GAS_20200323_153232.jpg"/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388546"/>
            <a:ext cx="3927102" cy="44158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85425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9769"/>
            <a:ext cx="8229600" cy="875925"/>
          </a:xfrm>
          <a:solidFill>
            <a:srgbClr val="880015"/>
          </a:solidFill>
          <a:ln>
            <a:noFill/>
          </a:ln>
        </p:spPr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Výzkumné 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6706" y="1265058"/>
            <a:ext cx="860979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Jaký byl původní stav poloportálového jeřábu?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Jaké byly požadavky provozovatele jeřábu na renovaci?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Jaké práce byly při renovaci vykonány?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Jak byly práce při renovaci vykonány?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Co bylo na jeřábu inovováno?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Jakým způsobem byla zvýšena bezpečnost práce s jeřábem?</a:t>
            </a:r>
          </a:p>
          <a:p>
            <a:pPr marL="0" indent="0">
              <a:buNone/>
            </a:pPr>
            <a:endParaRPr lang="cs-CZ" dirty="0"/>
          </a:p>
        </p:txBody>
      </p:sp>
      <p:grpSp>
        <p:nvGrpSpPr>
          <p:cNvPr id="4" name="Skupina 3"/>
          <p:cNvGrpSpPr/>
          <p:nvPr/>
        </p:nvGrpSpPr>
        <p:grpSpPr>
          <a:xfrm>
            <a:off x="0" y="5791021"/>
            <a:ext cx="9144000" cy="1049265"/>
            <a:chOff x="0" y="5791021"/>
            <a:chExt cx="9144000" cy="1049265"/>
          </a:xfrm>
        </p:grpSpPr>
        <p:sp>
          <p:nvSpPr>
            <p:cNvPr id="5" name="Obdélník 4"/>
            <p:cNvSpPr/>
            <p:nvPr/>
          </p:nvSpPr>
          <p:spPr>
            <a:xfrm>
              <a:off x="0" y="6023984"/>
              <a:ext cx="9144000" cy="235226"/>
            </a:xfrm>
            <a:prstGeom prst="rect">
              <a:avLst/>
            </a:prstGeom>
            <a:solidFill>
              <a:srgbClr val="880015"/>
            </a:solidFill>
            <a:ln>
              <a:solidFill>
                <a:srgbClr val="8800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endParaRPr>
            </a:p>
          </p:txBody>
        </p:sp>
        <p:sp>
          <p:nvSpPr>
            <p:cNvPr id="6" name="Obdélník 5"/>
            <p:cNvSpPr/>
            <p:nvPr/>
          </p:nvSpPr>
          <p:spPr>
            <a:xfrm>
              <a:off x="0" y="6397248"/>
              <a:ext cx="9144000" cy="267949"/>
            </a:xfrm>
            <a:prstGeom prst="rect">
              <a:avLst/>
            </a:prstGeom>
            <a:solidFill>
              <a:srgbClr val="880015"/>
            </a:solidFill>
            <a:ln>
              <a:solidFill>
                <a:srgbClr val="8800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endParaRPr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6706" y="5791021"/>
              <a:ext cx="1049265" cy="104926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56662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5331"/>
          </a:xfrm>
          <a:solidFill>
            <a:srgbClr val="880015"/>
          </a:solidFill>
          <a:ln>
            <a:noFill/>
          </a:ln>
        </p:spPr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Činnosti popsané v BP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6706" y="1265058"/>
            <a:ext cx="8609790" cy="4525963"/>
          </a:xfrm>
        </p:spPr>
        <p:txBody>
          <a:bodyPr>
            <a:normAutofit fontScale="92500" lnSpcReduction="20000"/>
          </a:bodyPr>
          <a:lstStyle/>
          <a:p>
            <a:r>
              <a:rPr lang="cs-CZ" sz="3500" dirty="0"/>
              <a:t>kompletní odstrojení jeřábu</a:t>
            </a:r>
          </a:p>
          <a:p>
            <a:r>
              <a:rPr lang="cs-CZ" sz="3500" dirty="0"/>
              <a:t>generální oprava jeřábové kočky, pohonných a zdvihových ústrojí</a:t>
            </a:r>
          </a:p>
          <a:p>
            <a:r>
              <a:rPr lang="cs-CZ" sz="3500" dirty="0"/>
              <a:t>výměna pochozí lávky</a:t>
            </a:r>
          </a:p>
          <a:p>
            <a:r>
              <a:rPr lang="cs-CZ" sz="3500" dirty="0"/>
              <a:t>provedení protikorozní ochrany ocelové konstrukce</a:t>
            </a:r>
          </a:p>
          <a:p>
            <a:r>
              <a:rPr lang="cs-CZ" sz="3500" dirty="0"/>
              <a:t>kompletní výměna elektroinstalace</a:t>
            </a:r>
          </a:p>
          <a:p>
            <a:r>
              <a:rPr lang="cs-CZ" sz="3500" dirty="0"/>
              <a:t>inovace v podobě dálkového rádiové ovládání, elektronického přetěžovací zařízení a osvětlení pracoviště</a:t>
            </a:r>
          </a:p>
          <a:p>
            <a:endParaRPr lang="cs-CZ" dirty="0"/>
          </a:p>
        </p:txBody>
      </p:sp>
      <p:grpSp>
        <p:nvGrpSpPr>
          <p:cNvPr id="4" name="Skupina 3"/>
          <p:cNvGrpSpPr/>
          <p:nvPr/>
        </p:nvGrpSpPr>
        <p:grpSpPr>
          <a:xfrm>
            <a:off x="0" y="5791021"/>
            <a:ext cx="9144000" cy="1049265"/>
            <a:chOff x="0" y="5791021"/>
            <a:chExt cx="9144000" cy="1049265"/>
          </a:xfrm>
        </p:grpSpPr>
        <p:sp>
          <p:nvSpPr>
            <p:cNvPr id="5" name="Obdélník 4"/>
            <p:cNvSpPr/>
            <p:nvPr/>
          </p:nvSpPr>
          <p:spPr>
            <a:xfrm>
              <a:off x="0" y="6023984"/>
              <a:ext cx="9144000" cy="235226"/>
            </a:xfrm>
            <a:prstGeom prst="rect">
              <a:avLst/>
            </a:prstGeom>
            <a:solidFill>
              <a:srgbClr val="880015"/>
            </a:solidFill>
            <a:ln>
              <a:solidFill>
                <a:srgbClr val="8800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endParaRPr>
            </a:p>
          </p:txBody>
        </p:sp>
        <p:sp>
          <p:nvSpPr>
            <p:cNvPr id="6" name="Obdélník 5"/>
            <p:cNvSpPr/>
            <p:nvPr/>
          </p:nvSpPr>
          <p:spPr>
            <a:xfrm>
              <a:off x="0" y="6397248"/>
              <a:ext cx="9144000" cy="267949"/>
            </a:xfrm>
            <a:prstGeom prst="rect">
              <a:avLst/>
            </a:prstGeom>
            <a:solidFill>
              <a:srgbClr val="880015"/>
            </a:solidFill>
            <a:ln>
              <a:solidFill>
                <a:srgbClr val="8800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endParaRPr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6706" y="5791021"/>
              <a:ext cx="1049265" cy="104926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81051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7457"/>
          </a:xfrm>
          <a:solidFill>
            <a:srgbClr val="880015"/>
          </a:solidFill>
          <a:ln>
            <a:noFill/>
          </a:ln>
        </p:spPr>
        <p:txBody>
          <a:bodyPr>
            <a:normAutofit fontScale="90000"/>
          </a:bodyPr>
          <a:lstStyle/>
          <a:p>
            <a:r>
              <a:rPr lang="cs-CZ" sz="4900" b="1" dirty="0">
                <a:solidFill>
                  <a:schemeClr val="bg1"/>
                </a:solidFill>
              </a:rPr>
              <a:t>Shrnutí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6706" y="1265058"/>
            <a:ext cx="8609790" cy="4525963"/>
          </a:xfrm>
        </p:spPr>
        <p:txBody>
          <a:bodyPr>
            <a:noAutofit/>
          </a:bodyPr>
          <a:lstStyle/>
          <a:p>
            <a:r>
              <a:rPr lang="cs-CZ" dirty="0"/>
              <a:t>V teoreticko-metodologické části byly popsány základní druhy jeřábů a jejich funkce</a:t>
            </a:r>
          </a:p>
          <a:p>
            <a:r>
              <a:rPr lang="cs-CZ" dirty="0"/>
              <a:t>V aplikační části byl popsán původní stav renovovaného poloportálového jeřábu a následně zpracován technologický postup provedených prací vedoucí k jeho renovaci s ohledem na zvýšení bezpečnosti práce</a:t>
            </a:r>
          </a:p>
        </p:txBody>
      </p:sp>
      <p:grpSp>
        <p:nvGrpSpPr>
          <p:cNvPr id="4" name="Skupina 3"/>
          <p:cNvGrpSpPr/>
          <p:nvPr/>
        </p:nvGrpSpPr>
        <p:grpSpPr>
          <a:xfrm>
            <a:off x="0" y="5791021"/>
            <a:ext cx="9144000" cy="1049265"/>
            <a:chOff x="0" y="5791021"/>
            <a:chExt cx="9144000" cy="1049265"/>
          </a:xfrm>
        </p:grpSpPr>
        <p:sp>
          <p:nvSpPr>
            <p:cNvPr id="5" name="Obdélník 4"/>
            <p:cNvSpPr/>
            <p:nvPr/>
          </p:nvSpPr>
          <p:spPr>
            <a:xfrm>
              <a:off x="0" y="6023984"/>
              <a:ext cx="9144000" cy="235226"/>
            </a:xfrm>
            <a:prstGeom prst="rect">
              <a:avLst/>
            </a:prstGeom>
            <a:solidFill>
              <a:srgbClr val="880015"/>
            </a:solidFill>
            <a:ln>
              <a:solidFill>
                <a:srgbClr val="8800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endParaRPr>
            </a:p>
          </p:txBody>
        </p:sp>
        <p:sp>
          <p:nvSpPr>
            <p:cNvPr id="6" name="Obdélník 5"/>
            <p:cNvSpPr/>
            <p:nvPr/>
          </p:nvSpPr>
          <p:spPr>
            <a:xfrm>
              <a:off x="0" y="6397248"/>
              <a:ext cx="9144000" cy="267949"/>
            </a:xfrm>
            <a:prstGeom prst="rect">
              <a:avLst/>
            </a:prstGeom>
            <a:solidFill>
              <a:srgbClr val="880015"/>
            </a:solidFill>
            <a:ln>
              <a:solidFill>
                <a:srgbClr val="8800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endParaRPr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6706" y="5791021"/>
              <a:ext cx="1049265" cy="104926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63281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rgbClr val="880015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Poloportálový jeřáb po renovaci</a:t>
            </a:r>
            <a:endParaRPr lang="cs-CZ" dirty="0">
              <a:solidFill>
                <a:schemeClr val="bg1"/>
              </a:solidFill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0" y="5791021"/>
            <a:ext cx="9144000" cy="1049265"/>
            <a:chOff x="0" y="5791021"/>
            <a:chExt cx="9144000" cy="1049265"/>
          </a:xfrm>
        </p:grpSpPr>
        <p:sp>
          <p:nvSpPr>
            <p:cNvPr id="5" name="Obdélník 4"/>
            <p:cNvSpPr/>
            <p:nvPr/>
          </p:nvSpPr>
          <p:spPr>
            <a:xfrm>
              <a:off x="0" y="6023984"/>
              <a:ext cx="9144000" cy="235226"/>
            </a:xfrm>
            <a:prstGeom prst="rect">
              <a:avLst/>
            </a:prstGeom>
            <a:solidFill>
              <a:srgbClr val="880015"/>
            </a:solidFill>
            <a:ln>
              <a:solidFill>
                <a:srgbClr val="8800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endParaRPr>
            </a:p>
          </p:txBody>
        </p:sp>
        <p:sp>
          <p:nvSpPr>
            <p:cNvPr id="6" name="Obdélník 5"/>
            <p:cNvSpPr/>
            <p:nvPr/>
          </p:nvSpPr>
          <p:spPr>
            <a:xfrm>
              <a:off x="0" y="6397248"/>
              <a:ext cx="9144000" cy="267949"/>
            </a:xfrm>
            <a:prstGeom prst="rect">
              <a:avLst/>
            </a:prstGeom>
            <a:solidFill>
              <a:srgbClr val="880015"/>
            </a:solidFill>
            <a:ln>
              <a:solidFill>
                <a:srgbClr val="8800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endParaRPr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6706" y="5791021"/>
              <a:ext cx="1049265" cy="1049265"/>
            </a:xfrm>
            <a:prstGeom prst="rect">
              <a:avLst/>
            </a:prstGeom>
          </p:spPr>
        </p:pic>
      </p:grpSp>
      <p:pic>
        <p:nvPicPr>
          <p:cNvPr id="12" name="Zástupný symbol pro obsah 11" descr="C:\Users\Weiss\AppData\Local\Microsoft\Windows\INetCacheContent.Word\20201102_101926.jpg"/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414191" y="1978661"/>
            <a:ext cx="4315618" cy="33275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35249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2741552"/>
            <a:ext cx="8229600" cy="1143000"/>
          </a:xfrm>
          <a:solidFill>
            <a:srgbClr val="880015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cs-CZ" sz="5400" b="1" dirty="0">
                <a:solidFill>
                  <a:schemeClr val="bg1"/>
                </a:solidFill>
              </a:rPr>
              <a:t>Děkuji za pozornost</a:t>
            </a:r>
          </a:p>
        </p:txBody>
      </p:sp>
      <p:grpSp>
        <p:nvGrpSpPr>
          <p:cNvPr id="4" name="Skupina 3"/>
          <p:cNvGrpSpPr/>
          <p:nvPr/>
        </p:nvGrpSpPr>
        <p:grpSpPr>
          <a:xfrm>
            <a:off x="0" y="5791021"/>
            <a:ext cx="9144000" cy="1049265"/>
            <a:chOff x="0" y="5791021"/>
            <a:chExt cx="9144000" cy="1049265"/>
          </a:xfrm>
        </p:grpSpPr>
        <p:sp>
          <p:nvSpPr>
            <p:cNvPr id="5" name="Obdélník 4"/>
            <p:cNvSpPr/>
            <p:nvPr/>
          </p:nvSpPr>
          <p:spPr>
            <a:xfrm>
              <a:off x="0" y="6023984"/>
              <a:ext cx="9144000" cy="235226"/>
            </a:xfrm>
            <a:prstGeom prst="rect">
              <a:avLst/>
            </a:prstGeom>
            <a:solidFill>
              <a:srgbClr val="880015"/>
            </a:solidFill>
            <a:ln>
              <a:solidFill>
                <a:srgbClr val="8800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endParaRPr>
            </a:p>
          </p:txBody>
        </p:sp>
        <p:sp>
          <p:nvSpPr>
            <p:cNvPr id="6" name="Obdélník 5"/>
            <p:cNvSpPr/>
            <p:nvPr/>
          </p:nvSpPr>
          <p:spPr>
            <a:xfrm>
              <a:off x="0" y="6397248"/>
              <a:ext cx="9144000" cy="267949"/>
            </a:xfrm>
            <a:prstGeom prst="rect">
              <a:avLst/>
            </a:prstGeom>
            <a:solidFill>
              <a:srgbClr val="880015"/>
            </a:solidFill>
            <a:ln>
              <a:solidFill>
                <a:srgbClr val="8800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endParaRPr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6706" y="5791021"/>
              <a:ext cx="1049265" cy="1049265"/>
            </a:xfrm>
            <a:prstGeom prst="rect">
              <a:avLst/>
            </a:prstGeom>
          </p:spPr>
        </p:pic>
      </p:grpSp>
      <p:sp>
        <p:nvSpPr>
          <p:cNvPr id="13" name="Rectangle 7">
            <a:extLst>
              <a:ext uri="{FF2B5EF4-FFF2-40B4-BE49-F238E27FC236}">
                <a16:creationId xmlns:a16="http://schemas.microsoft.com/office/drawing/2014/main" id="{DE7698BC-20AF-FF48-AC4D-839BAFCD54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6501" y="148414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0DA59DB3-3329-FD46-A0AA-14B81F70B4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8269" y="1508188"/>
            <a:ext cx="1027677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220723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lastní návrh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1507</TotalTime>
  <Words>187</Words>
  <Application>Microsoft Office PowerPoint</Application>
  <PresentationFormat>Předvádění na obrazovce (4:3)</PresentationFormat>
  <Paragraphs>33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Open Sans</vt:lpstr>
      <vt:lpstr>Motiv systému Office</vt:lpstr>
      <vt:lpstr>Vlastní návrh</vt:lpstr>
      <vt:lpstr>Ústav technicko-technologický</vt:lpstr>
      <vt:lpstr>Cíl práce</vt:lpstr>
      <vt:lpstr>Důvody k výběru tématu BP</vt:lpstr>
      <vt:lpstr>Poloportálový jeřáb před renovací</vt:lpstr>
      <vt:lpstr>Výzkumné otázky</vt:lpstr>
      <vt:lpstr>Činnosti popsané v BP</vt:lpstr>
      <vt:lpstr>Shrnutí</vt:lpstr>
      <vt:lpstr>Poloportálový jeřáb po renovaci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cp:lastModifiedBy>Luky</cp:lastModifiedBy>
  <cp:revision>96</cp:revision>
  <dcterms:created xsi:type="dcterms:W3CDTF">2017-10-19T08:37:29Z</dcterms:created>
  <dcterms:modified xsi:type="dcterms:W3CDTF">2021-02-09T22:43:07Z</dcterms:modified>
</cp:coreProperties>
</file>