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h8IFNsDVMiaEutPWtDiS4z6as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oogleDisk\V&#352;TE\BAKAL&#193;&#344;KA\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oogleDisk\V&#352;TE\BAKAL&#193;&#344;KA\gra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oogleDisk\V&#352;TE\BAKAL&#193;&#344;KA\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Izolace!$B$158:$C$158</c:f>
              <c:strCache>
                <c:ptCount val="2"/>
                <c:pt idx="0">
                  <c:v>Vyhodnocení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Izolace!$D$9:$H$9</c:f>
              <c:strCache>
                <c:ptCount val="5"/>
                <c:pt idx="0">
                  <c:v>Isover TF Profi</c:v>
                </c:pt>
                <c:pt idx="1">
                  <c:v>Isover EPS 70F</c:v>
                </c:pt>
                <c:pt idx="2">
                  <c:v>TPD-PUR</c:v>
                </c:pt>
                <c:pt idx="3">
                  <c:v>Celulóza</c:v>
                </c:pt>
                <c:pt idx="4">
                  <c:v>Isover UNIROL Profi </c:v>
                </c:pt>
              </c:strCache>
            </c:strRef>
          </c:cat>
          <c:val>
            <c:numRef>
              <c:f>Izolace!$D$158:$H$158</c:f>
              <c:numCache>
                <c:formatCode>0</c:formatCode>
                <c:ptCount val="5"/>
                <c:pt idx="0">
                  <c:v>18</c:v>
                </c:pt>
                <c:pt idx="1">
                  <c:v>32</c:v>
                </c:pt>
                <c:pt idx="2">
                  <c:v>30</c:v>
                </c:pt>
                <c:pt idx="3">
                  <c:v>36</c:v>
                </c:pt>
                <c:pt idx="4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D6-43F0-9E65-518509AE2E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44872064"/>
        <c:axId val="44873600"/>
        <c:axId val="0"/>
      </c:bar3DChart>
      <c:catAx>
        <c:axId val="44872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873600"/>
        <c:crosses val="autoZero"/>
        <c:auto val="1"/>
        <c:lblAlgn val="ctr"/>
        <c:lblOffset val="100"/>
        <c:noMultiLvlLbl val="0"/>
      </c:catAx>
      <c:valAx>
        <c:axId val="448736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448720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 rtl="0">
            <a:defRPr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Stěny!$B$43:$C$43</c:f>
              <c:strCache>
                <c:ptCount val="2"/>
                <c:pt idx="0">
                  <c:v>Vyhodnocení</c:v>
                </c:pt>
              </c:strCache>
            </c:strRef>
          </c:tx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Stěny!$D$3:$G$4</c:f>
              <c:multiLvlStrCache>
                <c:ptCount val="4"/>
                <c:lvl>
                  <c:pt idx="0">
                    <c:v>varianta 1 Isover TF </c:v>
                  </c:pt>
                  <c:pt idx="1">
                    <c:v>varianta 2 Celuloza</c:v>
                  </c:pt>
                  <c:pt idx="2">
                    <c:v>varianta 3 Isover TF </c:v>
                  </c:pt>
                  <c:pt idx="3">
                    <c:v>varianta 4 EPS</c:v>
                  </c:pt>
                </c:lvl>
                <c:lvl>
                  <c:pt idx="0">
                    <c:v>kontaktní ZS</c:v>
                  </c:pt>
                  <c:pt idx="2">
                    <c:v>bezkontaktní ZS</c:v>
                  </c:pt>
                </c:lvl>
              </c:multiLvlStrCache>
            </c:multiLvlStrRef>
          </c:cat>
          <c:val>
            <c:numRef>
              <c:f>Stěny!$D$43:$G$43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9F-40C3-9041-D5D367ABF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375424"/>
        <c:axId val="44381312"/>
        <c:axId val="0"/>
      </c:bar3DChart>
      <c:catAx>
        <c:axId val="44375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381312"/>
        <c:crosses val="autoZero"/>
        <c:auto val="1"/>
        <c:lblAlgn val="ctr"/>
        <c:lblOffset val="100"/>
        <c:noMultiLvlLbl val="0"/>
      </c:catAx>
      <c:valAx>
        <c:axId val="44381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375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střecha!$B$80:$C$80</c:f>
              <c:strCache>
                <c:ptCount val="2"/>
                <c:pt idx="0">
                  <c:v>Vyhodnocení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střecha!$D$2:$F$3</c:f>
              <c:multiLvlStrCache>
                <c:ptCount val="3"/>
                <c:lvl>
                  <c:pt idx="0">
                    <c:v>varianta 1 mezi a pod krokvemi Unirol</c:v>
                  </c:pt>
                  <c:pt idx="1">
                    <c:v>varianta 2 nad krokvemi TPD-PUR</c:v>
                  </c:pt>
                  <c:pt idx="2">
                    <c:v>varinata 3 mezi krokvemi TPD-PUR</c:v>
                  </c:pt>
                </c:lvl>
                <c:lvl>
                  <c:pt idx="0">
                    <c:v>Střešní konstrukce</c:v>
                  </c:pt>
                </c:lvl>
              </c:multiLvlStrCache>
            </c:multiLvlStrRef>
          </c:cat>
          <c:val>
            <c:numRef>
              <c:f>střecha!$D$80:$F$80</c:f>
              <c:numCache>
                <c:formatCode>General</c:formatCode>
                <c:ptCount val="3"/>
                <c:pt idx="0">
                  <c:v>5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3A-4E0E-BAA0-E880FDBA7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168896"/>
        <c:axId val="45174784"/>
        <c:axId val="0"/>
      </c:bar3DChart>
      <c:catAx>
        <c:axId val="45168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174784"/>
        <c:crosses val="autoZero"/>
        <c:auto val="1"/>
        <c:lblAlgn val="ctr"/>
        <c:lblOffset val="100"/>
        <c:noMultiLvlLbl val="0"/>
      </c:catAx>
      <c:valAx>
        <c:axId val="4517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68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20483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164216" y="5424774"/>
            <a:ext cx="7340989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bakalářské práce:	Zdeněk </a:t>
            </a:r>
            <a:r>
              <a:rPr lang="cs-CZ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Kocúr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Vedoucí bakalářské práce:	Ing. Aleš Kaňkovský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Oponent bakalářské práce</a:t>
            </a:r>
            <a:r>
              <a:rPr lang="cs-CZ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Ing. Kristýna </a:t>
            </a:r>
            <a:r>
              <a:rPr lang="cs-CZ" sz="2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Prušková</a:t>
            </a:r>
            <a:r>
              <a:rPr lang="cs-CZ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České Budějovice, červen 2020</a:t>
            </a:r>
            <a:endParaRPr dirty="0"/>
          </a:p>
        </p:txBody>
      </p:sp>
      <p:sp>
        <p:nvSpPr>
          <p:cNvPr id="87" name="Google Shape;87;p1"/>
          <p:cNvSpPr/>
          <p:nvPr/>
        </p:nvSpPr>
        <p:spPr>
          <a:xfrm>
            <a:off x="1726721" y="1743887"/>
            <a:ext cx="8738558" cy="2751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Variantní návrh a posouzení zateplení konstrukce střešního pláště šikmé střechy a obvodového pláště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10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0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Hodnocení obvodové stěny</a:t>
            </a:r>
            <a:endParaRPr/>
          </a:p>
        </p:txBody>
      </p:sp>
      <p:pic>
        <p:nvPicPr>
          <p:cNvPr id="170" name="Google Shape;17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0665" y="2632537"/>
            <a:ext cx="7110669" cy="3403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" name="Google Shape;175;p11"/>
          <p:cNvGraphicFramePr/>
          <p:nvPr/>
        </p:nvGraphicFramePr>
        <p:xfrm>
          <a:off x="3201849" y="2632537"/>
          <a:ext cx="5788301" cy="340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6" name="Google Shape;176;p11" descr="Výsledek obrázku pro VŠTE LOGO 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1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Multikriteriální vyhodnocení obvodové stěny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12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12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86" name="Google Shape;186;p12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87" name="Google Shape;187;p12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Hodnocení střešní konstrukce</a:t>
            </a:r>
            <a:endParaRPr/>
          </a:p>
        </p:txBody>
      </p:sp>
      <p:pic>
        <p:nvPicPr>
          <p:cNvPr id="188" name="Google Shape;18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37662" y="2632537"/>
            <a:ext cx="6316676" cy="3403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13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3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95" name="Google Shape;195;p13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96" name="Google Shape;196;p13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Multikriteriální vyhodnocení obvodové stěny</a:t>
            </a:r>
            <a:endParaRPr/>
          </a:p>
        </p:txBody>
      </p:sp>
      <p:graphicFrame>
        <p:nvGraphicFramePr>
          <p:cNvPr id="197" name="Google Shape;197;p13"/>
          <p:cNvGraphicFramePr/>
          <p:nvPr/>
        </p:nvGraphicFramePr>
        <p:xfrm>
          <a:off x="3260135" y="2632537"/>
          <a:ext cx="5671730" cy="340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14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4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204" name="Google Shape;204;p14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Závěrečné shrnutí</a:t>
            </a:r>
            <a:endParaRPr/>
          </a:p>
        </p:txBody>
      </p:sp>
      <p:sp>
        <p:nvSpPr>
          <p:cNvPr id="205" name="Google Shape;205;p14"/>
          <p:cNvSpPr/>
          <p:nvPr/>
        </p:nvSpPr>
        <p:spPr>
          <a:xfrm>
            <a:off x="876853" y="1735191"/>
            <a:ext cx="10545959" cy="4635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Nejlepší tepelnou izolací je dle zvolených parametrů izolace z celulózových vláken.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Nejvhodnější konstrukcí obvodové stěny je bezkontaktní zateplení minerální vlnou.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Nejvhodnější zateplení střešní konstrukce je nadkrokevní z PUR desek TPD-PUR .</a:t>
            </a:r>
            <a:endParaRPr/>
          </a:p>
          <a:p>
            <a:pPr marL="342900" marR="0" lvl="0" indent="-215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Přínosy:	Prohloubení znalostí o tepelných izolací.</a:t>
            </a:r>
            <a:endParaRPr/>
          </a:p>
          <a:p>
            <a:pPr marL="1828800" marR="0" lvl="4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Seznámení s environmentálními hodnotami a rozdíly při výrobě izolací.</a:t>
            </a:r>
            <a:endParaRPr/>
          </a:p>
          <a:p>
            <a:pPr marL="1828800" marR="0" lvl="4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Praktické srovnání jednotlivých způsobů zateplení s různými druhy izolací.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Cíl bakalářské práce byl naplněn.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15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5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212" name="Google Shape;212;p15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Odpovědi na otázky vedoucího a oponenta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5"/>
          <p:cNvSpPr/>
          <p:nvPr/>
        </p:nvSpPr>
        <p:spPr>
          <a:xfrm>
            <a:off x="876850" y="1735205"/>
            <a:ext cx="10545900" cy="26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Otázka vedoucího práce:</a:t>
            </a:r>
            <a:endParaRPr/>
          </a:p>
          <a:p>
            <a:pPr marL="457200" marR="0" lvl="0" indent="-355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nejsou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Otázka oponenta 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byste Vámi navržené řešení hodnotil v rámci udržitelné výstavby?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16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6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220" name="Google Shape;220;p16"/>
          <p:cNvSpPr/>
          <p:nvPr/>
        </p:nvSpPr>
        <p:spPr>
          <a:xfrm>
            <a:off x="769188" y="2976472"/>
            <a:ext cx="10653624" cy="916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Děkuji</a:t>
            </a:r>
            <a:r>
              <a:rPr lang="cs-CZ" sz="4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za pozornost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Motivace a důvody k řešení daného problému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876853" y="2440119"/>
            <a:ext cx="8318905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Zpřísňující se pravidla pro navrhování budov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Rozšíření znalostí o dané problematice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Vlastní zájem o danou problematiku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„Papírové“ porovnání nejčastěji používaných tepelně izolačních materiálů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Možnost uplatnění nabytých znalostí v případném dalším zaměstnání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02" name="Google Shape;102;p3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Cíl práce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876853" y="1735191"/>
            <a:ext cx="10545959" cy="2565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„Cílem práce je variantní návrh zateplení konstrukce střešního pláště šikmé střechy společně s variantním návrhem zateplení konstrukce obvodového pláště a jejich následné posouzení a vyhodnocení, vše v rozsahu dle vedoucího práce.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Kritérium pro posouzení bude zachování nebo zlepšení stávajícího součinitele prostupu tepla u řešených konstrukcí.“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10" name="Google Shape;110;p4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Použité metody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876853" y="1735191"/>
            <a:ext cx="10545959" cy="345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Metoda sběru dat: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Technické listy výrobců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Vypočtené hodnoty z programu Teplo 2019</a:t>
            </a:r>
            <a:endParaRPr/>
          </a:p>
          <a:p>
            <a:pPr marL="342900" marR="0" lvl="0" indent="-215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Metoda vyhodnocování dat: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Multikriteriální hodnocení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5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18" name="Google Shape;118;p5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Hodnocené materiály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/>
          <p:nvPr/>
        </p:nvSpPr>
        <p:spPr>
          <a:xfrm>
            <a:off x="876853" y="1735191"/>
            <a:ext cx="10545959" cy="2858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Minerální izolace Isover TF Profi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Expandovaný polystyren Isover EPS 70F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Polyuretanové desky New-Therm TPD-PUR 30/40</a:t>
            </a:r>
            <a:endParaRPr/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Celulózová vlákna Isocell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Minerální izolace Isover UNIROL Profi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6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6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26" name="Google Shape;126;p6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Hodnocené konstrukce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876853" y="1735191"/>
            <a:ext cx="10545959" cy="403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Obvodová stěna: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Kontaktní zateplení	- Isover TF Profi			- Isocell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Bezkontaktní		- Isover TF Profi			 - Isover EPS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endParaRPr/>
          </a:p>
        </p:txBody>
      </p:sp>
      <p:pic>
        <p:nvPicPr>
          <p:cNvPr id="128" name="Google Shape;12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7896" y="2921296"/>
            <a:ext cx="1828245" cy="1015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7724" y="2921295"/>
            <a:ext cx="1993504" cy="1015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69683" y="4549476"/>
            <a:ext cx="2095718" cy="1015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47724" y="4549476"/>
            <a:ext cx="2403992" cy="1015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7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7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38" name="Google Shape;138;p7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Hodnocené konstrukce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7"/>
          <p:cNvSpPr/>
          <p:nvPr/>
        </p:nvSpPr>
        <p:spPr>
          <a:xfrm>
            <a:off x="876853" y="1735191"/>
            <a:ext cx="10545959" cy="390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Střešní plášť: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Zateplení mezi a pod krokvemi	- ISOVER UNIROL PROFI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Zateplení nad krokvemi 		- TPD-PUR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Zateplení mezi krokvemi		- TPD-PUR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endParaRPr/>
          </a:p>
        </p:txBody>
      </p:sp>
      <p:pic>
        <p:nvPicPr>
          <p:cNvPr id="140" name="Google Shape;14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44174" y="2742314"/>
            <a:ext cx="2246187" cy="848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44174" y="3877657"/>
            <a:ext cx="2246187" cy="88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44173" y="5119205"/>
            <a:ext cx="2246187" cy="634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8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8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50" name="Google Shape;150;p8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Hodnocení tepelné izolace</a:t>
            </a:r>
            <a:endParaRPr/>
          </a:p>
        </p:txBody>
      </p:sp>
      <p:pic>
        <p:nvPicPr>
          <p:cNvPr id="151" name="Google Shape;151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853" y="2828471"/>
            <a:ext cx="4974731" cy="1673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96000" y="2828470"/>
            <a:ext cx="5086478" cy="3305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9" descr="Výsledek obrázku pro VŠTE LOGO 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216" y="109787"/>
            <a:ext cx="712638" cy="712638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9"/>
          <p:cNvSpPr/>
          <p:nvPr/>
        </p:nvSpPr>
        <p:spPr>
          <a:xfrm>
            <a:off x="876853" y="106829"/>
            <a:ext cx="758566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ŠKOLA TECHNICKÁ A EKONOMICKÁ V ČESKÝCH BUDĚJOVICÍCH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ÚSTAV TECHNICKO-TECHNOLOGICKÝ</a:t>
            </a:r>
            <a:endParaRPr/>
          </a:p>
        </p:txBody>
      </p:sp>
      <p:sp>
        <p:nvSpPr>
          <p:cNvPr id="159" name="Google Shape;159;p9"/>
          <p:cNvSpPr/>
          <p:nvPr/>
        </p:nvSpPr>
        <p:spPr>
          <a:xfrm>
            <a:off x="769188" y="822425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Dosažené výsledky</a:t>
            </a:r>
            <a:endParaRPr/>
          </a:p>
        </p:txBody>
      </p:sp>
      <p:sp>
        <p:nvSpPr>
          <p:cNvPr id="160" name="Google Shape;160;p9"/>
          <p:cNvSpPr/>
          <p:nvPr/>
        </p:nvSpPr>
        <p:spPr>
          <a:xfrm>
            <a:off x="876853" y="1727481"/>
            <a:ext cx="10653624" cy="92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Multikriteriální vyhodnocení tepelné izolace</a:t>
            </a:r>
            <a:endParaRPr/>
          </a:p>
        </p:txBody>
      </p:sp>
      <p:graphicFrame>
        <p:nvGraphicFramePr>
          <p:cNvPr id="161" name="Google Shape;161;p9"/>
          <p:cNvGraphicFramePr/>
          <p:nvPr/>
        </p:nvGraphicFramePr>
        <p:xfrm>
          <a:off x="3906778" y="2632537"/>
          <a:ext cx="5357991" cy="3405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Vlastní</PresentationFormat>
  <Paragraphs>106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Zdenda Kocúr</dc:creator>
  <cp:lastModifiedBy>Zdenda Kocúr</cp:lastModifiedBy>
  <cp:revision>1</cp:revision>
  <dcterms:created xsi:type="dcterms:W3CDTF">2020-05-18T17:05:47Z</dcterms:created>
  <dcterms:modified xsi:type="dcterms:W3CDTF">2020-06-10T15:00:49Z</dcterms:modified>
</cp:coreProperties>
</file>