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81" r:id="rId3"/>
    <p:sldId id="257" r:id="rId4"/>
    <p:sldId id="258" r:id="rId5"/>
    <p:sldId id="278" r:id="rId6"/>
    <p:sldId id="293" r:id="rId7"/>
    <p:sldId id="294" r:id="rId8"/>
    <p:sldId id="261" r:id="rId9"/>
    <p:sldId id="285" r:id="rId10"/>
    <p:sldId id="286" r:id="rId11"/>
    <p:sldId id="287" r:id="rId12"/>
    <p:sldId id="288" r:id="rId13"/>
    <p:sldId id="289" r:id="rId14"/>
    <p:sldId id="290" r:id="rId15"/>
    <p:sldId id="283" r:id="rId16"/>
    <p:sldId id="291" r:id="rId17"/>
    <p:sldId id="284" r:id="rId18"/>
    <p:sldId id="270" r:id="rId19"/>
    <p:sldId id="292" r:id="rId20"/>
    <p:sldId id="271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Veselý" initials="MV" lastIdx="1" clrIdx="0">
    <p:extLst>
      <p:ext uri="{19B8F6BF-5375-455C-9EA6-DF929625EA0E}">
        <p15:presenceInfo xmlns:p15="http://schemas.microsoft.com/office/powerpoint/2012/main" userId="cda6e4be641e5e0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Pracnost v Nh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Dlažby a obklady</c:v>
                </c:pt>
                <c:pt idx="1">
                  <c:v>Epoxidové stěrky a nátěry</c:v>
                </c:pt>
                <c:pt idx="2">
                  <c:v>Polyuretanové stěrky a nátěry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1699.1</c:v>
                </c:pt>
                <c:pt idx="1">
                  <c:v>300.74</c:v>
                </c:pt>
                <c:pt idx="2">
                  <c:v>259.47000000000003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79-401E-9F3C-7A1551C1BFD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21309168"/>
        <c:axId val="321310808"/>
      </c:barChart>
      <c:catAx>
        <c:axId val="321309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1310808"/>
        <c:crosses val="autoZero"/>
        <c:auto val="1"/>
        <c:lblAlgn val="ctr"/>
        <c:lblOffset val="100"/>
        <c:noMultiLvlLbl val="0"/>
      </c:catAx>
      <c:valAx>
        <c:axId val="321310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130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Cena v Kč bez DPH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Dlažby a obklady</c:v>
                </c:pt>
                <c:pt idx="1">
                  <c:v>Epoxidové stěrky a nátěry</c:v>
                </c:pt>
                <c:pt idx="2">
                  <c:v>Polyuretanové stěrky a nátěry</c:v>
                </c:pt>
              </c:strCache>
            </c:strRef>
          </c:cat>
          <c:val>
            <c:numRef>
              <c:f>List1!$B$2:$B$4</c:f>
              <c:numCache>
                <c:formatCode>#\ ##0.00\ "Kč"</c:formatCode>
                <c:ptCount val="3"/>
                <c:pt idx="0">
                  <c:v>1387822.9</c:v>
                </c:pt>
                <c:pt idx="1">
                  <c:v>363892.63</c:v>
                </c:pt>
                <c:pt idx="2">
                  <c:v>431795.21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79-401E-9F3C-7A1551C1BFD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21309168"/>
        <c:axId val="321310808"/>
      </c:barChart>
      <c:catAx>
        <c:axId val="321309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1310808"/>
        <c:crosses val="autoZero"/>
        <c:auto val="1"/>
        <c:lblAlgn val="ctr"/>
        <c:lblOffset val="100"/>
        <c:noMultiLvlLbl val="0"/>
      </c:catAx>
      <c:valAx>
        <c:axId val="321310808"/>
        <c:scaling>
          <c:orientation val="minMax"/>
        </c:scaling>
        <c:delete val="1"/>
        <c:axPos val="l"/>
        <c:numFmt formatCode="#\ ##0.00\ &quot;Kč&quot;" sourceLinked="1"/>
        <c:majorTickMark val="none"/>
        <c:minorTickMark val="none"/>
        <c:tickLblPos val="nextTo"/>
        <c:crossAx val="32130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16C4E-0EB7-4E01-8081-F07195A6D277}" type="datetimeFigureOut">
              <a:rPr lang="cs-CZ" smtClean="0"/>
              <a:pPr/>
              <a:t>10.2.2021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059B2-B08C-48BE-97BE-8D0D29BC516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059B2-B08C-48BE-97BE-8D0D29BC516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A209-6B25-409F-8968-098693D05BF7}" type="datetime1">
              <a:rPr lang="cs-CZ" smtClean="0"/>
              <a:pPr/>
              <a:t>10.2.2021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Vysoká škola technická a ekonomická v Českých Budějovicích Hlaváček Michal, Květen 2020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0C5B-8B57-4227-B0C4-4F122B261E9E}" type="datetime1">
              <a:rPr lang="cs-CZ" smtClean="0"/>
              <a:pPr/>
              <a:t>10.2.2021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Vysoká škola technická a ekonomická v Českých Budějovicích Hlaváček Michal, Květen 2020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F2D7-0C7A-4341-A2AB-91292B264BB6}" type="datetime1">
              <a:rPr lang="cs-CZ" smtClean="0"/>
              <a:pPr/>
              <a:t>10.2.2021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Vysoká škola technická a ekonomická v Českých Budějovicích Hlaváček Michal, Květen 2020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1C7C-9EF5-4E26-978C-3DBD775753D3}" type="datetime1">
              <a:rPr lang="cs-CZ" smtClean="0"/>
              <a:pPr/>
              <a:t>10.2.2021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Vysoká škola technická a ekonomická v Českých Budějovicích Hlaváček Michal, Květen 2020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1C4C-632E-4282-BAB1-A271D7C518A0}" type="datetime1">
              <a:rPr lang="cs-CZ" smtClean="0"/>
              <a:pPr/>
              <a:t>10.2.2021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Vysoká škola technická a ekonomická v Českých Budějovicích Hlaváček Michal, Květen 2020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AF5B7-CCF5-42CE-9F02-F8A01C97A1AE}" type="datetime1">
              <a:rPr lang="cs-CZ" smtClean="0"/>
              <a:pPr/>
              <a:t>10.2.2021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Vysoká škola technická a ekonomická v Českých Budějovicích Hlaváček Michal, Květen 2020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090A-B1C2-4065-92DD-41122E7D6EC2}" type="datetime1">
              <a:rPr lang="cs-CZ" smtClean="0"/>
              <a:pPr/>
              <a:t>10.2.2021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Vysoká škola technická a ekonomická v Českých Budějovicích Hlaváček Michal, Květen 2020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B852-88FD-4185-8354-6003B5883381}" type="datetime1">
              <a:rPr lang="cs-CZ" smtClean="0"/>
              <a:pPr/>
              <a:t>10.2.2021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Vysoká škola technická a ekonomická v Českých Budějovicích Hlaváček Michal, Květen 2020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5AE1-F50F-4046-BA70-523C77F38977}" type="datetime1">
              <a:rPr lang="cs-CZ" smtClean="0"/>
              <a:pPr/>
              <a:t>10.2.2021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Vysoká škola technická a ekonomická v Českých Budějovicích Hlaváček Michal, Květen 2020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7DA8-79A3-4501-870A-8421DC044E07}" type="datetime1">
              <a:rPr lang="cs-CZ" smtClean="0"/>
              <a:pPr/>
              <a:t>10.2.2021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Vysoká škola technická a ekonomická v Českých Budějovicích Hlaváček Michal, Květen 2020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BF2A-1901-4DC7-B9C2-09CC514104A9}" type="datetime1">
              <a:rPr lang="cs-CZ" smtClean="0"/>
              <a:pPr/>
              <a:t>10.2.2021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Vysoká škola technická a ekonomická v Českých Budějovicích Hlaváček Michal, Květen 2020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97C2D-89E1-4D1D-8A12-52A2C0234423}" type="datetime1">
              <a:rPr lang="cs-CZ" smtClean="0"/>
              <a:pPr/>
              <a:t>10.2.2021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Vysoká škola technická a ekonomická v Českých Budějovicích Hlaváček Michal, Květen 2020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47F1E-03B2-4458-87F1-5463B122978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Posouzení a vyhodnocení variantního návrhu povrchů podlah a povrchů stěn ve zdravotnickém zařízení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365104"/>
            <a:ext cx="8064896" cy="1752600"/>
          </a:xfrm>
        </p:spPr>
        <p:txBody>
          <a:bodyPr>
            <a:normAutofit/>
          </a:bodyPr>
          <a:lstStyle/>
          <a:p>
            <a:pPr algn="l"/>
            <a:r>
              <a:rPr lang="cs-CZ" sz="2200" dirty="0">
                <a:solidFill>
                  <a:schemeClr val="tx1"/>
                </a:solidFill>
              </a:rPr>
              <a:t>Autor bakalářské práce:		Martin Veselý</a:t>
            </a:r>
          </a:p>
          <a:p>
            <a:pPr algn="l"/>
            <a:r>
              <a:rPr lang="cs-CZ" sz="2200" dirty="0">
                <a:solidFill>
                  <a:schemeClr val="tx1"/>
                </a:solidFill>
              </a:rPr>
              <a:t>Vedoucí bakalářské práce:	Ing. Aleš Kaňkovský</a:t>
            </a:r>
          </a:p>
          <a:p>
            <a:pPr algn="l"/>
            <a:r>
              <a:rPr lang="cs-CZ" sz="2200" dirty="0">
                <a:solidFill>
                  <a:schemeClr val="tx1"/>
                </a:solidFill>
              </a:rPr>
              <a:t>Oponent bakalářské práce:	Ing. Michal Lávička</a:t>
            </a:r>
          </a:p>
          <a:p>
            <a:pPr algn="l"/>
            <a:r>
              <a:rPr lang="cs-CZ" sz="1900" dirty="0">
                <a:solidFill>
                  <a:schemeClr val="tx1"/>
                </a:solidFill>
              </a:rPr>
              <a:t>České Budějovice, Leden 2021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3326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Vysoká škola technická a ekonomická v Českých Budějovicích</a:t>
            </a:r>
          </a:p>
          <a:p>
            <a:pPr algn="ctr"/>
            <a:r>
              <a:rPr lang="cs-CZ" i="1" dirty="0"/>
              <a:t>Ústav technicko-technologický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/>
              <a:t>Vysoká škola technická a ekonomická v Českých Budějovicích Veselý Martin, Leden 2021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6"/>
            <a:ext cx="1686848" cy="17095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Autofit/>
          </a:bodyPr>
          <a:lstStyle/>
          <a:p>
            <a:pPr algn="l"/>
            <a:r>
              <a:rPr lang="cs-CZ" sz="4000" dirty="0"/>
              <a:t>Skladební systém epoxidové stěrky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/>
              <a:t>Činnost: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err="1"/>
              <a:t>Pr</a:t>
            </a:r>
            <a:r>
              <a:rPr lang="en-US" sz="2000" dirty="0" err="1"/>
              <a:t>ovedení</a:t>
            </a:r>
            <a:r>
              <a:rPr lang="en-US" sz="2000" dirty="0"/>
              <a:t> </a:t>
            </a:r>
            <a:r>
              <a:rPr lang="cs-CZ" sz="2000" dirty="0"/>
              <a:t>epoxidových stěrek podlahy a nátěrů stěn</a:t>
            </a:r>
          </a:p>
          <a:p>
            <a:pPr>
              <a:buFont typeface="Wingdings" pitchFamily="2" charset="2"/>
              <a:buChar char="Ø"/>
            </a:pPr>
            <a:endParaRPr lang="cs-CZ" sz="2000" dirty="0"/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Materiál: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Podlaha protiskluzová: </a:t>
            </a:r>
          </a:p>
          <a:p>
            <a:pPr lvl="2">
              <a:buFont typeface="Wingdings" pitchFamily="2" charset="2"/>
              <a:buChar char="Ø"/>
            </a:pPr>
            <a:r>
              <a:rPr lang="cs-CZ" sz="2000" dirty="0"/>
              <a:t>Penetrační vrstva Epoxy ST 100</a:t>
            </a:r>
          </a:p>
          <a:p>
            <a:pPr lvl="2">
              <a:buFont typeface="Wingdings" pitchFamily="2" charset="2"/>
              <a:buChar char="Ø"/>
            </a:pPr>
            <a:r>
              <a:rPr lang="cs-CZ" sz="2000" dirty="0"/>
              <a:t>Vyrovnávací a nosná stěrka Epoxy </a:t>
            </a:r>
            <a:r>
              <a:rPr lang="cs-CZ" sz="2000" dirty="0" err="1"/>
              <a:t>Primer</a:t>
            </a:r>
            <a:r>
              <a:rPr lang="cs-CZ" sz="2000" dirty="0"/>
              <a:t> PF</a:t>
            </a:r>
          </a:p>
          <a:p>
            <a:pPr lvl="2">
              <a:buFont typeface="Wingdings" pitchFamily="2" charset="2"/>
              <a:buChar char="Ø"/>
            </a:pPr>
            <a:r>
              <a:rPr lang="cs-CZ" sz="2000" dirty="0"/>
              <a:t>Stálý vsyp – křemičitý inertní vhodné frakce</a:t>
            </a:r>
          </a:p>
          <a:p>
            <a:pPr lvl="2">
              <a:buFont typeface="Wingdings" pitchFamily="2" charset="2"/>
              <a:buChar char="Ø"/>
            </a:pPr>
            <a:r>
              <a:rPr lang="cs-CZ" sz="2000" dirty="0"/>
              <a:t>Pečetící lak – ochranná vrstva Epoxy </a:t>
            </a:r>
            <a:r>
              <a:rPr lang="cs-CZ" sz="2000" dirty="0" err="1"/>
              <a:t>Color</a:t>
            </a:r>
            <a:r>
              <a:rPr lang="cs-CZ" sz="2000" dirty="0"/>
              <a:t> Top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/>
              <a:t>Vysoká škola technická a ekonomická v Českých Budějovicích Veselý Martin, Leden 2021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DAF985F-1574-4F7E-B240-B13FAA41E408}"/>
              </a:ext>
            </a:extLst>
          </p:cNvPr>
          <p:cNvPicPr/>
          <p:nvPr/>
        </p:nvPicPr>
        <p:blipFill rotWithShape="1">
          <a:blip r:embed="rId3"/>
          <a:srcRect l="408" t="1491" r="1607"/>
          <a:stretch/>
        </p:blipFill>
        <p:spPr bwMode="auto">
          <a:xfrm>
            <a:off x="6311582" y="2276872"/>
            <a:ext cx="2616835" cy="1799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035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Autofit/>
          </a:bodyPr>
          <a:lstStyle/>
          <a:p>
            <a:pPr algn="l"/>
            <a:r>
              <a:rPr lang="cs-CZ" sz="4000" dirty="0"/>
              <a:t>Skladební systém epoxidové stěrky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/>
              <a:t>Činnost: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err="1"/>
              <a:t>Pr</a:t>
            </a:r>
            <a:r>
              <a:rPr lang="en-US" sz="2000" dirty="0" err="1"/>
              <a:t>ovedení</a:t>
            </a:r>
            <a:r>
              <a:rPr lang="en-US" sz="2000" dirty="0"/>
              <a:t> </a:t>
            </a:r>
            <a:r>
              <a:rPr lang="cs-CZ" sz="2000" dirty="0"/>
              <a:t>epoxidových stěrek podlahy a nátěrů stěn</a:t>
            </a:r>
          </a:p>
          <a:p>
            <a:pPr>
              <a:buFont typeface="Wingdings" pitchFamily="2" charset="2"/>
              <a:buChar char="Ø"/>
            </a:pPr>
            <a:endParaRPr lang="cs-CZ" sz="2000" dirty="0"/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Materiál: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Stěny: </a:t>
            </a:r>
          </a:p>
          <a:p>
            <a:pPr lvl="2">
              <a:buFont typeface="Wingdings" pitchFamily="2" charset="2"/>
              <a:buChar char="Ø"/>
            </a:pPr>
            <a:r>
              <a:rPr lang="cs-CZ" sz="2000" dirty="0"/>
              <a:t>Penetrační nátěr nebo nástřik BS 2000</a:t>
            </a:r>
          </a:p>
          <a:p>
            <a:pPr lvl="2">
              <a:buFont typeface="Wingdings" pitchFamily="2" charset="2"/>
              <a:buChar char="Ø"/>
            </a:pPr>
            <a:r>
              <a:rPr lang="cs-CZ" sz="2000" dirty="0"/>
              <a:t>Pečetící lak – ochranná vrstva BS 3000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/>
              <a:t>Vysoká škola technická a ekonomická v Českých Budějovicích Veselý Martin, Leden 2021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BA9E973-99F1-4A51-988C-5BEB4DD254F4}"/>
              </a:ext>
            </a:extLst>
          </p:cNvPr>
          <p:cNvPicPr/>
          <p:nvPr/>
        </p:nvPicPr>
        <p:blipFill rotWithShape="1">
          <a:blip r:embed="rId3"/>
          <a:srcRect l="1091" t="8594"/>
          <a:stretch/>
        </p:blipFill>
        <p:spPr bwMode="auto">
          <a:xfrm>
            <a:off x="6306185" y="2276872"/>
            <a:ext cx="2627630" cy="1799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4497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Autofit/>
          </a:bodyPr>
          <a:lstStyle/>
          <a:p>
            <a:pPr algn="l"/>
            <a:r>
              <a:rPr lang="cs-CZ" sz="4000" dirty="0"/>
              <a:t>Skladební systém polyuretanové stěrky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/>
              <a:t>Činnost: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err="1"/>
              <a:t>Pr</a:t>
            </a:r>
            <a:r>
              <a:rPr lang="en-US" sz="2000" dirty="0" err="1"/>
              <a:t>ovedení</a:t>
            </a:r>
            <a:r>
              <a:rPr lang="en-US" sz="2000" dirty="0"/>
              <a:t> </a:t>
            </a:r>
            <a:r>
              <a:rPr lang="cs-CZ" sz="2000" dirty="0"/>
              <a:t>polyuretanových stěrek podlahy a nátěrů stěn</a:t>
            </a:r>
          </a:p>
          <a:p>
            <a:pPr>
              <a:buFont typeface="Wingdings" pitchFamily="2" charset="2"/>
              <a:buChar char="Ø"/>
            </a:pPr>
            <a:endParaRPr lang="cs-CZ" sz="2000" dirty="0"/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Materiál: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Podlaha hladká: </a:t>
            </a:r>
          </a:p>
          <a:p>
            <a:pPr lvl="2">
              <a:buFont typeface="Wingdings" pitchFamily="2" charset="2"/>
              <a:buChar char="Ø"/>
            </a:pPr>
            <a:r>
              <a:rPr lang="cs-CZ" sz="2000" dirty="0"/>
              <a:t>Penetrační vrstva Epoxy ST 100</a:t>
            </a:r>
          </a:p>
          <a:p>
            <a:pPr lvl="2">
              <a:buFont typeface="Wingdings" pitchFamily="2" charset="2"/>
              <a:buChar char="Ø"/>
            </a:pPr>
            <a:r>
              <a:rPr lang="cs-CZ" sz="2000" dirty="0"/>
              <a:t>Litá polyuretanová vrstva podlahy </a:t>
            </a:r>
          </a:p>
          <a:p>
            <a:pPr marL="914400" lvl="2" indent="0">
              <a:buNone/>
            </a:pPr>
            <a:r>
              <a:rPr lang="cs-CZ" sz="2000" dirty="0"/>
              <a:t>    PUR Deco </a:t>
            </a:r>
            <a:r>
              <a:rPr lang="cs-CZ" sz="2000" dirty="0" err="1"/>
              <a:t>Color</a:t>
            </a:r>
            <a:endParaRPr lang="cs-CZ" sz="2000" dirty="0"/>
          </a:p>
          <a:p>
            <a:pPr lvl="2">
              <a:buFont typeface="Wingdings" pitchFamily="2" charset="2"/>
              <a:buChar char="Ø"/>
            </a:pPr>
            <a:r>
              <a:rPr lang="cs-CZ" sz="2000" dirty="0"/>
              <a:t>Pečetící lak – ochranná vrstva PUR </a:t>
            </a:r>
            <a:r>
              <a:rPr lang="cs-CZ" sz="2000" dirty="0" err="1"/>
              <a:t>Aqua</a:t>
            </a:r>
            <a:r>
              <a:rPr lang="cs-CZ" sz="2000" dirty="0"/>
              <a:t> Top 500 2K 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/>
              <a:t>Vysoká škola technická a ekonomická v Českých Budějovicích Veselý Martin, Leden 2021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373785B-7F51-4ADF-8834-FA6098069680}"/>
              </a:ext>
            </a:extLst>
          </p:cNvPr>
          <p:cNvPicPr/>
          <p:nvPr/>
        </p:nvPicPr>
        <p:blipFill rotWithShape="1">
          <a:blip r:embed="rId3"/>
          <a:srcRect l="1359" t="2816" r="7382"/>
          <a:stretch/>
        </p:blipFill>
        <p:spPr bwMode="auto">
          <a:xfrm>
            <a:off x="6261100" y="2276872"/>
            <a:ext cx="2717800" cy="179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3170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Autofit/>
          </a:bodyPr>
          <a:lstStyle/>
          <a:p>
            <a:pPr algn="l"/>
            <a:r>
              <a:rPr lang="cs-CZ" sz="4000" dirty="0"/>
              <a:t>Skladební systém polyuretanové stěrky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/>
              <a:t>Činnost: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err="1"/>
              <a:t>Pr</a:t>
            </a:r>
            <a:r>
              <a:rPr lang="en-US" sz="2000" dirty="0" err="1"/>
              <a:t>ovedení</a:t>
            </a:r>
            <a:r>
              <a:rPr lang="en-US" sz="2000" dirty="0"/>
              <a:t> </a:t>
            </a:r>
            <a:r>
              <a:rPr lang="cs-CZ" sz="2000" dirty="0"/>
              <a:t>polyuretanových stěrek podlahy a nátěrů stěn</a:t>
            </a:r>
          </a:p>
          <a:p>
            <a:pPr>
              <a:buFont typeface="Wingdings" pitchFamily="2" charset="2"/>
              <a:buChar char="Ø"/>
            </a:pPr>
            <a:endParaRPr lang="cs-CZ" sz="2000" dirty="0"/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Materiál: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Podlaha </a:t>
            </a:r>
            <a:r>
              <a:rPr lang="cs-CZ" sz="2000" dirty="0" err="1"/>
              <a:t>protiskluztová</a:t>
            </a:r>
            <a:r>
              <a:rPr lang="cs-CZ" sz="2000" dirty="0"/>
              <a:t>: </a:t>
            </a:r>
          </a:p>
          <a:p>
            <a:pPr lvl="2">
              <a:buFont typeface="Wingdings" pitchFamily="2" charset="2"/>
              <a:buChar char="Ø"/>
            </a:pPr>
            <a:r>
              <a:rPr lang="cs-CZ" sz="2000" dirty="0"/>
              <a:t>Penetrační vrstva Epoxy ST 100</a:t>
            </a:r>
          </a:p>
          <a:p>
            <a:pPr lvl="2">
              <a:buFont typeface="Wingdings" pitchFamily="2" charset="2"/>
              <a:buChar char="Ø"/>
            </a:pPr>
            <a:r>
              <a:rPr lang="cs-CZ" sz="2000" dirty="0"/>
              <a:t>Litá polyuretanová vrstva podlahy </a:t>
            </a:r>
          </a:p>
          <a:p>
            <a:pPr marL="914400" lvl="2" indent="0">
              <a:buNone/>
            </a:pPr>
            <a:r>
              <a:rPr lang="cs-CZ" sz="2000" dirty="0"/>
              <a:t>    PUR Deco </a:t>
            </a:r>
            <a:r>
              <a:rPr lang="cs-CZ" sz="2000" dirty="0" err="1"/>
              <a:t>Color</a:t>
            </a:r>
            <a:endParaRPr lang="cs-CZ" sz="2000" dirty="0"/>
          </a:p>
          <a:p>
            <a:pPr lvl="2">
              <a:buFont typeface="Wingdings" pitchFamily="2" charset="2"/>
              <a:buChar char="Ø"/>
            </a:pPr>
            <a:r>
              <a:rPr lang="cs-CZ" sz="2000" dirty="0"/>
              <a:t>Pečetící lak – PUR Top M Plus – vyplněn balotinou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/>
              <a:t>Vysoká škola technická a ekonomická v Českých Budějovicích Veselý Martin, Leden 2021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373785B-7F51-4ADF-8834-FA6098069680}"/>
              </a:ext>
            </a:extLst>
          </p:cNvPr>
          <p:cNvPicPr/>
          <p:nvPr/>
        </p:nvPicPr>
        <p:blipFill rotWithShape="1">
          <a:blip r:embed="rId3"/>
          <a:srcRect l="1359" t="2816" r="7382"/>
          <a:stretch/>
        </p:blipFill>
        <p:spPr bwMode="auto">
          <a:xfrm>
            <a:off x="6261100" y="2276872"/>
            <a:ext cx="2717800" cy="179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523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Autofit/>
          </a:bodyPr>
          <a:lstStyle/>
          <a:p>
            <a:pPr algn="l"/>
            <a:r>
              <a:rPr lang="cs-CZ" sz="4000" dirty="0"/>
              <a:t>Skladební systém polyuretanové stěrky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/>
              <a:t>Činnost: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err="1"/>
              <a:t>Pr</a:t>
            </a:r>
            <a:r>
              <a:rPr lang="en-US" sz="2000" dirty="0" err="1"/>
              <a:t>ovedení</a:t>
            </a:r>
            <a:r>
              <a:rPr lang="en-US" sz="2000" dirty="0"/>
              <a:t> </a:t>
            </a:r>
            <a:r>
              <a:rPr lang="cs-CZ" sz="2000" dirty="0"/>
              <a:t>polyuretanových stěrek podlahy a nátěrů stěn</a:t>
            </a:r>
          </a:p>
          <a:p>
            <a:pPr>
              <a:buFont typeface="Wingdings" pitchFamily="2" charset="2"/>
              <a:buChar char="Ø"/>
            </a:pPr>
            <a:endParaRPr lang="cs-CZ" sz="2000" dirty="0"/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Materiál: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Stěny: </a:t>
            </a:r>
          </a:p>
          <a:p>
            <a:pPr lvl="2">
              <a:buFont typeface="Wingdings" pitchFamily="2" charset="2"/>
              <a:buChar char="Ø"/>
            </a:pPr>
            <a:r>
              <a:rPr lang="cs-CZ" sz="2000" dirty="0"/>
              <a:t>Penetrační nátěr nebo nástřik BS 2000</a:t>
            </a:r>
          </a:p>
          <a:p>
            <a:pPr lvl="2">
              <a:buFont typeface="Wingdings" pitchFamily="2" charset="2"/>
              <a:buChar char="Ø"/>
            </a:pPr>
            <a:r>
              <a:rPr lang="cs-CZ" sz="2000" dirty="0"/>
              <a:t>Pečetící lak – ochranná vrstva BS 3000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/>
              <a:t>Vysoká škola technická a ekonomická v Českých Budějovicích Veselý Martin, Leden 2021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BA9E973-99F1-4A51-988C-5BEB4DD254F4}"/>
              </a:ext>
            </a:extLst>
          </p:cNvPr>
          <p:cNvPicPr/>
          <p:nvPr/>
        </p:nvPicPr>
        <p:blipFill rotWithShape="1">
          <a:blip r:embed="rId3"/>
          <a:srcRect l="1091" t="8594"/>
          <a:stretch/>
        </p:blipFill>
        <p:spPr bwMode="auto">
          <a:xfrm>
            <a:off x="6306185" y="2276872"/>
            <a:ext cx="2627630" cy="1799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886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/>
              <a:t>Dosažené výsledky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/>
              <a:t>Předpokládaná doba realizace:</a:t>
            </a:r>
          </a:p>
          <a:p>
            <a:pPr>
              <a:buFont typeface="Wingdings" pitchFamily="2" charset="2"/>
              <a:buChar char="Ø"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/>
              <a:t>Vysoká škola technická a ekonomická v Českých Budějovicích Veselý Martin, Leden 2021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4C4365EA-63F4-4324-8B42-24091A5385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558539"/>
              </p:ext>
            </p:extLst>
          </p:nvPr>
        </p:nvGraphicFramePr>
        <p:xfrm>
          <a:off x="1524000" y="179809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5695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/>
              <a:t>Dosažené výsledky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/>
              <a:t>Předpokládaný odhad ceny:</a:t>
            </a:r>
          </a:p>
          <a:p>
            <a:pPr>
              <a:buFont typeface="Wingdings" pitchFamily="2" charset="2"/>
              <a:buChar char="Ø"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/>
              <a:t>Vysoká škola technická a ekonomická v Českých Budějovicích Veselý Martin, Leden 2021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4C4365EA-63F4-4324-8B42-24091A5385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2283105"/>
              </p:ext>
            </p:extLst>
          </p:nvPr>
        </p:nvGraphicFramePr>
        <p:xfrm>
          <a:off x="1524000" y="179809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5965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/>
              <a:t>Závěrečné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/>
              <a:t>Vždy rozhoduje: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Časová náročnost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Finanční náklady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Estetika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Výběr správné prováděcí společnosti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Osobní doporučení ze systému na bázi epoxidů nebo polyuretanu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Cíl práce byl splněn</a:t>
            </a:r>
          </a:p>
          <a:p>
            <a:pPr lvl="1">
              <a:buFont typeface="Wingdings" pitchFamily="2" charset="2"/>
              <a:buChar char="Ø"/>
            </a:pPr>
            <a:endParaRPr lang="cs-CZ" sz="2000" dirty="0"/>
          </a:p>
          <a:p>
            <a:pPr>
              <a:buFont typeface="Wingdings" pitchFamily="2" charset="2"/>
              <a:buChar char="Ø"/>
            </a:pPr>
            <a:endParaRPr lang="cs-CZ" sz="2000" dirty="0"/>
          </a:p>
          <a:p>
            <a:pPr>
              <a:buFont typeface="Wingdings" pitchFamily="2" charset="2"/>
              <a:buChar char="Ø"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/>
              <a:t>Vysoká škola technická a ekonomická v Českých Budějovicích Veselý Martin, Leden 2021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1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        </a:t>
            </a:r>
            <a:r>
              <a:rPr lang="cs-CZ" sz="4000" dirty="0"/>
              <a:t>Odpovědi na otázky vedoucího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i="1" dirty="0"/>
              <a:t>Jaké jsou legislativní požadavky na skluznost podlah, především ve zdravotnických zařízení, jak je dělíme, jaké jsou jejich požadované hodnoty?</a:t>
            </a:r>
          </a:p>
          <a:p>
            <a:pPr>
              <a:buFont typeface="Wingdings" pitchFamily="2" charset="2"/>
              <a:buChar char="Ø"/>
            </a:pPr>
            <a:endParaRPr lang="cs-CZ" sz="1200" i="1" dirty="0"/>
          </a:p>
          <a:p>
            <a:pPr>
              <a:buFont typeface="Wingdings" pitchFamily="2" charset="2"/>
              <a:buChar char="Ø"/>
            </a:pPr>
            <a:r>
              <a:rPr lang="cs-CZ" sz="2000" i="1" dirty="0"/>
              <a:t>Celkové i dílčí ceny uvedené ve výpočtech jednotlivých nákladů za provedení prací jsou uvedeny s / bez DPH? Na základě jakých ceníků jsou ceny stanoveny?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/>
              <a:t>Vysoká škola technická a ekonomická v Českých Budějovicích Veselý Martin, Leden 2021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        </a:t>
            </a:r>
            <a:r>
              <a:rPr lang="cs-CZ" sz="4000" dirty="0"/>
              <a:t>Odpovědi na otázky oponenta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i="1" dirty="0"/>
              <a:t>Detail soklu ukazuje značné mimostřední zatížení na základ. Musí být toto zohledněno ve výztuži základového pasu / desky? Pokud ano, jak by mohlo vypadat vyztužení desky / pasu?</a:t>
            </a:r>
          </a:p>
          <a:p>
            <a:pPr>
              <a:buFont typeface="Wingdings" pitchFamily="2" charset="2"/>
              <a:buChar char="Ø"/>
            </a:pPr>
            <a:endParaRPr lang="cs-CZ" sz="2000" i="1" dirty="0"/>
          </a:p>
          <a:p>
            <a:pPr>
              <a:buFont typeface="Wingdings" pitchFamily="2" charset="2"/>
              <a:buChar char="Ø"/>
            </a:pPr>
            <a:r>
              <a:rPr lang="cs-CZ" sz="2000" i="1" dirty="0"/>
              <a:t>Jaký je rozdíl mezi betonovou a anhydritovou podlahou (výhody, nevýhody)? Proč jste zvolil, pokud máte podlahové vytápění právě betonovou podlahu (mazaninu)?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/>
              <a:t>Vysoká škola technická a ekonomická v Českých Budějovicích Veselý Martin, Leden 2021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4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/>
              <a:t>Obsah 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300" dirty="0"/>
              <a:t>Motivace a důvody k řešení daného problému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300" dirty="0"/>
              <a:t>Cíl práce, výzkumný problém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300" dirty="0"/>
              <a:t>Použitá metoda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300" dirty="0"/>
              <a:t>Specifikace objektu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300" dirty="0"/>
              <a:t>Řešené podlaží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300" dirty="0"/>
              <a:t>Skladební systém dlažba a obklad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300" dirty="0"/>
              <a:t>Skladební systém epoxidové stěrky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300" dirty="0"/>
              <a:t>Skladební systém polyuretanové stěrky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300" dirty="0"/>
              <a:t>Dosažené výsledky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300" dirty="0"/>
              <a:t>Závěrečné shrnutí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300" dirty="0"/>
              <a:t>Odpovědi na otázky vedoucího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300" dirty="0"/>
              <a:t>Odpovědi na otázky oponenta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/>
              <a:t>Vysoká škola technická a ekonomická v Českých Budějovicích Veselý Martin, Leden 2021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Děkuji za pozornost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/>
              <a:t>Vysoká škola technická a ekonomická v Českých Budějovicích Veselý Martin, Leden 2021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Autofit/>
          </a:bodyPr>
          <a:lstStyle/>
          <a:p>
            <a:pPr algn="l"/>
            <a:r>
              <a:rPr lang="cs-CZ" sz="4000" dirty="0"/>
              <a:t>Motivace a důvody k řešení daného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Motivace:</a:t>
            </a:r>
          </a:p>
          <a:p>
            <a:endParaRPr lang="cs-CZ" sz="2000" dirty="0"/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Mé současné i budoucí pracovní zaměření</a:t>
            </a:r>
          </a:p>
          <a:p>
            <a:pPr lvl="1">
              <a:buNone/>
            </a:pPr>
            <a:endParaRPr lang="cs-CZ" sz="2000" dirty="0"/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Aplikace do zdravotnických zařízení – má žena je lékařka</a:t>
            </a:r>
          </a:p>
          <a:p>
            <a:pPr lvl="1"/>
            <a:endParaRPr lang="cs-CZ" sz="2000" dirty="0"/>
          </a:p>
          <a:p>
            <a:pPr marL="361950" lvl="1" indent="-361950">
              <a:buFont typeface="Wingdings" panose="05000000000000000000" pitchFamily="2" charset="2"/>
              <a:buChar char="Ø"/>
            </a:pPr>
            <a:r>
              <a:rPr lang="cs-CZ" sz="2000" dirty="0"/>
              <a:t>Důvody pro řešení:</a:t>
            </a:r>
          </a:p>
          <a:p>
            <a:pPr marL="361950" lvl="1" indent="-361950">
              <a:buFont typeface="Arial" pitchFamily="34" charset="0"/>
              <a:buChar char="•"/>
            </a:pPr>
            <a:endParaRPr lang="cs-CZ" sz="2000" dirty="0"/>
          </a:p>
          <a:p>
            <a:pPr marL="714375" lvl="1" indent="-266700">
              <a:buFont typeface="Wingdings" pitchFamily="2" charset="2"/>
              <a:buChar char="Ø"/>
            </a:pPr>
            <a:r>
              <a:rPr lang="cs-CZ" sz="2000" dirty="0"/>
              <a:t> Velmi opomíjená problematika</a:t>
            </a:r>
          </a:p>
          <a:p>
            <a:pPr marL="714375" lvl="1" indent="-266700">
              <a:buFont typeface="Wingdings" pitchFamily="2" charset="2"/>
              <a:buChar char="Ø"/>
            </a:pPr>
            <a:r>
              <a:rPr lang="cs-CZ" sz="2000" dirty="0"/>
              <a:t> Zájem o danou problematiky</a:t>
            </a:r>
          </a:p>
          <a:p>
            <a:pPr marL="714375" lvl="1" indent="-266700">
              <a:buFont typeface="Wingdings" pitchFamily="2" charset="2"/>
              <a:buChar char="Ø"/>
            </a:pPr>
            <a:r>
              <a:rPr lang="cs-CZ" sz="2000" dirty="0"/>
              <a:t> Rozšíření znalostí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/>
              <a:t>Vysoká škola technická a ekonomická v Českých Budějovicích Veselý Martin, Leden 2021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/>
              <a:t>Cíl práce, výzkumný problém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/>
              <a:t>Cílem bakalářské práce je variantní návrh povrchů nášlapných vrstev podlah a povrchů stěn, dle legislativních požadavků kladených na objekty zdravotnického zařízení a jejich jednotlivé specializace, včetně následného posouzení a vyhodnocení navržených variant, vše v rozsahu stanovaném vedoucím práce.</a:t>
            </a:r>
          </a:p>
          <a:p>
            <a:pPr algn="just"/>
            <a:endParaRPr lang="cs-CZ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i="1" u="sng" dirty="0"/>
              <a:t>Výzkumný problém:</a:t>
            </a:r>
          </a:p>
          <a:p>
            <a:pPr algn="just"/>
            <a:endParaRPr lang="cs-CZ" sz="2000" i="1" u="sng" dirty="0"/>
          </a:p>
          <a:p>
            <a:pPr algn="just">
              <a:buFont typeface="Wingdings" pitchFamily="2" charset="2"/>
              <a:buChar char="Ø"/>
            </a:pPr>
            <a:r>
              <a:rPr lang="cs-CZ" sz="2000" dirty="0"/>
              <a:t>Jako výzkumný problém budu posuzovat správnost výběru povrchů nášlapných vrstev povrchů podlah a stěn ve zdravotnickém zařízení. </a:t>
            </a:r>
          </a:p>
          <a:p>
            <a:pPr algn="just">
              <a:buFont typeface="Wingdings" pitchFamily="2" charset="2"/>
              <a:buChar char="Ø"/>
            </a:pPr>
            <a:r>
              <a:rPr lang="cs-CZ" sz="2000" dirty="0"/>
              <a:t>Každé variantní řešení bude z jiného vhodného matriálu, který lze aplikovat do zdravotnických zařízení.</a:t>
            </a:r>
          </a:p>
          <a:p>
            <a:pPr algn="just">
              <a:buFont typeface="Wingdings" pitchFamily="2" charset="2"/>
              <a:buChar char="Ø"/>
            </a:pPr>
            <a:r>
              <a:rPr lang="cs-CZ" sz="2000" dirty="0"/>
              <a:t>Z tohoto posouzení vzejdou tři variantní řešení, která budu posuzovat v rámci výběru matriálu, správného technologického postupu a jeho časové a finanční náročnost.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/>
              <a:t>Vysoká škola technická a ekonomická v Českých Budějovicích Veselý Martin, Leden 2021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/>
              <a:t>Použitá metoda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sz="2000" dirty="0"/>
              <a:t>Stanovení tří variantních řešení dle vlastního výběru a vhodnosti použití:</a:t>
            </a:r>
          </a:p>
          <a:p>
            <a:pPr>
              <a:buFont typeface="Wingdings" pitchFamily="2" charset="2"/>
              <a:buChar char="Ø"/>
            </a:pPr>
            <a:endParaRPr lang="cs-CZ" sz="2000" dirty="0"/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Stavební systém obkladů a dlažeb, který bude posouzen na základě výběru materiálu, technologického pracovního postupu, časové náročnosti a finančních nákladů 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Stavební systém na bázi epoxidu, který bude posouzen na základě výběru materiálu, technologického pracovního postupu, časové náročnosti a finančních nákladů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Stavební systém na bázi polyuretanu, který bude posouzen na základě výběru materiálu, technologického pracovního postupu, časové náročnosti a finančních nákladů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/>
              <a:t>Vysoká škola technická a ekonomická v Českých Budějovicích Veselý Martin, Leden 2021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/>
              <a:t>Specifikace objektu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Zastavěná plocha: 323,9 m2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Zpevněná plocha: 704,3 m2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Užitná plocha: 1.NP 258,71 m2, 2.NP 223,31 m2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Suchý provoz 234,46 m2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/>
              <a:t>Mokrý provoz 24,25 m2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000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/>
              <a:t>Vysoká škola technická a ekonomická v Českých Budějovicích Veselý Martin, Leden 2021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E995EFC-0AB5-4D63-89AD-F9F32EE557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50" b="30050"/>
          <a:stretch/>
        </p:blipFill>
        <p:spPr>
          <a:xfrm>
            <a:off x="0" y="1830388"/>
            <a:ext cx="914400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/>
              <a:t>Řešené podlaží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/>
              <a:t>Vysoká škola technická a ekonomická v Českých Budějovicích Veselý Martin, Leden 2021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8B592D7-0597-4F8F-B298-4D45146DF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28" y="1484938"/>
            <a:ext cx="6734743" cy="475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9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/>
              <a:t>Skladební systém dlažba a obklad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/>
              <a:t>Činnost: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P</a:t>
            </a:r>
            <a:r>
              <a:rPr lang="en-US" sz="2000" dirty="0" err="1"/>
              <a:t>rovedení</a:t>
            </a:r>
            <a:r>
              <a:rPr lang="en-US" sz="2000" dirty="0"/>
              <a:t> </a:t>
            </a:r>
            <a:r>
              <a:rPr lang="en-US" sz="2000" dirty="0" err="1"/>
              <a:t>dlažeb</a:t>
            </a:r>
            <a:r>
              <a:rPr lang="en-US" sz="2000" dirty="0"/>
              <a:t> a </a:t>
            </a:r>
            <a:r>
              <a:rPr lang="en-US" sz="2000" dirty="0" err="1"/>
              <a:t>obklad</a:t>
            </a:r>
            <a:r>
              <a:rPr lang="cs-CZ" sz="2000" dirty="0"/>
              <a:t>ů</a:t>
            </a:r>
            <a:r>
              <a:rPr lang="en-US" sz="2000" dirty="0"/>
              <a:t>.</a:t>
            </a:r>
            <a:endParaRPr lang="cs-CZ" sz="2000" dirty="0"/>
          </a:p>
          <a:p>
            <a:pPr>
              <a:buFont typeface="Wingdings" pitchFamily="2" charset="2"/>
              <a:buChar char="Ø"/>
            </a:pPr>
            <a:endParaRPr lang="cs-CZ" sz="2000" dirty="0"/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Materiál: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Dlažba - keramická slinutá neglazovaná dlažba Taurus </a:t>
            </a:r>
            <a:r>
              <a:rPr lang="cs-CZ" sz="2000" dirty="0" err="1"/>
              <a:t>Rako</a:t>
            </a:r>
            <a:r>
              <a:rPr lang="cs-CZ" sz="2000" dirty="0"/>
              <a:t> Granit odstín </a:t>
            </a:r>
            <a:r>
              <a:rPr lang="cs-CZ" sz="2000" dirty="0" err="1"/>
              <a:t>sahara</a:t>
            </a:r>
            <a:r>
              <a:rPr lang="cs-CZ" sz="2000" dirty="0"/>
              <a:t> s rozměrem 29,7x29,7 cm tl.9 mm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Obklad - keramická slinutá neglazovaná dlažba Taurus </a:t>
            </a:r>
            <a:r>
              <a:rPr lang="cs-CZ" sz="2000" dirty="0" err="1"/>
              <a:t>Rako</a:t>
            </a:r>
            <a:r>
              <a:rPr lang="cs-CZ" sz="2000" dirty="0"/>
              <a:t> Granit odstín </a:t>
            </a:r>
            <a:r>
              <a:rPr lang="cs-CZ" sz="2000" dirty="0" err="1"/>
              <a:t>sahara</a:t>
            </a:r>
            <a:r>
              <a:rPr lang="cs-CZ" sz="2000" dirty="0"/>
              <a:t> s rozměrem 14,7x14,7 cm tl. 6 mm 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Lepidlo – cementová báze, se sníženým vertikálním skluzem, prodloužení doby zavadnutí </a:t>
            </a:r>
            <a:r>
              <a:rPr lang="cs-CZ" sz="2000" dirty="0" err="1">
                <a:effectLst/>
                <a:ea typeface="Calibri" panose="020F0502020204030204" pitchFamily="34" charset="0"/>
              </a:rPr>
              <a:t>Mapei</a:t>
            </a:r>
            <a:r>
              <a:rPr lang="cs-CZ" sz="2000" dirty="0">
                <a:effectLst/>
                <a:ea typeface="Calibri" panose="020F0502020204030204" pitchFamily="34" charset="0"/>
              </a:rPr>
              <a:t> </a:t>
            </a:r>
            <a:r>
              <a:rPr lang="cs-CZ" sz="2000" dirty="0" err="1">
                <a:effectLst/>
                <a:ea typeface="Calibri" panose="020F0502020204030204" pitchFamily="34" charset="0"/>
              </a:rPr>
              <a:t>Adesilex</a:t>
            </a:r>
            <a:r>
              <a:rPr lang="cs-CZ" sz="2000" dirty="0">
                <a:effectLst/>
                <a:ea typeface="Calibri" panose="020F0502020204030204" pitchFamily="34" charset="0"/>
              </a:rPr>
              <a:t> P9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Spárovací hmota – epoxidová báze, dvousložková, kyselinovzdorná, se sníženým vertikálním skluzem </a:t>
            </a:r>
            <a:r>
              <a:rPr lang="cs-CZ" sz="2000" dirty="0" err="1"/>
              <a:t>Mapei</a:t>
            </a:r>
            <a:r>
              <a:rPr lang="cs-CZ" sz="2000" dirty="0"/>
              <a:t> </a:t>
            </a:r>
            <a:r>
              <a:rPr lang="cs-CZ" sz="2000" dirty="0" err="1"/>
              <a:t>Kerapoxy</a:t>
            </a:r>
            <a:endParaRPr lang="cs-CZ" sz="2000" dirty="0"/>
          </a:p>
          <a:p>
            <a:pPr>
              <a:buFont typeface="Wingdings" pitchFamily="2" charset="2"/>
              <a:buChar char="Ø"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/>
              <a:t>Vysoká škola technická a ekonomická v Českých Budějovicích Veselý Martin, Leden 2021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A2CD245-131F-437C-8012-CA594487552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05" y="1337708"/>
            <a:ext cx="1799590" cy="1799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Autofit/>
          </a:bodyPr>
          <a:lstStyle/>
          <a:p>
            <a:pPr algn="l"/>
            <a:r>
              <a:rPr lang="cs-CZ" sz="4000" dirty="0"/>
              <a:t>Skladební systém epoxidové stěrky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/>
              <a:t>Činnost: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err="1"/>
              <a:t>Pr</a:t>
            </a:r>
            <a:r>
              <a:rPr lang="en-US" sz="2000" dirty="0" err="1"/>
              <a:t>ovedení</a:t>
            </a:r>
            <a:r>
              <a:rPr lang="en-US" sz="2000" dirty="0"/>
              <a:t> </a:t>
            </a:r>
            <a:r>
              <a:rPr lang="cs-CZ" sz="2000" dirty="0"/>
              <a:t>epoxidových stěrek podlahy a nátěrů stěn</a:t>
            </a:r>
          </a:p>
          <a:p>
            <a:pPr>
              <a:buFont typeface="Wingdings" pitchFamily="2" charset="2"/>
              <a:buChar char="Ø"/>
            </a:pPr>
            <a:endParaRPr lang="cs-CZ" sz="2000" dirty="0"/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Materiál: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Podlaha hladká: </a:t>
            </a:r>
          </a:p>
          <a:p>
            <a:pPr lvl="2">
              <a:buFont typeface="Wingdings" pitchFamily="2" charset="2"/>
              <a:buChar char="Ø"/>
            </a:pPr>
            <a:r>
              <a:rPr lang="cs-CZ" sz="2000" dirty="0"/>
              <a:t>Penetrační vrstva Epoxy ST 100</a:t>
            </a:r>
          </a:p>
          <a:p>
            <a:pPr lvl="2">
              <a:buFont typeface="Wingdings" pitchFamily="2" charset="2"/>
              <a:buChar char="Ø"/>
            </a:pPr>
            <a:r>
              <a:rPr lang="cs-CZ" sz="2000" dirty="0"/>
              <a:t>Vyrovnávací a nosná stěrka Epoxy </a:t>
            </a:r>
            <a:r>
              <a:rPr lang="cs-CZ" sz="2000" dirty="0" err="1"/>
              <a:t>Primer</a:t>
            </a:r>
            <a:r>
              <a:rPr lang="cs-CZ" sz="2000" dirty="0"/>
              <a:t> PF</a:t>
            </a:r>
          </a:p>
          <a:p>
            <a:pPr lvl="2">
              <a:buFont typeface="Wingdings" pitchFamily="2" charset="2"/>
              <a:buChar char="Ø"/>
            </a:pPr>
            <a:r>
              <a:rPr lang="cs-CZ" sz="2000" dirty="0"/>
              <a:t>Litá epoxidová vrstva podlahy Epoxy UV 100</a:t>
            </a:r>
          </a:p>
          <a:p>
            <a:pPr lvl="2">
              <a:buFont typeface="Wingdings" pitchFamily="2" charset="2"/>
              <a:buChar char="Ø"/>
            </a:pPr>
            <a:r>
              <a:rPr lang="cs-CZ" sz="2000" dirty="0"/>
              <a:t>Pečetící lak – ochranná vrstva PUR </a:t>
            </a:r>
            <a:r>
              <a:rPr lang="cs-CZ" sz="2000" dirty="0" err="1"/>
              <a:t>Aqua</a:t>
            </a:r>
            <a:r>
              <a:rPr lang="cs-CZ" sz="2000" dirty="0"/>
              <a:t> Top 500 2K 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7F1E-03B2-4458-87F1-5463B1229786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960440" cy="365125"/>
          </a:xfrm>
        </p:spPr>
        <p:txBody>
          <a:bodyPr/>
          <a:lstStyle/>
          <a:p>
            <a:r>
              <a:rPr lang="pl-PL" dirty="0"/>
              <a:t>Vysoká škola technická a ekonomická v Českých Budějovicích Veselý Martin, Leden 2021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77"/>
            <a:ext cx="1537540" cy="155822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71E707E-CE12-460A-A987-1529070D8F97}"/>
              </a:ext>
            </a:extLst>
          </p:cNvPr>
          <p:cNvPicPr/>
          <p:nvPr/>
        </p:nvPicPr>
        <p:blipFill rotWithShape="1">
          <a:blip r:embed="rId3"/>
          <a:srcRect l="2109" t="2766"/>
          <a:stretch/>
        </p:blipFill>
        <p:spPr bwMode="auto">
          <a:xfrm>
            <a:off x="6324282" y="2276872"/>
            <a:ext cx="2591435" cy="1799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15592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1141</Words>
  <Application>Microsoft Office PowerPoint</Application>
  <PresentationFormat>Předvádění na obrazovce (4:3)</PresentationFormat>
  <Paragraphs>191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Motiv sady Office</vt:lpstr>
      <vt:lpstr>Posouzení a vyhodnocení variantního návrhu povrchů podlah a povrchů stěn ve zdravotnickém zařízení</vt:lpstr>
      <vt:lpstr>Obsah prezentace</vt:lpstr>
      <vt:lpstr>Motivace a důvody k řešení daného problému</vt:lpstr>
      <vt:lpstr>Cíl práce, výzkumný problém</vt:lpstr>
      <vt:lpstr>Použitá metoda</vt:lpstr>
      <vt:lpstr>Specifikace objektu</vt:lpstr>
      <vt:lpstr>Řešené podlaží</vt:lpstr>
      <vt:lpstr>Skladební systém dlažba a obklad</vt:lpstr>
      <vt:lpstr>Skladební systém epoxidové stěrky</vt:lpstr>
      <vt:lpstr>Skladební systém epoxidové stěrky</vt:lpstr>
      <vt:lpstr>Skladební systém epoxidové stěrky</vt:lpstr>
      <vt:lpstr>Skladební systém polyuretanové stěrky</vt:lpstr>
      <vt:lpstr>Skladební systém polyuretanové stěrky</vt:lpstr>
      <vt:lpstr>Skladební systém polyuretanové stěrky</vt:lpstr>
      <vt:lpstr>Dosažené výsledky</vt:lpstr>
      <vt:lpstr>Dosažené výsledky</vt:lpstr>
      <vt:lpstr>Závěrečné shrnutí</vt:lpstr>
      <vt:lpstr>        Odpovědi na otázky vedoucího</vt:lpstr>
      <vt:lpstr>        Odpovědi na otázky oponenta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Řešení zdroje pitné vody a hospodaření s vodou dešťovou a šedou u rodinného domu</dc:title>
  <dc:creator>Michal</dc:creator>
  <cp:lastModifiedBy>Martin Veselý</cp:lastModifiedBy>
  <cp:revision>64</cp:revision>
  <dcterms:created xsi:type="dcterms:W3CDTF">2020-06-04T20:14:16Z</dcterms:created>
  <dcterms:modified xsi:type="dcterms:W3CDTF">2021-02-10T13:08:55Z</dcterms:modified>
</cp:coreProperties>
</file>