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602941176470586"/>
          <c:y val="6.7010063261433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5980392156862739E-2"/>
          <c:y val="0.16603191710775284"/>
          <c:w val="0.91789215686274506"/>
          <c:h val="0.71514663578415749"/>
        </c:manualLayout>
      </c:layout>
      <c:ofPieChart>
        <c:ofPieType val="pie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Vyprodukovaná odpadní voda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AA-459D-B600-5E164F63EE5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AA-459D-B600-5E164F63EE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DAA-459D-B600-5E164F63EE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FC-4A2C-89ED-2C52F7F0BD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DAA-459D-B600-5E164F63EE58}"/>
              </c:ext>
            </c:extLst>
          </c:dPt>
          <c:dLbls>
            <c:dLbl>
              <c:idx val="0"/>
              <c:layout>
                <c:manualLayout>
                  <c:x val="-7.1711343986413462E-2"/>
                  <c:y val="-2.48616720944232E-2"/>
                </c:manualLayout>
              </c:layout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A-459D-B600-5E164F63EE58}"/>
                </c:ext>
              </c:extLst>
            </c:dLbl>
            <c:dLbl>
              <c:idx val="4"/>
              <c:layout>
                <c:manualLayout>
                  <c:x val="1.8749999999999999E-3"/>
                  <c:y val="-0.1678908323226459"/>
                </c:manualLayout>
              </c:layout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AA-459D-B600-5E164F63EE58}"/>
                </c:ext>
              </c:extLst>
            </c:dLbl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ČERNÁ</c:v>
                </c:pt>
                <c:pt idx="1">
                  <c:v>ŠEDÁ</c:v>
                </c:pt>
                <c:pt idx="2">
                  <c:v>SPRCHOVÁNÍ, OS. HYGIENA</c:v>
                </c:pt>
                <c:pt idx="3">
                  <c:v>MYTÍ NÁDOBÍ, VAŘENÍ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52.6</c:v>
                </c:pt>
                <c:pt idx="2">
                  <c:v>40.51</c:v>
                </c:pt>
                <c:pt idx="3">
                  <c:v>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A-459D-B600-5E164F63E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chemeClr val="tx1">
              <a:lumMod val="95000"/>
              <a:lumOff val="5000"/>
            </a:scheme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50800" dir="5400000" algn="ctr" rotWithShape="0">
            <a:schemeClr val="tx1">
              <a:lumMod val="95000"/>
              <a:lumOff val="5000"/>
            </a:scheme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5.2515439246564766E-2"/>
          <c:y val="4.7004028691353943E-2"/>
          <c:w val="0.50158054218321935"/>
          <c:h val="0.84377670648969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VYPRODUKOVANÁ: SPRCHY, UMYVADLA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595500060700815E-3"/>
                  <c:y val="-4.62398375011555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82-4A11-A475-BD93755BF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1226.3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2-4A11-A475-BD93755BF9D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VYPRODUKOVANÁ: DŘEZY, MYČKY NÁDOBÍ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38200024280411E-2"/>
                  <c:y val="-7.7066395835259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82-4A11-A475-BD93755BF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208.6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2-4A11-A475-BD93755BF9D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POTŘEBNÁ: SPLACHOVÁNÍ TOALET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7003337784742E-2"/>
                  <c:y val="-6.93597562517332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2-4A11-A475-BD93755BF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1069.8499999999999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2-4A11-A475-BD93755B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977912"/>
        <c:axId val="361978232"/>
        <c:axId val="0"/>
      </c:bar3DChart>
      <c:catAx>
        <c:axId val="36197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978232"/>
        <c:crosses val="autoZero"/>
        <c:auto val="1"/>
        <c:lblAlgn val="ctr"/>
        <c:lblOffset val="100"/>
        <c:noMultiLvlLbl val="0"/>
      </c:catAx>
      <c:valAx>
        <c:axId val="36197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97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975035941637305"/>
          <c:y val="0.34940791364680013"/>
          <c:w val="0.470249640583627"/>
          <c:h val="0.24050945539949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/>
              <a:t>NÁVRATNOST</a:t>
            </a:r>
          </a:p>
        </c:rich>
      </c:tx>
      <c:layout>
        <c:manualLayout>
          <c:xMode val="edge"/>
          <c:yMode val="edge"/>
          <c:x val="0.40173093253049247"/>
          <c:y val="2.2253132595670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POČÁTEČNÍ INVESTICE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1. ROK</c:v>
                </c:pt>
                <c:pt idx="1">
                  <c:v>2. ROK</c:v>
                </c:pt>
                <c:pt idx="2">
                  <c:v>3. ROK</c:v>
                </c:pt>
                <c:pt idx="3">
                  <c:v>4. ROK</c:v>
                </c:pt>
                <c:pt idx="4">
                  <c:v>5. ROK</c:v>
                </c:pt>
                <c:pt idx="5">
                  <c:v>6. ROK</c:v>
                </c:pt>
                <c:pt idx="6">
                  <c:v>7. ROK</c:v>
                </c:pt>
                <c:pt idx="7">
                  <c:v>8. ROK</c:v>
                </c:pt>
              </c:strCache>
            </c:strRef>
          </c:cat>
          <c:val>
            <c:numRef>
              <c:f>List1!$B$2:$B$9</c:f>
              <c:numCache>
                <c:formatCode>#,##0.00</c:formatCode>
                <c:ptCount val="8"/>
                <c:pt idx="0">
                  <c:v>496100</c:v>
                </c:pt>
                <c:pt idx="1">
                  <c:v>496100</c:v>
                </c:pt>
                <c:pt idx="2">
                  <c:v>496100</c:v>
                </c:pt>
                <c:pt idx="3">
                  <c:v>496100</c:v>
                </c:pt>
                <c:pt idx="4">
                  <c:v>496100</c:v>
                </c:pt>
                <c:pt idx="5">
                  <c:v>496100</c:v>
                </c:pt>
                <c:pt idx="6">
                  <c:v>496100</c:v>
                </c:pt>
                <c:pt idx="7">
                  <c:v>496100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21-4A31-9B0D-BA81896E565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SOUČET ROČNÍCH ÚSPOR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1. ROK</c:v>
                </c:pt>
                <c:pt idx="1">
                  <c:v>2. ROK</c:v>
                </c:pt>
                <c:pt idx="2">
                  <c:v>3. ROK</c:v>
                </c:pt>
                <c:pt idx="3">
                  <c:v>4. ROK</c:v>
                </c:pt>
                <c:pt idx="4">
                  <c:v>5. ROK</c:v>
                </c:pt>
                <c:pt idx="5">
                  <c:v>6. ROK</c:v>
                </c:pt>
                <c:pt idx="6">
                  <c:v>7. ROK</c:v>
                </c:pt>
                <c:pt idx="7">
                  <c:v>8. ROK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69702</c:v>
                </c:pt>
                <c:pt idx="1">
                  <c:v>141234</c:v>
                </c:pt>
                <c:pt idx="2">
                  <c:v>214596</c:v>
                </c:pt>
                <c:pt idx="3">
                  <c:v>289786</c:v>
                </c:pt>
                <c:pt idx="4">
                  <c:v>366807</c:v>
                </c:pt>
                <c:pt idx="5">
                  <c:v>445657</c:v>
                </c:pt>
                <c:pt idx="6">
                  <c:v>526336</c:v>
                </c:pt>
                <c:pt idx="7">
                  <c:v>608845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21-4A31-9B0D-BA81896E5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243384"/>
        <c:axId val="545241784"/>
      </c:lineChart>
      <c:catAx>
        <c:axId val="54524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5241784"/>
        <c:crosses val="autoZero"/>
        <c:auto val="1"/>
        <c:lblAlgn val="ctr"/>
        <c:lblOffset val="100"/>
        <c:noMultiLvlLbl val="0"/>
      </c:catAx>
      <c:valAx>
        <c:axId val="54524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524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0.73012</cdr:x>
      <cdr:y>0.36447</cdr:y>
    </cdr:from>
    <cdr:to>
      <cdr:x>0.87169</cdr:x>
      <cdr:y>0.46643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99DD3749-6D2D-483B-A617-5E67ED5607CA}"/>
            </a:ext>
          </a:extLst>
        </cdr:cNvPr>
        <cdr:cNvSpPr txBox="1"/>
      </cdr:nvSpPr>
      <cdr:spPr>
        <a:xfrm xmlns:a="http://schemas.openxmlformats.org/drawingml/2006/main">
          <a:off x="7566409" y="1688123"/>
          <a:ext cx="1467059" cy="47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b="1" dirty="0"/>
            <a:t>1226,3 </a:t>
          </a:r>
          <a:r>
            <a:rPr lang="cs-CZ" sz="2000" b="1" i="0" dirty="0">
              <a:latin typeface="Cambria Math" panose="02040503050406030204" pitchFamily="18" charset="0"/>
            </a:rPr>
            <a:t>𝒎^𝟑  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0.78248</cdr:x>
      <cdr:y>0.65538</cdr:y>
    </cdr:from>
    <cdr:to>
      <cdr:x>0.91047</cdr:x>
      <cdr:y>0.73999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CC4D8251-AFA9-4B07-8B40-6B716DB73FB4}"/>
            </a:ext>
          </a:extLst>
        </cdr:cNvPr>
        <cdr:cNvSpPr txBox="1"/>
      </cdr:nvSpPr>
      <cdr:spPr>
        <a:xfrm xmlns:a="http://schemas.openxmlformats.org/drawingml/2006/main">
          <a:off x="8109019" y="3035571"/>
          <a:ext cx="1326384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b="1" dirty="0"/>
            <a:t>208,6 </a:t>
          </a:r>
          <a:r>
            <a:rPr lang="cs-CZ" sz="2000" b="1" i="0" dirty="0">
              <a:latin typeface="Cambria Math" panose="02040503050406030204" pitchFamily="18" charset="0"/>
            </a:rPr>
            <a:t>𝒎^𝟑  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0.55268</cdr:x>
      <cdr:y>0.30855</cdr:y>
    </cdr:from>
    <cdr:to>
      <cdr:x>0.58759</cdr:x>
      <cdr:y>0.38068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F91C63E1-C8F9-444A-BFDA-FE401EC04DD7}"/>
            </a:ext>
          </a:extLst>
        </cdr:cNvPr>
        <cdr:cNvSpPr txBox="1"/>
      </cdr:nvSpPr>
      <cdr:spPr>
        <a:xfrm xmlns:a="http://schemas.openxmlformats.org/drawingml/2006/main">
          <a:off x="5727561" y="1429123"/>
          <a:ext cx="361740" cy="334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b="1" dirty="0"/>
            <a:t>%30,2721518987</a:t>
          </a:r>
        </a:p>
      </cdr:txBody>
    </cdr:sp>
  </cdr:relSizeAnchor>
  <cdr:relSizeAnchor xmlns:cdr="http://schemas.openxmlformats.org/drawingml/2006/chartDrawing">
    <cdr:from>
      <cdr:x>0.08247</cdr:x>
      <cdr:y>0.45732</cdr:y>
    </cdr:from>
    <cdr:to>
      <cdr:x>0.11738</cdr:x>
      <cdr:y>0.52945</cdr:y>
    </cdr:to>
    <cdr:sp macro="" textlink="">
      <cdr:nvSpPr>
        <cdr:cNvPr id="5" name="TextovéPole 1">
          <a:extLst xmlns:a="http://schemas.openxmlformats.org/drawingml/2006/main">
            <a:ext uri="{FF2B5EF4-FFF2-40B4-BE49-F238E27FC236}">
              <a16:creationId xmlns:a16="http://schemas.microsoft.com/office/drawing/2014/main" id="{D9ADEB79-774E-43E5-83D6-EA001C75E901}"/>
            </a:ext>
          </a:extLst>
        </cdr:cNvPr>
        <cdr:cNvSpPr txBox="1"/>
      </cdr:nvSpPr>
      <cdr:spPr>
        <a:xfrm xmlns:a="http://schemas.openxmlformats.org/drawingml/2006/main">
          <a:off x="854670" y="2118191"/>
          <a:ext cx="361740" cy="334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b="1" dirty="0"/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56B45-2848-487F-A904-806E629B4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71801"/>
            <a:ext cx="8689976" cy="838198"/>
          </a:xfrm>
        </p:spPr>
        <p:txBody>
          <a:bodyPr>
            <a:noAutofit/>
          </a:bodyPr>
          <a:lstStyle/>
          <a:p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Penzion</a:t>
            </a:r>
            <a:b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únor 2021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BCC940-4A46-4280-968D-F71C4C6B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0" y="193089"/>
            <a:ext cx="9579429" cy="13715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>
              <a:tabLst>
                <a:tab pos="8966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budějovicích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tabLst>
                <a:tab pos="8966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tabLst>
                <a:tab pos="8966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Katedra stavebnictví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891DFB-21A7-4BA5-AB6B-A7E934690635}"/>
              </a:ext>
            </a:extLst>
          </p:cNvPr>
          <p:cNvSpPr txBox="1"/>
          <p:nvPr/>
        </p:nvSpPr>
        <p:spPr>
          <a:xfrm>
            <a:off x="354233" y="5403726"/>
            <a:ext cx="1061859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019675" algn="l"/>
              </a:tabLst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	Lucie Kálesová</a:t>
            </a:r>
          </a:p>
          <a:p>
            <a:pPr>
              <a:tabLst>
                <a:tab pos="5019675" algn="l"/>
              </a:tabLst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	Ing. Michal Kraus, Ph.D.</a:t>
            </a:r>
          </a:p>
          <a:p>
            <a:pPr>
              <a:tabLst>
                <a:tab pos="5019675" algn="l"/>
              </a:tabLst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	Mgr. Jana Pavlíčková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Hlebová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8A6DDC-39C2-44C4-B630-2D36E327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56" y="191531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1F0B6-EE37-48D8-BF30-62EA280E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59"/>
            <a:ext cx="12192000" cy="80386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Doplňující dotazy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88D8E-E71C-4B0C-8C8E-AA661A7738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V případě, že by byla zvolena varianta s akumulační dešťovou nádrží s mokřadní filtrační zónou, kde by tato nádrž byla studentkou navržena a umístěna v rámci řešeného pozemku? </a:t>
            </a:r>
          </a:p>
          <a:p>
            <a:pPr marL="0" indent="0" algn="just">
              <a:buNone/>
            </a:pPr>
            <a:r>
              <a:rPr lang="cs-CZ" sz="2400" dirty="0"/>
              <a:t>• Jaký je technologický rozdíl (náročnost) v úpravě šedé vody </a:t>
            </a:r>
            <a:br>
              <a:rPr lang="cs-CZ" sz="2400" dirty="0"/>
            </a:br>
            <a:r>
              <a:rPr lang="cs-CZ" sz="2400" dirty="0"/>
              <a:t>na</a:t>
            </a:r>
            <a:r>
              <a:rPr lang="cs-CZ" dirty="0"/>
              <a:t> </a:t>
            </a:r>
            <a:r>
              <a:rPr lang="cs-CZ" sz="2400" dirty="0"/>
              <a:t>bílou vodu z koupelen a kuchyní?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8C9E7E8-F6E0-41A6-B16E-210D93EC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78" y="0"/>
            <a:ext cx="7956407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964F3F5-C2A2-4970-81C6-8BD166FE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13" y="0"/>
            <a:ext cx="8012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6DB67-1A09-4A4E-A825-0C5E8139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8518"/>
            <a:ext cx="12192000" cy="119018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Doplňující dotazy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BB774-DF51-4A4E-9DF9-631B7C3AC6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Nakolik vlastníka zkoumaného objektu vedle ekonomický a nakolik ekologický aspekt řešení? A jak vnímá studentka ve své praxi, zda jsou vlastníci objektu při požadavku na obdobná řešení vedeni spíše snahou ušetřit nebo převládá větší povědomí o ekologickém přínosu? </a:t>
            </a:r>
          </a:p>
        </p:txBody>
      </p:sp>
    </p:spTree>
    <p:extLst>
      <p:ext uri="{BB962C8B-B14F-4D97-AF65-F5344CB8AC3E}">
        <p14:creationId xmlns:p14="http://schemas.microsoft.com/office/powerpoint/2010/main" val="29124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77361AD-34C7-4A3E-8261-97DDAB8FD2C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r="79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311144-C5F8-4D24-AEAA-42B68893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5036"/>
            <a:ext cx="6474488" cy="103171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952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E989C-B33C-4307-A5E6-F19DC120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798301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62642-2E34-4838-AF7D-FF4FAB5207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Architektonická studie</a:t>
            </a:r>
          </a:p>
          <a:p>
            <a:r>
              <a:rPr lang="cs-CZ" sz="2400" dirty="0"/>
              <a:t>Dokumentace pro stavební povolení</a:t>
            </a:r>
          </a:p>
          <a:p>
            <a:r>
              <a:rPr lang="cs-CZ" sz="2400" dirty="0"/>
              <a:t>Textová část: problematika vodního a odpadového hospodářství  v kontextu navrhovaného objektu</a:t>
            </a:r>
          </a:p>
        </p:txBody>
      </p:sp>
    </p:spTree>
    <p:extLst>
      <p:ext uri="{BB962C8B-B14F-4D97-AF65-F5344CB8AC3E}">
        <p14:creationId xmlns:p14="http://schemas.microsoft.com/office/powerpoint/2010/main" val="3587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857DA-947D-4C98-B2AB-6B2C7E16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9374"/>
            <a:ext cx="12192000" cy="8762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Motivace a 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99B60-0FCA-4F2B-BF3C-7B153B0B62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545" y="3084713"/>
            <a:ext cx="6349471" cy="34241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/>
              <a:t>ZÁJEM O DANNOU PROBLEMATIKU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ROZŠÍŘENÍ ZNALOSTÍ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/>
              <a:t>AKTUÁLNOST PROBLEMATIKY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C75048-EFD0-4639-9E17-8F4422BF5250}"/>
              </a:ext>
            </a:extLst>
          </p:cNvPr>
          <p:cNvSpPr txBox="1"/>
          <p:nvPr/>
        </p:nvSpPr>
        <p:spPr>
          <a:xfrm>
            <a:off x="6563591" y="3196328"/>
            <a:ext cx="4655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METODA SBĚRU DAT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METODA ČASOVÝCH ŘAD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FINANČNÍ METODY</a:t>
            </a:r>
          </a:p>
        </p:txBody>
      </p:sp>
    </p:spTree>
    <p:extLst>
      <p:ext uri="{BB962C8B-B14F-4D97-AF65-F5344CB8AC3E}">
        <p14:creationId xmlns:p14="http://schemas.microsoft.com/office/powerpoint/2010/main" val="400417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6D62D-87BE-4FB6-BD6F-80242CA3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14400"/>
            <a:ext cx="12192000" cy="94454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Výzkumné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C4485-43F3-42D1-AE9F-904EC3C94E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Optimalizace spotřeby pitné vody z vodovodního řádu (využití šedé vody)</a:t>
            </a:r>
          </a:p>
          <a:p>
            <a:r>
              <a:rPr lang="cs-CZ" sz="2800" dirty="0"/>
              <a:t>Analýza možností využití dešťových srážek na pozemku</a:t>
            </a:r>
          </a:p>
        </p:txBody>
      </p:sp>
    </p:spTree>
    <p:extLst>
      <p:ext uri="{BB962C8B-B14F-4D97-AF65-F5344CB8AC3E}">
        <p14:creationId xmlns:p14="http://schemas.microsoft.com/office/powerpoint/2010/main" val="14950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CCBCAA-283E-4356-B09A-5F36B956A08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" r="27720" b="1"/>
          <a:stretch/>
        </p:blipFill>
        <p:spPr bwMode="auto">
          <a:xfrm>
            <a:off x="-145774" y="10"/>
            <a:ext cx="7698719" cy="685799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8D7309-4342-40D4-B86D-B1FE1A23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201" y="640832"/>
            <a:ext cx="4683787" cy="111666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4000" dirty="0"/>
              <a:t>specifikace objektu: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DEBF0B3-1A50-49ED-AB92-BE45ADC47B1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698719" y="2335859"/>
                <a:ext cx="4187686" cy="3881309"/>
              </a:xfrm>
            </p:spPr>
            <p:txBody>
              <a:bodyPr>
                <a:normAutofit/>
              </a:bodyPr>
              <a:lstStyle/>
              <a:p>
                <a:r>
                  <a:rPr lang="cs-CZ" sz="1800" dirty="0"/>
                  <a:t>16 ubytovacích buněk</a:t>
                </a:r>
                <a:br>
                  <a:rPr lang="cs-CZ" sz="1800" dirty="0"/>
                </a:br>
                <a:r>
                  <a:rPr lang="cs-CZ" sz="1800" dirty="0"/>
                  <a:t>celková kapacita 39 osob</a:t>
                </a:r>
              </a:p>
              <a:p>
                <a:r>
                  <a:rPr lang="cs-CZ" sz="1800" dirty="0"/>
                  <a:t>Restaurace</a:t>
                </a:r>
                <a:br>
                  <a:rPr lang="cs-CZ" sz="1800" dirty="0"/>
                </a:br>
                <a:r>
                  <a:rPr lang="cs-CZ" sz="1800" dirty="0"/>
                  <a:t>celková kapacita: 50 osob</a:t>
                </a:r>
              </a:p>
              <a:p>
                <a:r>
                  <a:rPr lang="cs-CZ" sz="1800" dirty="0"/>
                  <a:t>kuchyně a zázemí pro personál</a:t>
                </a:r>
              </a:p>
              <a:p>
                <a:r>
                  <a:rPr lang="cs-CZ" sz="1800" dirty="0"/>
                  <a:t>Odvodňovaná plocha střechy: 661,43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800" dirty="0"/>
              </a:p>
              <a:p>
                <a:r>
                  <a:rPr lang="cs-CZ" sz="1800" dirty="0"/>
                  <a:t>CELKOVÁ SPOTŘEBA VODY: </a:t>
                </a:r>
                <a:br>
                  <a:rPr lang="cs-CZ" sz="1800" dirty="0"/>
                </a:br>
                <a:r>
                  <a:rPr lang="cs-CZ" sz="1800" dirty="0"/>
                  <a:t>3027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cs-CZ" sz="1800" b="0" i="0" dirty="0" smtClean="0">
                        <a:latin typeface="Cambria Math" panose="02040503050406030204" pitchFamily="18" charset="0"/>
                      </a:rPr>
                      <m:t>rok</m:t>
                    </m:r>
                  </m:oMath>
                </a14:m>
                <a:endParaRPr lang="cs-CZ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DEBF0B3-1A50-49ED-AB92-BE45ADC47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698719" y="2335859"/>
                <a:ext cx="4187686" cy="3881309"/>
              </a:xfrm>
              <a:blipFill>
                <a:blip r:embed="rId5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3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C760F2D-409D-45C5-80C7-90782A7039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407503"/>
                <a:ext cx="12192000" cy="1200234"/>
              </a:xfr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cs-CZ" sz="4000" dirty="0"/>
                  <a:t>Optimalizace spotřeby pitné vody </a:t>
                </a:r>
                <a:br>
                  <a:rPr lang="cs-CZ" sz="4000" dirty="0"/>
                </a:br>
                <a:r>
                  <a:rPr lang="cs-CZ" sz="4000" dirty="0"/>
                  <a:t>z vodovodního řádu (využití šedé vody)</a:t>
                </a:r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C760F2D-409D-45C5-80C7-90782A703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07503"/>
                <a:ext cx="12192000" cy="1200234"/>
              </a:xfrm>
              <a:blipFill>
                <a:blip r:embed="rId2"/>
                <a:stretch>
                  <a:fillRect l="-4149" t="-1299" b="-1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Zástupný obsah 8">
                <a:extLst>
                  <a:ext uri="{FF2B5EF4-FFF2-40B4-BE49-F238E27FC236}">
                    <a16:creationId xmlns:a16="http://schemas.microsoft.com/office/drawing/2014/main" id="{FF919B08-8CB4-40BD-80B8-7D4736BECEF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9646529"/>
                  </p:ext>
                </p:extLst>
              </p:nvPr>
            </p:nvGraphicFramePr>
            <p:xfrm>
              <a:off x="914400" y="1607736"/>
              <a:ext cx="10363200" cy="46317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mc:Choice>
        <mc:Fallback>
          <p:graphicFrame>
            <p:nvGraphicFramePr>
              <p:cNvPr id="9" name="Zástupný obsah 8">
                <a:extLst>
                  <a:ext uri="{FF2B5EF4-FFF2-40B4-BE49-F238E27FC236}">
                    <a16:creationId xmlns:a16="http://schemas.microsoft.com/office/drawing/2014/main" id="{FF919B08-8CB4-40BD-80B8-7D4736BECEF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9646529"/>
                  </p:ext>
                </p:extLst>
              </p:nvPr>
            </p:nvGraphicFramePr>
            <p:xfrm>
              <a:off x="914400" y="1607736"/>
              <a:ext cx="10363200" cy="46317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80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58C943E-B736-4F9F-8DE0-71C60F05D77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7314782"/>
              </p:ext>
            </p:extLst>
          </p:nvPr>
        </p:nvGraphicFramePr>
        <p:xfrm>
          <a:off x="914399" y="1808703"/>
          <a:ext cx="11012993" cy="494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347A141A-F41E-469E-8104-B39250FD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5"/>
            <a:ext cx="12192000" cy="118957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Optimalizace spotřeby pitné vody </a:t>
            </a:r>
            <a:br>
              <a:rPr lang="cs-CZ" sz="4000" dirty="0"/>
            </a:br>
            <a:r>
              <a:rPr lang="cs-CZ" sz="4000" dirty="0"/>
              <a:t>z vodovodního řádu (využití šedé vody)</a:t>
            </a:r>
          </a:p>
        </p:txBody>
      </p:sp>
    </p:spTree>
    <p:extLst>
      <p:ext uri="{BB962C8B-B14F-4D97-AF65-F5344CB8AC3E}">
        <p14:creationId xmlns:p14="http://schemas.microsoft.com/office/powerpoint/2010/main" val="37189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C90BAB1-D9BF-42D2-B034-9A69D290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5"/>
            <a:ext cx="12192000" cy="112928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4000" dirty="0"/>
              <a:t>Optimalizace spotřeby pitné vody </a:t>
            </a:r>
            <a:br>
              <a:rPr lang="cs-CZ" sz="4000" dirty="0"/>
            </a:br>
            <a:r>
              <a:rPr lang="cs-CZ" sz="4000" dirty="0"/>
              <a:t>z vodovodního řádu (využití šedé vody)</a:t>
            </a: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6C5D6757-4CA1-487E-A649-0871835656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1860358"/>
              </p:ext>
            </p:extLst>
          </p:nvPr>
        </p:nvGraphicFramePr>
        <p:xfrm>
          <a:off x="914400" y="1748413"/>
          <a:ext cx="10363200" cy="434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2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5F99B-5737-4920-924B-3F615856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8518"/>
            <a:ext cx="12191999" cy="119018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/>
              <a:t>Analýza možností využití dešťových srážek </a:t>
            </a:r>
            <a:br>
              <a:rPr lang="cs-CZ" sz="4000" dirty="0"/>
            </a:br>
            <a:r>
              <a:rPr lang="cs-CZ" sz="4000" dirty="0"/>
              <a:t>NA pozemku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AAC0C65-2359-4978-BE96-E93DE13F3726}"/>
                  </a:ext>
                </a:extLst>
              </p:cNvPr>
              <p:cNvSpPr txBox="1"/>
              <p:nvPr/>
            </p:nvSpPr>
            <p:spPr>
              <a:xfrm>
                <a:off x="331304" y="2080591"/>
                <a:ext cx="708438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PRŮMĚRNÝ ROČNÍ OBJEM SRÁŽEK: 𝟑𝟖𝟒, 𝟔𝟗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/ rok</a:t>
                </a:r>
              </a:p>
              <a:p>
                <a:r>
                  <a:rPr lang="cs-CZ" sz="2400" dirty="0"/>
                  <a:t>SPOTŘEBA VODY NA ZALÉVÁNÍ: 𝟑𝟔𝟖, 𝟔𝟒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2400" dirty="0"/>
                  <a:t> /rok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 </a:t>
                </a:r>
                <a:r>
                  <a:rPr lang="cs-CZ" sz="2400" u="sng" dirty="0"/>
                  <a:t>VSAKOVÁNÍ:</a:t>
                </a:r>
              </a:p>
              <a:p>
                <a:r>
                  <a:rPr lang="cs-CZ" sz="2400" dirty="0"/>
                  <a:t>VSAKOVACÍ PLOCHA: 2007,5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400" dirty="0"/>
              </a:p>
              <a:p>
                <a:endParaRPr lang="cs-CZ" sz="2400" dirty="0"/>
              </a:p>
              <a:p>
                <a:r>
                  <a:rPr lang="cs-CZ" sz="2400" u="sng" dirty="0"/>
                  <a:t>AKUMULACE + VSAKOVÁNÍ:</a:t>
                </a:r>
              </a:p>
              <a:p>
                <a:r>
                  <a:rPr lang="cs-CZ" sz="2400" dirty="0"/>
                  <a:t>AKUMULAČNÍ OBJEM: 21,20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400" dirty="0"/>
              </a:p>
              <a:p>
                <a:r>
                  <a:rPr lang="cs-CZ" sz="2400" dirty="0"/>
                  <a:t>VSAKOVACÍ PLOCHA: 70,98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400" dirty="0"/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AAC0C65-2359-4978-BE96-E93DE13F3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4" y="2080591"/>
                <a:ext cx="7084380" cy="3416320"/>
              </a:xfrm>
              <a:prstGeom prst="rect">
                <a:avLst/>
              </a:prstGeom>
              <a:blipFill>
                <a:blip r:embed="rId2"/>
                <a:stretch>
                  <a:fillRect l="-1291" t="-1783"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47B02BC-FC2A-42B0-96E1-826DBA659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15"/>
          <a:stretch/>
        </p:blipFill>
        <p:spPr>
          <a:xfrm>
            <a:off x="4576410" y="3597310"/>
            <a:ext cx="4125166" cy="2995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B4EB476-0D7D-442A-BE6D-D1DECC03580A}"/>
                  </a:ext>
                </a:extLst>
              </p:cNvPr>
              <p:cNvSpPr txBox="1"/>
              <p:nvPr/>
            </p:nvSpPr>
            <p:spPr>
              <a:xfrm>
                <a:off x="7301950" y="2270908"/>
                <a:ext cx="4651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PŘEBYTEK: 16,05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2400" dirty="0"/>
                  <a:t> / rok</a:t>
                </a: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B4EB476-0D7D-442A-BE6D-D1DECC035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950" y="2270908"/>
                <a:ext cx="4651514" cy="461665"/>
              </a:xfrm>
              <a:prstGeom prst="rect">
                <a:avLst/>
              </a:prstGeom>
              <a:blipFill>
                <a:blip r:embed="rId4"/>
                <a:stretch>
                  <a:fillRect l="-209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451168E7-E05D-49E6-BE53-094E09F191F4}"/>
              </a:ext>
            </a:extLst>
          </p:cNvPr>
          <p:cNvSpPr/>
          <p:nvPr/>
        </p:nvSpPr>
        <p:spPr>
          <a:xfrm>
            <a:off x="7124280" y="2279374"/>
            <a:ext cx="177669" cy="46166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1364208-8D57-4663-B4DC-A499879E92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56327"/>
          <a:stretch/>
        </p:blipFill>
        <p:spPr>
          <a:xfrm>
            <a:off x="8621192" y="3597310"/>
            <a:ext cx="3465631" cy="299517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48B4DE4-15C0-41C2-B6F4-1301910D1E21}"/>
              </a:ext>
            </a:extLst>
          </p:cNvPr>
          <p:cNvSpPr txBox="1"/>
          <p:nvPr/>
        </p:nvSpPr>
        <p:spPr>
          <a:xfrm>
            <a:off x="4576410" y="3231573"/>
            <a:ext cx="751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POTENCIÁL VSAKU</a:t>
            </a:r>
          </a:p>
        </p:txBody>
      </p:sp>
    </p:spTree>
    <p:extLst>
      <p:ext uri="{BB962C8B-B14F-4D97-AF65-F5344CB8AC3E}">
        <p14:creationId xmlns:p14="http://schemas.microsoft.com/office/powerpoint/2010/main" val="2481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434</TotalTime>
  <Words>365</Words>
  <Application>Microsoft Office PowerPoint</Application>
  <PresentationFormat>Širokoúhlá obrazovka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Tw Cen MT</vt:lpstr>
      <vt:lpstr>Kapka</vt:lpstr>
      <vt:lpstr>Penzion únor 2021</vt:lpstr>
      <vt:lpstr>Cíl práce</vt:lpstr>
      <vt:lpstr>Motivace a použité metody</vt:lpstr>
      <vt:lpstr>Výzkumné PROBLÉMY</vt:lpstr>
      <vt:lpstr>specifikace objektu:</vt:lpstr>
      <vt:lpstr>Optimalizace spotřeby pitné vody  z vodovodního řádu (využití šedé vody)</vt:lpstr>
      <vt:lpstr>Optimalizace spotřeby pitné vody  z vodovodního řádu (využití šedé vody)</vt:lpstr>
      <vt:lpstr>Optimalizace spotřeby pitné vody  z vodovodního řádu (využití šedé vody)</vt:lpstr>
      <vt:lpstr>Analýza možností využití dešťových srážek  NA pozemku</vt:lpstr>
      <vt:lpstr>Doplňující dotazy vedoucího práce</vt:lpstr>
      <vt:lpstr>Doplňující dotazy oponenta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Penzion únor 2021</dc:title>
  <dc:creator>Lucie Kálesová</dc:creator>
  <cp:lastModifiedBy>Lucie Kálesová</cp:lastModifiedBy>
  <cp:revision>31</cp:revision>
  <dcterms:created xsi:type="dcterms:W3CDTF">2021-02-09T09:55:33Z</dcterms:created>
  <dcterms:modified xsi:type="dcterms:W3CDTF">2021-02-09T17:13:47Z</dcterms:modified>
</cp:coreProperties>
</file>