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handoutMasterIdLst>
    <p:handoutMasterId r:id="rId15"/>
  </p:handoutMasterIdLst>
  <p:sldIdLst>
    <p:sldId id="256" r:id="rId2"/>
    <p:sldId id="261" r:id="rId3"/>
    <p:sldId id="259" r:id="rId4"/>
    <p:sldId id="260" r:id="rId5"/>
    <p:sldId id="262" r:id="rId6"/>
    <p:sldId id="268" r:id="rId7"/>
    <p:sldId id="269" r:id="rId8"/>
    <p:sldId id="270" r:id="rId9"/>
    <p:sldId id="271" r:id="rId10"/>
    <p:sldId id="264" r:id="rId11"/>
    <p:sldId id="266" r:id="rId12"/>
    <p:sldId id="267" r:id="rId13"/>
    <p:sldId id="26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31CDBF4C-57D8-4997-B783-B6E51319227D}">
          <p14:sldIdLst>
            <p14:sldId id="256"/>
            <p14:sldId id="261"/>
            <p14:sldId id="259"/>
            <p14:sldId id="260"/>
            <p14:sldId id="262"/>
            <p14:sldId id="268"/>
            <p14:sldId id="269"/>
            <p14:sldId id="270"/>
            <p14:sldId id="271"/>
            <p14:sldId id="264"/>
            <p14:sldId id="266"/>
            <p14:sldId id="267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3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5285" autoAdjust="0"/>
  </p:normalViewPr>
  <p:slideViewPr>
    <p:cSldViewPr snapToGrid="0">
      <p:cViewPr varScale="1">
        <p:scale>
          <a:sx n="83" d="100"/>
          <a:sy n="83" d="100"/>
        </p:scale>
        <p:origin x="677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Nejvyužívanější</a:t>
            </a:r>
            <a:r>
              <a:rPr lang="cs-CZ" baseline="0" dirty="0"/>
              <a:t> nástroje pro systém BIM</a:t>
            </a:r>
            <a:endParaRPr lang="cs-CZ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Autodesk Revit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List1!$B$2:$B$3</c:f>
              <c:numCache>
                <c:formatCode>0%</c:formatCode>
                <c:ptCount val="2"/>
                <c:pt idx="0">
                  <c:v>0.46</c:v>
                </c:pt>
                <c:pt idx="1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E8-4ED3-9A46-1DD69497C8F4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Graphisoft ArchiCAD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List1!$C$2:$C$3</c:f>
              <c:numCache>
                <c:formatCode>0%</c:formatCode>
                <c:ptCount val="2"/>
                <c:pt idx="0">
                  <c:v>0.15</c:v>
                </c:pt>
                <c:pt idx="1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E8-4ED3-9A46-1DD69497C8F4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Autodesk AutoCAD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List1!$D$2:$D$3</c:f>
              <c:numCache>
                <c:formatCode>0%</c:formatCode>
                <c:ptCount val="2"/>
                <c:pt idx="0">
                  <c:v>0.24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E8-4ED3-9A46-1DD69497C8F4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Ostatní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List1!$E$2:$E$3</c:f>
              <c:numCache>
                <c:formatCode>0%</c:formatCode>
                <c:ptCount val="2"/>
                <c:pt idx="0">
                  <c:v>0.15</c:v>
                </c:pt>
                <c:pt idx="1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1E8-4ED3-9A46-1DD69497C8F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09349496"/>
        <c:axId val="309351792"/>
      </c:barChart>
      <c:catAx>
        <c:axId val="309349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9351792"/>
        <c:crosses val="autoZero"/>
        <c:auto val="1"/>
        <c:lblAlgn val="ctr"/>
        <c:lblOffset val="100"/>
        <c:noMultiLvlLbl val="0"/>
      </c:catAx>
      <c:valAx>
        <c:axId val="30935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9349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Důvěra znalostí</a:t>
            </a:r>
            <a:r>
              <a:rPr lang="cs-CZ" baseline="0" dirty="0"/>
              <a:t> a dovedností v BIM v průběhu času</a:t>
            </a:r>
            <a:endParaRPr lang="cs-CZ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Jsou si jistí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2.2644927536231885E-3"/>
                  <c:y val="7.70219749619325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BDA-4D66-9A64-CEF46A27ADBF}"/>
                </c:ext>
              </c:extLst>
            </c:dLbl>
            <c:dLbl>
              <c:idx val="1"/>
              <c:layout>
                <c:manualLayout>
                  <c:x val="2.3147751911445436E-3"/>
                  <c:y val="7.702197496193207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BDA-4D66-9A64-CEF46A27ADBF}"/>
                </c:ext>
              </c:extLst>
            </c:dLbl>
            <c:dLbl>
              <c:idx val="2"/>
              <c:layout>
                <c:manualLayout>
                  <c:x val="6.9445038799497887E-3"/>
                  <c:y val="4.32656132430398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BDA-4D66-9A64-CEF46A27AD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2018</c:v>
                </c:pt>
                <c:pt idx="2">
                  <c:v>2017</c:v>
                </c:pt>
                <c:pt idx="3">
                  <c:v>2016</c:v>
                </c:pt>
                <c:pt idx="4">
                  <c:v>2015</c:v>
                </c:pt>
              </c:numCache>
            </c:numRef>
          </c:cat>
          <c:val>
            <c:numRef>
              <c:f>List1!$B$2:$B$6</c:f>
              <c:numCache>
                <c:formatCode>0%</c:formatCode>
                <c:ptCount val="5"/>
                <c:pt idx="0">
                  <c:v>0.56999999999999995</c:v>
                </c:pt>
                <c:pt idx="1">
                  <c:v>0.57999999999999996</c:v>
                </c:pt>
                <c:pt idx="2">
                  <c:v>0.55000000000000004</c:v>
                </c:pt>
                <c:pt idx="3">
                  <c:v>0.48</c:v>
                </c:pt>
                <c:pt idx="4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BDA-4D66-9A64-CEF46A27ADBF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Něco mezi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2.5526122127235021E-3"/>
                  <c:y val="-2.91864249571051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BDA-4D66-9A64-CEF46A27ADBF}"/>
                </c:ext>
              </c:extLst>
            </c:dLbl>
            <c:dLbl>
              <c:idx val="1"/>
              <c:layout>
                <c:manualLayout>
                  <c:x val="4.8171407462135208E-3"/>
                  <c:y val="-2.91864249571051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BDA-4D66-9A64-CEF46A27ADBF}"/>
                </c:ext>
              </c:extLst>
            </c:dLbl>
            <c:dLbl>
              <c:idx val="2"/>
              <c:layout>
                <c:manualLayout>
                  <c:x val="1.1709507866743845E-3"/>
                  <c:y val="-3.95625437509106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BDA-4D66-9A64-CEF46A27ADBF}"/>
                </c:ext>
              </c:extLst>
            </c:dLbl>
            <c:dLbl>
              <c:idx val="3"/>
              <c:layout>
                <c:manualLayout>
                  <c:x val="4.0302627483718208E-3"/>
                  <c:y val="8.436485513191574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BDA-4D66-9A64-CEF46A27ADBF}"/>
                </c:ext>
              </c:extLst>
            </c:dLbl>
            <c:dLbl>
              <c:idx val="4"/>
              <c:layout>
                <c:manualLayout>
                  <c:x val="4.8171407462134124E-3"/>
                  <c:y val="-2.07499394439146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BDA-4D66-9A64-CEF46A27AD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2018</c:v>
                </c:pt>
                <c:pt idx="2">
                  <c:v>2017</c:v>
                </c:pt>
                <c:pt idx="3">
                  <c:v>2016</c:v>
                </c:pt>
                <c:pt idx="4">
                  <c:v>2015</c:v>
                </c:pt>
              </c:numCache>
            </c:numRef>
          </c:cat>
          <c:val>
            <c:numRef>
              <c:f>List1!$C$2:$C$6</c:f>
              <c:numCache>
                <c:formatCode>0%</c:formatCode>
                <c:ptCount val="5"/>
                <c:pt idx="0">
                  <c:v>0.23</c:v>
                </c:pt>
                <c:pt idx="1">
                  <c:v>0.23</c:v>
                </c:pt>
                <c:pt idx="2">
                  <c:v>0.22</c:v>
                </c:pt>
                <c:pt idx="3">
                  <c:v>0.23</c:v>
                </c:pt>
                <c:pt idx="4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BDA-4D66-9A64-CEF46A27ADBF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Nejsou si jistí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101582656804030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BDA-4D66-9A64-CEF46A27ADBF}"/>
                </c:ext>
              </c:extLst>
            </c:dLbl>
            <c:dLbl>
              <c:idx val="1"/>
              <c:layout>
                <c:manualLayout>
                  <c:x val="6.582874961095269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BDA-4D66-9A64-CEF46A27ADBF}"/>
                </c:ext>
              </c:extLst>
            </c:dLbl>
            <c:dLbl>
              <c:idx val="2"/>
              <c:layout>
                <c:manualLayout>
                  <c:x val="1.1111815677639482E-2"/>
                  <c:y val="-2.91864249571051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BDA-4D66-9A64-CEF46A27ADBF}"/>
                </c:ext>
              </c:extLst>
            </c:dLbl>
            <c:dLbl>
              <c:idx val="3"/>
              <c:layout>
                <c:manualLayout>
                  <c:x val="1.585144927536232E-2"/>
                  <c:y val="-6.897336925338144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BDA-4D66-9A64-CEF46A27ADBF}"/>
                </c:ext>
              </c:extLst>
            </c:dLbl>
            <c:dLbl>
              <c:idx val="4"/>
              <c:layout>
                <c:manualLayout>
                  <c:x val="2.053817894115177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BDA-4D66-9A64-CEF46A27AD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2018</c:v>
                </c:pt>
                <c:pt idx="2">
                  <c:v>2017</c:v>
                </c:pt>
                <c:pt idx="3">
                  <c:v>2016</c:v>
                </c:pt>
                <c:pt idx="4">
                  <c:v>2015</c:v>
                </c:pt>
              </c:numCache>
            </c:numRef>
          </c:cat>
          <c:val>
            <c:numRef>
              <c:f>List1!$D$2:$D$6</c:f>
              <c:numCache>
                <c:formatCode>0%</c:formatCode>
                <c:ptCount val="5"/>
                <c:pt idx="0">
                  <c:v>0.2</c:v>
                </c:pt>
                <c:pt idx="1">
                  <c:v>0.19</c:v>
                </c:pt>
                <c:pt idx="2">
                  <c:v>0.23</c:v>
                </c:pt>
                <c:pt idx="3">
                  <c:v>0.28000000000000003</c:v>
                </c:pt>
                <c:pt idx="4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BDA-4D66-9A64-CEF46A27AD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09665168"/>
        <c:axId val="509659592"/>
      </c:barChart>
      <c:catAx>
        <c:axId val="509665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9659592"/>
        <c:crosses val="autoZero"/>
        <c:auto val="1"/>
        <c:lblAlgn val="ctr"/>
        <c:lblOffset val="100"/>
        <c:noMultiLvlLbl val="0"/>
      </c:catAx>
      <c:valAx>
        <c:axId val="509659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9665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31364CE3-ECB2-4564-86E3-122B1B51C9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F59C388-B174-4212-9195-E2CFC1D700B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EF45AC-B891-4DA8-8230-EA0F96CBD377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1D52CB-76A4-4F38-B573-902269F063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56A0B3-1A99-45E3-959C-3E5DD164B2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28354-AE72-4456-B4AE-B6CC5261B9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321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08DF52FE-B38D-4A22-B5FC-F96DD56EA0F5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B29CF100-ADB8-45CA-B55B-84ACD63CEAB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376200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52FE-B38D-4A22-B5FC-F96DD56EA0F5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F100-ADB8-45CA-B55B-84ACD63CEA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842023"/>
      </p:ext>
    </p:extLst>
  </p:cSld>
  <p:clrMapOvr>
    <a:masterClrMapping/>
  </p:clrMapOvr>
  <p:transition spd="slow">
    <p:cover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52FE-B38D-4A22-B5FC-F96DD56EA0F5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F100-ADB8-45CA-B55B-84ACD63CEA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690037"/>
      </p:ext>
    </p:extLst>
  </p:cSld>
  <p:clrMapOvr>
    <a:masterClrMapping/>
  </p:clrMapOvr>
  <p:transition spd="slow"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52FE-B38D-4A22-B5FC-F96DD56EA0F5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F100-ADB8-45CA-B55B-84ACD63CEA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783027"/>
      </p:ext>
    </p:extLst>
  </p:cSld>
  <p:clrMapOvr>
    <a:masterClrMapping/>
  </p:clrMapOvr>
  <p:transition spd="slow">
    <p:cover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52FE-B38D-4A22-B5FC-F96DD56EA0F5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F100-ADB8-45CA-B55B-84ACD63CEAB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48191152"/>
      </p:ext>
    </p:extLst>
  </p:cSld>
  <p:clrMapOvr>
    <a:masterClrMapping/>
  </p:clrMapOvr>
  <p:transition spd="slow">
    <p:cover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52FE-B38D-4A22-B5FC-F96DD56EA0F5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F100-ADB8-45CA-B55B-84ACD63CEA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349816"/>
      </p:ext>
    </p:extLst>
  </p:cSld>
  <p:clrMapOvr>
    <a:masterClrMapping/>
  </p:clrMapOvr>
  <p:transition spd="slow">
    <p:cover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52FE-B38D-4A22-B5FC-F96DD56EA0F5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F100-ADB8-45CA-B55B-84ACD63CEA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280027"/>
      </p:ext>
    </p:extLst>
  </p:cSld>
  <p:clrMapOvr>
    <a:masterClrMapping/>
  </p:clrMapOvr>
  <p:transition spd="slow">
    <p:cover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52FE-B38D-4A22-B5FC-F96DD56EA0F5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F100-ADB8-45CA-B55B-84ACD63CEA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614677"/>
      </p:ext>
    </p:extLst>
  </p:cSld>
  <p:clrMapOvr>
    <a:masterClrMapping/>
  </p:clrMapOvr>
  <p:transition spd="slow">
    <p:cover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52FE-B38D-4A22-B5FC-F96DD56EA0F5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F100-ADB8-45CA-B55B-84ACD63CEA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199688"/>
      </p:ext>
    </p:extLst>
  </p:cSld>
  <p:clrMapOvr>
    <a:masterClrMapping/>
  </p:clrMapOvr>
  <p:transition spd="slow">
    <p:cover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52FE-B38D-4A22-B5FC-F96DD56EA0F5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F100-ADB8-45CA-B55B-84ACD63CEA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725298"/>
      </p:ext>
    </p:extLst>
  </p:cSld>
  <p:clrMapOvr>
    <a:masterClrMapping/>
  </p:clrMapOvr>
  <p:transition spd="slow">
    <p:cover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52FE-B38D-4A22-B5FC-F96DD56EA0F5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F100-ADB8-45CA-B55B-84ACD63CEA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076921"/>
      </p:ext>
    </p:extLst>
  </p:cSld>
  <p:clrMapOvr>
    <a:masterClrMapping/>
  </p:clrMapOvr>
  <p:transition spd="slow">
    <p:cover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50000">
              <a:schemeClr val="accent1">
                <a:lumMod val="5000"/>
                <a:lumOff val="9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8DF52FE-B38D-4A22-B5FC-F96DD56EA0F5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29CF100-ADB8-45CA-B55B-84ACD63CEA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274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ransition spd="slow">
    <p:cover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95F83622-9C51-462D-849C-7930BC3F9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406"/>
            <a:ext cx="12192000" cy="68608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32CE208-7AC0-4C8D-90C6-A30314A87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1173249"/>
            <a:ext cx="9418320" cy="2944084"/>
          </a:xfrm>
        </p:spPr>
        <p:txBody>
          <a:bodyPr>
            <a:normAutofit/>
          </a:bodyPr>
          <a:lstStyle/>
          <a:p>
            <a:r>
              <a:rPr lang="cs-CZ" sz="6000" dirty="0" err="1">
                <a:ea typeface="Verdana" panose="020B0604030504040204" pitchFamily="34" charset="0"/>
                <a:cs typeface="Arial" panose="020B0604020202020204" pitchFamily="34" charset="0"/>
              </a:rPr>
              <a:t>Knowledge</a:t>
            </a:r>
            <a:r>
              <a:rPr lang="cs-CZ" sz="6000" dirty="0">
                <a:ea typeface="Verdana" panose="020B0604030504040204" pitchFamily="34" charset="0"/>
                <a:cs typeface="Arial" panose="020B0604020202020204" pitchFamily="34" charset="0"/>
              </a:rPr>
              <a:t> management ve stavebnictví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A797C01-AD12-4343-9A8C-6E992C1A4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12709"/>
            <a:ext cx="12192000" cy="26690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8D9114C-0017-499C-AD9F-9FE2001A22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872" y="4807778"/>
            <a:ext cx="9418320" cy="1560443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bg1">
                    <a:alpha val="80000"/>
                  </a:schemeClr>
                </a:solidFill>
                <a:ea typeface="Verdana" panose="020B0604030504040204" pitchFamily="34" charset="0"/>
                <a:cs typeface="Arial" panose="020B0604020202020204" pitchFamily="34" charset="0"/>
              </a:rPr>
              <a:t>Autor bakalářské práce: David Váňa</a:t>
            </a:r>
          </a:p>
          <a:p>
            <a:r>
              <a:rPr lang="cs-CZ" sz="2000" dirty="0">
                <a:solidFill>
                  <a:schemeClr val="bg1">
                    <a:alpha val="80000"/>
                  </a:schemeClr>
                </a:solidFill>
                <a:ea typeface="Verdana" panose="020B0604030504040204" pitchFamily="34" charset="0"/>
                <a:cs typeface="Arial" panose="020B0604020202020204" pitchFamily="34" charset="0"/>
              </a:rPr>
              <a:t>Vedoucí bakalářské práce: Ing. Kristýna </a:t>
            </a:r>
            <a:r>
              <a:rPr lang="cs-CZ" sz="2000" dirty="0" err="1">
                <a:solidFill>
                  <a:schemeClr val="bg1">
                    <a:alpha val="80000"/>
                  </a:schemeClr>
                </a:solidFill>
                <a:ea typeface="Verdana" panose="020B0604030504040204" pitchFamily="34" charset="0"/>
                <a:cs typeface="Arial" panose="020B0604020202020204" pitchFamily="34" charset="0"/>
              </a:rPr>
              <a:t>Prušková</a:t>
            </a:r>
            <a:endParaRPr lang="cs-CZ" sz="2000" dirty="0">
              <a:solidFill>
                <a:schemeClr val="bg1">
                  <a:alpha val="80000"/>
                </a:schemeClr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solidFill>
                  <a:schemeClr val="bg1">
                    <a:alpha val="80000"/>
                  </a:schemeClr>
                </a:solidFill>
                <a:ea typeface="Verdana" panose="020B0604030504040204" pitchFamily="34" charset="0"/>
                <a:cs typeface="Arial" panose="020B0604020202020204" pitchFamily="34" charset="0"/>
              </a:rPr>
              <a:t>Oponent bakalářské práce: Ing. Jana </a:t>
            </a:r>
            <a:r>
              <a:rPr lang="cs-CZ" sz="2000" dirty="0" err="1">
                <a:solidFill>
                  <a:schemeClr val="bg1">
                    <a:alpha val="80000"/>
                  </a:schemeClr>
                </a:solidFill>
                <a:ea typeface="Verdana" panose="020B0604030504040204" pitchFamily="34" charset="0"/>
                <a:cs typeface="Arial" panose="020B0604020202020204" pitchFamily="34" charset="0"/>
              </a:rPr>
              <a:t>Hubálovská</a:t>
            </a:r>
            <a:endParaRPr lang="cs-CZ" sz="2000" dirty="0">
              <a:solidFill>
                <a:schemeClr val="bg1">
                  <a:alpha val="80000"/>
                </a:schemeClr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B1B2197F-97BF-48F0-890A-C850C3DA0B93}"/>
              </a:ext>
            </a:extLst>
          </p:cNvPr>
          <p:cNvSpPr txBox="1">
            <a:spLocks/>
          </p:cNvSpPr>
          <p:nvPr/>
        </p:nvSpPr>
        <p:spPr>
          <a:xfrm>
            <a:off x="678242" y="610947"/>
            <a:ext cx="9580935" cy="11246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VYSOKÁ ŠKOLA TECHNICKÁ A EKONOMICKÁ V ČESKÝCH BUDĚJOVICÍCH </a:t>
            </a:r>
          </a:p>
          <a:p>
            <a:r>
              <a:rPr lang="cs-CZ" sz="2000" dirty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ÚSTAV TECHNICKO-TECHNOLOGICKÝ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F646F3F-8B3A-4D69-830C-B6D9C25C0B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177" y="277089"/>
            <a:ext cx="1747581" cy="1747581"/>
          </a:xfrm>
          <a:prstGeom prst="rect">
            <a:avLst/>
          </a:prstGeom>
        </p:spPr>
      </p:pic>
      <p:sp>
        <p:nvSpPr>
          <p:cNvPr id="16" name="Podnadpis 2">
            <a:extLst>
              <a:ext uri="{FF2B5EF4-FFF2-40B4-BE49-F238E27FC236}">
                <a16:creationId xmlns:a16="http://schemas.microsoft.com/office/drawing/2014/main" id="{78792D73-5B52-475B-B095-D94B9F9104E7}"/>
              </a:ext>
            </a:extLst>
          </p:cNvPr>
          <p:cNvSpPr txBox="1">
            <a:spLocks/>
          </p:cNvSpPr>
          <p:nvPr/>
        </p:nvSpPr>
        <p:spPr>
          <a:xfrm>
            <a:off x="7724775" y="6192879"/>
            <a:ext cx="4331504" cy="5414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2000" dirty="0">
                <a:solidFill>
                  <a:schemeClr val="bg1">
                    <a:alpha val="80000"/>
                  </a:schemeClr>
                </a:solidFill>
                <a:ea typeface="Verdana" panose="020B0604030504040204" pitchFamily="34" charset="0"/>
                <a:cs typeface="Arial" panose="020B0604020202020204" pitchFamily="34" charset="0"/>
              </a:rPr>
              <a:t>České Budějovice, únor 2021</a:t>
            </a:r>
          </a:p>
        </p:txBody>
      </p:sp>
    </p:spTree>
    <p:extLst>
      <p:ext uri="{BB962C8B-B14F-4D97-AF65-F5344CB8AC3E}">
        <p14:creationId xmlns:p14="http://schemas.microsoft.com/office/powerpoint/2010/main" val="16466917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  <p:bldP spid="12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8179C67C-9C99-419A-98D8-D778D8521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Dosažené výsledky a přínos práce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D03A2F-58D3-4469-AC4E-C4E75F131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Využívání BIM 360 design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Výsledek porovnání </a:t>
            </a:r>
            <a:r>
              <a:rPr lang="cs-CZ" sz="2000" dirty="0" err="1"/>
              <a:t>Revitu</a:t>
            </a:r>
            <a:r>
              <a:rPr lang="cs-CZ" sz="2000" dirty="0"/>
              <a:t> s jinými programy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Využití během pandemické situace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Přínosy BIM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7C3EC72-7DDC-402F-8B7C-A9DD7630A3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177" y="277089"/>
            <a:ext cx="1747581" cy="174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945414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11FE0D6-A2E5-425C-A3A2-54CF1CB85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Závěrečné shrnutí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75864BC-48DB-4133-903B-0D8936776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Nejvhodnější nástroj – REVIT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Aktuálnost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BIM – </a:t>
            </a:r>
            <a:r>
              <a:rPr lang="cs-CZ" sz="2000" dirty="0" err="1"/>
              <a:t>Knowledge</a:t>
            </a:r>
            <a:r>
              <a:rPr lang="cs-CZ" sz="2000" dirty="0"/>
              <a:t> management</a:t>
            </a:r>
            <a:endParaRPr lang="cs-CZ" sz="18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Cíl bakalářské práce byl splněn</a:t>
            </a:r>
          </a:p>
          <a:p>
            <a:endParaRPr lang="cs-CZ" sz="20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B529EBD-3EF4-451A-9429-99A086D2EF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177" y="277089"/>
            <a:ext cx="1747581" cy="174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137021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77A9923-1F15-40C3-9B7D-2D5755F55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Doplňující otázky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DC88678-25F8-4EBF-AC7F-3AA6C4345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u="sng" dirty="0"/>
              <a:t>Vedoucí</a:t>
            </a:r>
          </a:p>
          <a:p>
            <a:pPr marL="0" indent="0">
              <a:buNone/>
            </a:pPr>
            <a:r>
              <a:rPr lang="cs-CZ" sz="2000" dirty="0"/>
              <a:t>Vysvětlete zkratku BIMKSM a popište rozdíl mezi tím a BIM ve smyslu </a:t>
            </a:r>
            <a:r>
              <a:rPr lang="cs-CZ" sz="2000" dirty="0" err="1"/>
              <a:t>Building</a:t>
            </a:r>
            <a:r>
              <a:rPr lang="cs-CZ" sz="2000" dirty="0"/>
              <a:t> </a:t>
            </a:r>
            <a:r>
              <a:rPr lang="cs-CZ" sz="2000" dirty="0" err="1"/>
              <a:t>Information</a:t>
            </a:r>
            <a:r>
              <a:rPr lang="cs-CZ" sz="2000" dirty="0"/>
              <a:t> Management?</a:t>
            </a:r>
          </a:p>
          <a:p>
            <a:pPr marL="0" indent="0">
              <a:buNone/>
            </a:pPr>
            <a:r>
              <a:rPr lang="cs-CZ" sz="2000" dirty="0"/>
              <a:t>Popište rozdíl mezi spojeními ”výměna informací” a ”sdílení znalostí”?</a:t>
            </a:r>
          </a:p>
          <a:p>
            <a:pPr marL="0" indent="0">
              <a:buNone/>
            </a:pPr>
            <a:r>
              <a:rPr lang="cs-CZ" sz="2000" dirty="0"/>
              <a:t>Proč je důležité CDE?</a:t>
            </a:r>
          </a:p>
          <a:p>
            <a:pPr marL="0" indent="0">
              <a:buNone/>
            </a:pPr>
            <a:r>
              <a:rPr lang="cs-CZ" sz="2000" b="1" u="sng" dirty="0"/>
              <a:t>Oponent</a:t>
            </a:r>
          </a:p>
          <a:p>
            <a:pPr marL="0" indent="0">
              <a:buNone/>
            </a:pPr>
            <a:r>
              <a:rPr lang="cs-CZ" sz="2000" dirty="0"/>
              <a:t>Žádné otázky</a:t>
            </a:r>
          </a:p>
          <a:p>
            <a:pPr marL="0" indent="0">
              <a:buNone/>
            </a:pPr>
            <a:endParaRPr lang="cs-CZ" sz="20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F00C843-1B64-4EF3-A9ED-AF37ABBAF0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177" y="277089"/>
            <a:ext cx="1747581" cy="174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357526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5" grpId="1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A6F05DDE-5F2C-44F5-BACC-DED4737B1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79C8665A-B6C6-46BB-9012-A9223856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25B053-7161-4A64-8A69-6EC8084DE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br>
              <a:rPr lang="cs-CZ" sz="6000" dirty="0"/>
            </a:br>
            <a:r>
              <a:rPr lang="cs-CZ" sz="6000" dirty="0"/>
              <a:t>Děkuji za pozornost</a:t>
            </a:r>
            <a:endParaRPr lang="en-US" sz="60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D8964DE-AB9E-402E-8B81-8AA9BB4798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361BE5E-E17F-47E3-AF50-969EA826B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2954077-F53F-41C3-B4C3-03E450A593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177" y="277089"/>
            <a:ext cx="1747581" cy="174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365732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BFB3956-F9D3-4647-8F89-13975CCEF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>
                <a:ea typeface="Verdana" panose="020B0604030504040204" pitchFamily="34" charset="0"/>
              </a:rPr>
              <a:t>Motivace a důvody k řešení daného problému a cíl práce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DC9423F-8F0B-4C3D-802D-76CDA99AD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ea typeface="Verdana" panose="020B0604030504040204" pitchFamily="34" charset="0"/>
              </a:rPr>
              <a:t>Cílem práce je prozkoumat principy </a:t>
            </a:r>
            <a:r>
              <a:rPr lang="cs-CZ" sz="2000" dirty="0" err="1">
                <a:ea typeface="Verdana" panose="020B0604030504040204" pitchFamily="34" charset="0"/>
              </a:rPr>
              <a:t>Knowledge</a:t>
            </a:r>
            <a:r>
              <a:rPr lang="cs-CZ" sz="2000" dirty="0">
                <a:ea typeface="Verdana" panose="020B0604030504040204" pitchFamily="34" charset="0"/>
              </a:rPr>
              <a:t> Managementu a zamyslet se nad jeho využitím v současném stavebnictví: definice principů, implementace principů a použitelnost v praxi.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ea typeface="Verdana" panose="020B0604030504040204" pitchFamily="34" charset="0"/>
              </a:rPr>
              <a:t>Teoretická část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err="1">
                <a:ea typeface="Verdana" panose="020B0604030504040204" pitchFamily="34" charset="0"/>
              </a:rPr>
              <a:t>Knowledge</a:t>
            </a:r>
            <a:r>
              <a:rPr lang="cs-CZ" sz="2000" dirty="0">
                <a:ea typeface="Verdana" panose="020B0604030504040204" pitchFamily="34" charset="0"/>
              </a:rPr>
              <a:t> Management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ea typeface="Verdana" panose="020B0604030504040204" pitchFamily="34" charset="0"/>
              </a:rPr>
              <a:t>Aplikační část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ea typeface="Verdana" panose="020B0604030504040204" pitchFamily="34" charset="0"/>
              </a:rPr>
              <a:t>Definice a implementace </a:t>
            </a:r>
            <a:r>
              <a:rPr lang="cs-CZ" sz="2000" dirty="0" err="1">
                <a:ea typeface="Verdana" panose="020B0604030504040204" pitchFamily="34" charset="0"/>
              </a:rPr>
              <a:t>Knowledge</a:t>
            </a:r>
            <a:r>
              <a:rPr lang="cs-CZ" sz="2000" dirty="0">
                <a:ea typeface="Verdana" panose="020B0604030504040204" pitchFamily="34" charset="0"/>
              </a:rPr>
              <a:t> Managementu do stavebnictví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ea typeface="Verdana" panose="020B0604030504040204" pitchFamily="34" charset="0"/>
              </a:rPr>
              <a:t>Uplatnění </a:t>
            </a:r>
            <a:r>
              <a:rPr lang="cs-CZ" sz="2000" dirty="0" err="1">
                <a:ea typeface="Verdana" panose="020B0604030504040204" pitchFamily="34" charset="0"/>
              </a:rPr>
              <a:t>Knowledge</a:t>
            </a:r>
            <a:r>
              <a:rPr lang="cs-CZ" sz="2000" dirty="0">
                <a:ea typeface="Verdana" panose="020B0604030504040204" pitchFamily="34" charset="0"/>
              </a:rPr>
              <a:t> Managementu pro program REVIT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5035C82-7818-4EB7-A8A4-1510517DFE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177" y="277089"/>
            <a:ext cx="1747581" cy="174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550042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8A44B35A-8117-4C7B-B935-61CFED812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a typeface="Verdana" panose="020B0604030504040204" pitchFamily="34" charset="0"/>
              </a:rPr>
              <a:t>Výzkumné otázky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F320541-CC45-4299-BF8B-5468D16B7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ea typeface="Verdana" panose="020B0604030504040204" pitchFamily="34" charset="0"/>
              </a:rPr>
              <a:t>Postup zavádění znalostního managementu do stavebnictví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ea typeface="Verdana" panose="020B0604030504040204" pitchFamily="34" charset="0"/>
              </a:rPr>
              <a:t>Uplatnění znalostí pro vytváření stavebních projektů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ea typeface="Verdana" panose="020B0604030504040204" pitchFamily="34" charset="0"/>
              </a:rPr>
              <a:t>Postup implementace KM do </a:t>
            </a:r>
            <a:r>
              <a:rPr lang="cs-CZ" sz="2000" dirty="0" err="1">
                <a:ea typeface="Verdana" panose="020B0604030504040204" pitchFamily="34" charset="0"/>
              </a:rPr>
              <a:t>Building</a:t>
            </a:r>
            <a:r>
              <a:rPr lang="cs-CZ" sz="2000" dirty="0">
                <a:ea typeface="Verdana" panose="020B0604030504040204" pitchFamily="34" charset="0"/>
              </a:rPr>
              <a:t> </a:t>
            </a:r>
            <a:r>
              <a:rPr lang="cs-CZ" sz="2000" dirty="0" err="1">
                <a:ea typeface="Verdana" panose="020B0604030504040204" pitchFamily="34" charset="0"/>
              </a:rPr>
              <a:t>Information</a:t>
            </a:r>
            <a:r>
              <a:rPr lang="cs-CZ" sz="2000" dirty="0">
                <a:ea typeface="Verdana" panose="020B0604030504040204" pitchFamily="34" charset="0"/>
              </a:rPr>
              <a:t> Modeling/Management (BIM)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ea typeface="Verdana" panose="020B0604030504040204" pitchFamily="34" charset="0"/>
              </a:rPr>
              <a:t>Možnosti školení a vzdělávání pro pracovníky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ea typeface="Verdana" panose="020B0604030504040204" pitchFamily="34" charset="0"/>
              </a:rPr>
              <a:t>Výzkum z hlediska využití KM v programu REVIT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642E420-14D5-4F6F-ABDB-D073D2AE0A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177" y="277089"/>
            <a:ext cx="1747581" cy="174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266791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BA3CB79-80C3-4E64-ADB7-1931AFD83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Metodika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C989207-5080-49FB-944A-A64D23F6D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Znalosti implementované do stavebních projektů v systémech BIM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Možnosti pro proškolování pracovníků pracující s programem REVIT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Sdílení informací, dat a znalostí mezi pracovníky pomocí nástrojů patřící k programu REVIT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Definice porovnání softwarů pro stavební projekty a jejich využití v BIM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Problematika využití znalostí BIM v praxi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D7159D8-7AE0-46F4-980F-8BB3BB5FC5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177" y="277089"/>
            <a:ext cx="1747581" cy="174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567788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BD77AB1-16B4-4CD9-BC22-4F1326422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Aplikační část </a:t>
            </a:r>
            <a:br>
              <a:rPr lang="cs-CZ" dirty="0"/>
            </a:br>
            <a:r>
              <a:rPr lang="cs-CZ" dirty="0"/>
              <a:t>Definice a implementace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82C299E-FB1A-40BD-B9DB-1EEA75A59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Řízení znalostí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spc="10" dirty="0">
                <a:solidFill>
                  <a:schemeClr val="tx1"/>
                </a:solidFill>
              </a:rPr>
              <a:t>Lidé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spc="10" dirty="0">
                <a:solidFill>
                  <a:schemeClr val="tx1"/>
                </a:solidFill>
              </a:rPr>
              <a:t>Procesy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spc="10" dirty="0">
                <a:solidFill>
                  <a:schemeClr val="tx1"/>
                </a:solidFill>
              </a:rPr>
              <a:t>Technologie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BIM Modeling/Management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err="1"/>
              <a:t>Building</a:t>
            </a:r>
            <a:r>
              <a:rPr lang="cs-CZ" sz="2000" dirty="0"/>
              <a:t> </a:t>
            </a:r>
            <a:r>
              <a:rPr lang="cs-CZ" sz="2000" dirty="0" err="1"/>
              <a:t>Knowledge</a:t>
            </a:r>
            <a:r>
              <a:rPr lang="cs-CZ" sz="2000" dirty="0"/>
              <a:t> Modeling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BIMKSM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Nástroje pro BIM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Facility Management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DE28DF1-863E-419B-B876-81A067C050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177" y="277089"/>
            <a:ext cx="1747581" cy="174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116763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7133AA-27AB-476C-AA49-6248C0706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Aplikační část</a:t>
            </a:r>
            <a:br>
              <a:rPr lang="cs-CZ" dirty="0"/>
            </a:br>
            <a:r>
              <a:rPr lang="cs-CZ" dirty="0">
                <a:effectLst/>
                <a:ea typeface="Calibri" panose="020F0502020204030204" pitchFamily="34" charset="0"/>
              </a:rPr>
              <a:t>REVIT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0550B-7607-4807-97AB-0A2B994AF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effectLst/>
                <a:ea typeface="Calibri" panose="020F0502020204030204" pitchFamily="34" charset="0"/>
              </a:rPr>
              <a:t>Využití </a:t>
            </a:r>
            <a:r>
              <a:rPr lang="cs-CZ" sz="2000" dirty="0" err="1">
                <a:effectLst/>
                <a:ea typeface="Calibri" panose="020F0502020204030204" pitchFamily="34" charset="0"/>
              </a:rPr>
              <a:t>Knowledge</a:t>
            </a:r>
            <a:r>
              <a:rPr lang="cs-CZ" sz="2000" dirty="0">
                <a:effectLst/>
                <a:ea typeface="Calibri" panose="020F0502020204030204" pitchFamily="34" charset="0"/>
              </a:rPr>
              <a:t> Managementu v programu REVIT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Školení pracovníků s programem REVIT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Nástroje sloužící pro komunikaci pracovníků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REVIT porovnání s jinými programy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64A8750-1B1B-4798-A275-E3700B7031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177" y="277089"/>
            <a:ext cx="1747581" cy="174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959372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4C5E5B-DEE2-4B31-B91E-07A2F344F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Aplikační část</a:t>
            </a:r>
            <a:br>
              <a:rPr lang="cs-CZ" dirty="0"/>
            </a:br>
            <a:r>
              <a:rPr lang="cs-CZ" dirty="0">
                <a:effectLst/>
                <a:ea typeface="Calibri" panose="020F0502020204030204" pitchFamily="34" charset="0"/>
              </a:rPr>
              <a:t>REVIT</a:t>
            </a:r>
            <a:endParaRPr lang="cs-CZ" dirty="0"/>
          </a:p>
        </p:txBody>
      </p:sp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8FBF8020-EF5D-47A4-A0C5-D1251AB172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698033"/>
              </p:ext>
            </p:extLst>
          </p:nvPr>
        </p:nvGraphicFramePr>
        <p:xfrm>
          <a:off x="1262063" y="1828800"/>
          <a:ext cx="85947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C469865E-1B00-45B2-A0CF-633465C29C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177" y="277089"/>
            <a:ext cx="1747581" cy="1747581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760B5D1-83B9-4BE1-B54D-D00D4C0B2AE2}"/>
              </a:ext>
            </a:extLst>
          </p:cNvPr>
          <p:cNvSpPr txBox="1"/>
          <p:nvPr/>
        </p:nvSpPr>
        <p:spPr>
          <a:xfrm>
            <a:off x="992493" y="6153686"/>
            <a:ext cx="610523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spc="10" dirty="0"/>
              <a:t>Zdroj: </a:t>
            </a:r>
            <a:r>
              <a:rPr lang="cs-CZ" sz="1600" spc="10" dirty="0" err="1"/>
              <a:t>The</a:t>
            </a:r>
            <a:r>
              <a:rPr lang="cs-CZ" sz="1600" spc="10" dirty="0"/>
              <a:t> </a:t>
            </a:r>
            <a:r>
              <a:rPr lang="cs-CZ" sz="1600" spc="10" dirty="0" err="1"/>
              <a:t>National</a:t>
            </a:r>
            <a:r>
              <a:rPr lang="cs-CZ" sz="1600" spc="10" dirty="0"/>
              <a:t> BIM Report</a:t>
            </a:r>
          </a:p>
        </p:txBody>
      </p:sp>
    </p:spTree>
    <p:extLst>
      <p:ext uri="{BB962C8B-B14F-4D97-AF65-F5344CB8AC3E}">
        <p14:creationId xmlns:p14="http://schemas.microsoft.com/office/powerpoint/2010/main" val="2565017199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2F41CA-5F5C-432A-AC83-F079B1ADA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Aplikační část</a:t>
            </a:r>
            <a:br>
              <a:rPr lang="cs-CZ" dirty="0"/>
            </a:br>
            <a:r>
              <a:rPr lang="cs-CZ" dirty="0"/>
              <a:t>REVIT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264F99D-A022-4669-A6D8-46BC575FBD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2408160"/>
              </p:ext>
            </p:extLst>
          </p:nvPr>
        </p:nvGraphicFramePr>
        <p:xfrm>
          <a:off x="1262063" y="1828800"/>
          <a:ext cx="85947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16333A9E-8C52-48D2-BEAA-FEAC7F419735}"/>
              </a:ext>
            </a:extLst>
          </p:cNvPr>
          <p:cNvSpPr txBox="1"/>
          <p:nvPr/>
        </p:nvSpPr>
        <p:spPr>
          <a:xfrm>
            <a:off x="992493" y="6153686"/>
            <a:ext cx="610523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spc="10" dirty="0"/>
              <a:t>Zdroj: </a:t>
            </a:r>
            <a:r>
              <a:rPr lang="cs-CZ" sz="1600" spc="10" dirty="0" err="1"/>
              <a:t>The</a:t>
            </a:r>
            <a:r>
              <a:rPr lang="cs-CZ" sz="1600" spc="10" dirty="0"/>
              <a:t> </a:t>
            </a:r>
            <a:r>
              <a:rPr lang="cs-CZ" sz="1600" spc="10" dirty="0" err="1"/>
              <a:t>National</a:t>
            </a:r>
            <a:r>
              <a:rPr lang="cs-CZ" sz="1600" spc="10" dirty="0"/>
              <a:t> BIM Report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1351DF4-7C79-4A9F-990E-D36B92A0AA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177" y="277089"/>
            <a:ext cx="1747581" cy="174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34159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A16705-C4BF-47E7-B7DD-D2B87590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136" y="680579"/>
            <a:ext cx="5049479" cy="1655804"/>
          </a:xfrm>
        </p:spPr>
        <p:txBody>
          <a:bodyPr>
            <a:noAutofit/>
          </a:bodyPr>
          <a:lstStyle/>
          <a:p>
            <a:r>
              <a:rPr lang="cs-CZ" dirty="0"/>
              <a:t>Nástroje používané pro sdílení spolupráce v </a:t>
            </a:r>
            <a:r>
              <a:rPr lang="cs-CZ" dirty="0" err="1"/>
              <a:t>Revitu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7C65F251-3B41-4341-AEA9-FB1AE37A2C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4584700"/>
              </p:ext>
            </p:extLst>
          </p:nvPr>
        </p:nvGraphicFramePr>
        <p:xfrm>
          <a:off x="5320615" y="50801"/>
          <a:ext cx="4693629" cy="6756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1686">
                  <a:extLst>
                    <a:ext uri="{9D8B030D-6E8A-4147-A177-3AD203B41FA5}">
                      <a16:colId xmlns:a16="http://schemas.microsoft.com/office/drawing/2014/main" val="2860461148"/>
                    </a:ext>
                  </a:extLst>
                </a:gridCol>
                <a:gridCol w="1645804">
                  <a:extLst>
                    <a:ext uri="{9D8B030D-6E8A-4147-A177-3AD203B41FA5}">
                      <a16:colId xmlns:a16="http://schemas.microsoft.com/office/drawing/2014/main" val="551041801"/>
                    </a:ext>
                  </a:extLst>
                </a:gridCol>
                <a:gridCol w="956139">
                  <a:extLst>
                    <a:ext uri="{9D8B030D-6E8A-4147-A177-3AD203B41FA5}">
                      <a16:colId xmlns:a16="http://schemas.microsoft.com/office/drawing/2014/main" val="1422513732"/>
                    </a:ext>
                  </a:extLst>
                </a:gridCol>
              </a:tblGrid>
              <a:tr h="1957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BIM 360 Design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Revit Server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extLst>
                  <a:ext uri="{0D108BD9-81ED-4DB2-BD59-A6C34878D82A}">
                    <a16:rowId xmlns:a16="http://schemas.microsoft.com/office/drawing/2014/main" val="3836191223"/>
                  </a:ext>
                </a:extLst>
              </a:tr>
              <a:tr h="6410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011680" algn="l"/>
                        </a:tabLst>
                      </a:pPr>
                      <a:r>
                        <a:rPr lang="cs-CZ" sz="900" dirty="0">
                          <a:effectLst/>
                        </a:rPr>
                        <a:t>Sdílení práce	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>
                    <a:solidFill>
                      <a:srgbClr val="86363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extLst>
                  <a:ext uri="{0D108BD9-81ED-4DB2-BD59-A6C34878D82A}">
                    <a16:rowId xmlns:a16="http://schemas.microsoft.com/office/drawing/2014/main" val="3157786541"/>
                  </a:ext>
                </a:extLst>
              </a:tr>
              <a:tr h="1957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Vypůjčení prvků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Využívá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Ne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extLst>
                  <a:ext uri="{0D108BD9-81ED-4DB2-BD59-A6C34878D82A}">
                    <a16:rowId xmlns:a16="http://schemas.microsoft.com/office/drawing/2014/main" val="1357125923"/>
                  </a:ext>
                </a:extLst>
              </a:tr>
              <a:tr h="1957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Sdílení v cloudu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Využívá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Ne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extLst>
                  <a:ext uri="{0D108BD9-81ED-4DB2-BD59-A6C34878D82A}">
                    <a16:rowId xmlns:a16="http://schemas.microsoft.com/office/drawing/2014/main" val="1100355873"/>
                  </a:ext>
                </a:extLst>
              </a:tr>
              <a:tr h="1957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</a:rPr>
                        <a:t>Zobrazení souborů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>
                    <a:solidFill>
                      <a:srgbClr val="86363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extLst>
                  <a:ext uri="{0D108BD9-81ED-4DB2-BD59-A6C34878D82A}">
                    <a16:rowId xmlns:a16="http://schemas.microsoft.com/office/drawing/2014/main" val="239913584"/>
                  </a:ext>
                </a:extLst>
              </a:tr>
              <a:tr h="1957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RVT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Využívá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Využívá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extLst>
                  <a:ext uri="{0D108BD9-81ED-4DB2-BD59-A6C34878D82A}">
                    <a16:rowId xmlns:a16="http://schemas.microsoft.com/office/drawing/2014/main" val="1747711401"/>
                  </a:ext>
                </a:extLst>
              </a:tr>
              <a:tr h="1957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DWG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Využívá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Částečné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extLst>
                  <a:ext uri="{0D108BD9-81ED-4DB2-BD59-A6C34878D82A}">
                    <a16:rowId xmlns:a16="http://schemas.microsoft.com/office/drawing/2014/main" val="1010888618"/>
                  </a:ext>
                </a:extLst>
              </a:tr>
              <a:tr h="1957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PDF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Využívá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Ne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extLst>
                  <a:ext uri="{0D108BD9-81ED-4DB2-BD59-A6C34878D82A}">
                    <a16:rowId xmlns:a16="http://schemas.microsoft.com/office/drawing/2014/main" val="3202926252"/>
                  </a:ext>
                </a:extLst>
              </a:tr>
              <a:tr h="1957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Fotky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Využívá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Částečné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extLst>
                  <a:ext uri="{0D108BD9-81ED-4DB2-BD59-A6C34878D82A}">
                    <a16:rowId xmlns:a16="http://schemas.microsoft.com/office/drawing/2014/main" val="3305831843"/>
                  </a:ext>
                </a:extLst>
              </a:tr>
              <a:tr h="1957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</a:rPr>
                        <a:t>Náklady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>
                    <a:solidFill>
                      <a:srgbClr val="86363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extLst>
                  <a:ext uri="{0D108BD9-81ED-4DB2-BD59-A6C34878D82A}">
                    <a16:rowId xmlns:a16="http://schemas.microsoft.com/office/drawing/2014/main" val="543154450"/>
                  </a:ext>
                </a:extLst>
              </a:tr>
              <a:tr h="6410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</a:rPr>
                        <a:t>Licence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</a:rPr>
                        <a:t>Placená (během pandemické situace zdarma)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Zdarma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extLst>
                  <a:ext uri="{0D108BD9-81ED-4DB2-BD59-A6C34878D82A}">
                    <a16:rowId xmlns:a16="http://schemas.microsoft.com/office/drawing/2014/main" val="4082493800"/>
                  </a:ext>
                </a:extLst>
              </a:tr>
              <a:tr h="41843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Další dodatečné potřeby k provozu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</a:rPr>
                        <a:t>Žádné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</a:rPr>
                        <a:t>Nákladné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extLst>
                  <a:ext uri="{0D108BD9-81ED-4DB2-BD59-A6C34878D82A}">
                    <a16:rowId xmlns:a16="http://schemas.microsoft.com/office/drawing/2014/main" val="3285829635"/>
                  </a:ext>
                </a:extLst>
              </a:tr>
              <a:tr h="1957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</a:rPr>
                        <a:t>Bezpečnost a přístup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>
                    <a:solidFill>
                      <a:srgbClr val="86363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extLst>
                  <a:ext uri="{0D108BD9-81ED-4DB2-BD59-A6C34878D82A}">
                    <a16:rowId xmlns:a16="http://schemas.microsoft.com/office/drawing/2014/main" val="2781826948"/>
                  </a:ext>
                </a:extLst>
              </a:tr>
              <a:tr h="1957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Oprávnění na základě projektu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Využívané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Žádné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extLst>
                  <a:ext uri="{0D108BD9-81ED-4DB2-BD59-A6C34878D82A}">
                    <a16:rowId xmlns:a16="http://schemas.microsoft.com/office/drawing/2014/main" val="387097993"/>
                  </a:ext>
                </a:extLst>
              </a:tr>
              <a:tr h="1957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Oprávnění založené na složkách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Využívané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Žádné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extLst>
                  <a:ext uri="{0D108BD9-81ED-4DB2-BD59-A6C34878D82A}">
                    <a16:rowId xmlns:a16="http://schemas.microsoft.com/office/drawing/2014/main" val="2606621835"/>
                  </a:ext>
                </a:extLst>
              </a:tr>
              <a:tr h="1957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</a:rPr>
                        <a:t>Pracnost při užívání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>
                    <a:solidFill>
                      <a:srgbClr val="86363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extLst>
                  <a:ext uri="{0D108BD9-81ED-4DB2-BD59-A6C34878D82A}">
                    <a16:rowId xmlns:a16="http://schemas.microsoft.com/office/drawing/2014/main" val="958424085"/>
                  </a:ext>
                </a:extLst>
              </a:tr>
              <a:tr h="1957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Používání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Snadné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Snadné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extLst>
                  <a:ext uri="{0D108BD9-81ED-4DB2-BD59-A6C34878D82A}">
                    <a16:rowId xmlns:a16="http://schemas.microsoft.com/office/drawing/2014/main" val="2858822526"/>
                  </a:ext>
                </a:extLst>
              </a:tr>
              <a:tr h="1957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Instalace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Snadná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Složitá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extLst>
                  <a:ext uri="{0D108BD9-81ED-4DB2-BD59-A6C34878D82A}">
                    <a16:rowId xmlns:a16="http://schemas.microsoft.com/office/drawing/2014/main" val="2094579865"/>
                  </a:ext>
                </a:extLst>
              </a:tr>
              <a:tr h="41843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</a:rPr>
                        <a:t>Výměna údajů během navrhování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>
                    <a:solidFill>
                      <a:srgbClr val="86363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extLst>
                  <a:ext uri="{0D108BD9-81ED-4DB2-BD59-A6C34878D82A}">
                    <a16:rowId xmlns:a16="http://schemas.microsoft.com/office/drawing/2014/main" val="1982192694"/>
                  </a:ext>
                </a:extLst>
              </a:tr>
              <a:tr h="6410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</a:rPr>
                        <a:t>Vytváření a přiřazování problémů s jasnou auditní stopou.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Využívá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Žádné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extLst>
                  <a:ext uri="{0D108BD9-81ED-4DB2-BD59-A6C34878D82A}">
                    <a16:rowId xmlns:a16="http://schemas.microsoft.com/office/drawing/2014/main" val="1751398455"/>
                  </a:ext>
                </a:extLst>
              </a:tr>
              <a:tr h="6410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Sledování změn na sdílené časové ose projektu napříč týmy.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Využívá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Žádné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extLst>
                  <a:ext uri="{0D108BD9-81ED-4DB2-BD59-A6C34878D82A}">
                    <a16:rowId xmlns:a16="http://schemas.microsoft.com/office/drawing/2014/main" val="2811425075"/>
                  </a:ext>
                </a:extLst>
              </a:tr>
              <a:tr h="41843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Souhrnné modely aplikace Revit.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</a:rPr>
                        <a:t>Využívá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</a:rPr>
                        <a:t>Žádné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46" marR="48646" marT="0" marB="0"/>
                </a:tc>
                <a:extLst>
                  <a:ext uri="{0D108BD9-81ED-4DB2-BD59-A6C34878D82A}">
                    <a16:rowId xmlns:a16="http://schemas.microsoft.com/office/drawing/2014/main" val="1215080953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4681DB83-C538-419B-9A6A-7599135596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177" y="277089"/>
            <a:ext cx="1747581" cy="1747581"/>
          </a:xfrm>
          <a:prstGeom prst="rect">
            <a:avLst/>
          </a:prstGeom>
        </p:spPr>
      </p:pic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57257067-29FE-4283-9DCA-1226C0B3CBCC}"/>
              </a:ext>
            </a:extLst>
          </p:cNvPr>
          <p:cNvSpPr txBox="1">
            <a:spLocks/>
          </p:cNvSpPr>
          <p:nvPr/>
        </p:nvSpPr>
        <p:spPr>
          <a:xfrm>
            <a:off x="1418884" y="2608559"/>
            <a:ext cx="8595360" cy="392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BIM 360 Design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err="1"/>
              <a:t>Revit</a:t>
            </a:r>
            <a:r>
              <a:rPr lang="cs-CZ" sz="2000" dirty="0"/>
              <a:t> Server</a:t>
            </a:r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F420EAF-DBD7-4120-B895-5EBF83364674}"/>
              </a:ext>
            </a:extLst>
          </p:cNvPr>
          <p:cNvSpPr txBox="1"/>
          <p:nvPr/>
        </p:nvSpPr>
        <p:spPr>
          <a:xfrm>
            <a:off x="3916415" y="6365746"/>
            <a:ext cx="17094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spc="10" dirty="0"/>
              <a:t>Zdroj: Vlastní</a:t>
            </a:r>
          </a:p>
        </p:txBody>
      </p:sp>
    </p:spTree>
    <p:extLst>
      <p:ext uri="{BB962C8B-B14F-4D97-AF65-F5344CB8AC3E}">
        <p14:creationId xmlns:p14="http://schemas.microsoft.com/office/powerpoint/2010/main" val="932243275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Pohled">
  <a:themeElements>
    <a:clrScheme name="Vlastní 4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59595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5266</TotalTime>
  <Words>496</Words>
  <Application>Microsoft Office PowerPoint</Application>
  <PresentationFormat>Širokoúhlá obrazovka</PresentationFormat>
  <Paragraphs>150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Wingdings 2</vt:lpstr>
      <vt:lpstr>Pohled</vt:lpstr>
      <vt:lpstr>Knowledge management ve stavebnictví</vt:lpstr>
      <vt:lpstr>Motivace a důvody k řešení daného problému a cíl práce</vt:lpstr>
      <vt:lpstr>Výzkumné otázky</vt:lpstr>
      <vt:lpstr>Metodika</vt:lpstr>
      <vt:lpstr>Aplikační část  Definice a implementace</vt:lpstr>
      <vt:lpstr>Aplikační část REVIT</vt:lpstr>
      <vt:lpstr>Aplikační část REVIT</vt:lpstr>
      <vt:lpstr>Aplikační část REVIT</vt:lpstr>
      <vt:lpstr>Nástroje používané pro sdílení spolupráce v Revitu</vt:lpstr>
      <vt:lpstr>Dosažené výsledky a přínos práce</vt:lpstr>
      <vt:lpstr>Závěrečné shrnutí</vt:lpstr>
      <vt:lpstr>Doplňující otázky</vt:lpstr>
      <vt:lpstr> 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management ve stavebnictví</dc:title>
  <dc:creator>David Váňa</dc:creator>
  <cp:lastModifiedBy>David Váňa</cp:lastModifiedBy>
  <cp:revision>70</cp:revision>
  <dcterms:created xsi:type="dcterms:W3CDTF">2021-01-25T17:24:12Z</dcterms:created>
  <dcterms:modified xsi:type="dcterms:W3CDTF">2021-02-10T15:47:19Z</dcterms:modified>
</cp:coreProperties>
</file>