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7"/>
  </p:notesMasterIdLst>
  <p:sldIdLst>
    <p:sldId id="292" r:id="rId2"/>
    <p:sldId id="306" r:id="rId3"/>
    <p:sldId id="293" r:id="rId4"/>
    <p:sldId id="257" r:id="rId5"/>
    <p:sldId id="294" r:id="rId6"/>
    <p:sldId id="295" r:id="rId7"/>
    <p:sldId id="296" r:id="rId8"/>
    <p:sldId id="300" r:id="rId9"/>
    <p:sldId id="301" r:id="rId10"/>
    <p:sldId id="298" r:id="rId11"/>
    <p:sldId id="302" r:id="rId12"/>
    <p:sldId id="303" r:id="rId13"/>
    <p:sldId id="304" r:id="rId14"/>
    <p:sldId id="305" r:id="rId15"/>
    <p:sldId id="299" r:id="rId16"/>
  </p:sldIdLst>
  <p:sldSz cx="9144000" cy="5143500" type="screen16x9"/>
  <p:notesSz cx="6858000" cy="9144000"/>
  <p:embeddedFontLst>
    <p:embeddedFont>
      <p:font typeface="Abel" panose="02000506030000020004" pitchFamily="2" charset="0"/>
      <p:regular r:id="rId18"/>
    </p:embeddedFont>
    <p:embeddedFont>
      <p:font typeface="Bahnschrift SemiBold SemiConden" panose="020B0502040204020203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tamaran Light" panose="020B0604020202020204" charset="0"/>
      <p:regular r:id="rId24"/>
      <p:bold r:id="rId25"/>
    </p:embeddedFont>
    <p:embeddedFont>
      <p:font typeface="Open Sans Light" panose="020B0306030504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Predvolená sekcia" id="{F366A88F-2688-4C54-BF99-F2C4628F6C10}">
          <p14:sldIdLst>
            <p14:sldId id="292"/>
            <p14:sldId id="306"/>
            <p14:sldId id="293"/>
            <p14:sldId id="257"/>
          </p14:sldIdLst>
        </p14:section>
        <p14:section name="Sekcia bez názvu" id="{E7854829-B42B-4C36-9722-32B88894C4F8}">
          <p14:sldIdLst>
            <p14:sldId id="294"/>
            <p14:sldId id="295"/>
            <p14:sldId id="296"/>
            <p14:sldId id="300"/>
            <p14:sldId id="301"/>
            <p14:sldId id="298"/>
            <p14:sldId id="302"/>
            <p14:sldId id="303"/>
            <p14:sldId id="304"/>
            <p14:sldId id="305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hal\Desktop\&#352;KOLA\Mi&#353;o\Vysok&#225;%20&#353;kola\BAK\graf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hal\Desktop\&#352;KOLA\Mi&#353;o\Vysok&#225;%20&#353;kola\BAK\graf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sz="1200" dirty="0"/>
              <a:t>Graf</a:t>
            </a:r>
            <a:r>
              <a:rPr lang="sk-SK" sz="1200" baseline="0" dirty="0"/>
              <a:t> č.1: Porovnanie variantných návrhov zelenej strechy z hľadiska zaťaženia </a:t>
            </a:r>
            <a:endParaRPr lang="sk-SK" sz="1200" dirty="0"/>
          </a:p>
        </c:rich>
      </c:tx>
      <c:layout>
        <c:manualLayout>
          <c:xMode val="edge"/>
          <c:yMode val="edge"/>
          <c:x val="0.1230664724178200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Hárok1!$B$5</c:f>
              <c:strCache>
                <c:ptCount val="1"/>
                <c:pt idx="0">
                  <c:v>Intenzívna zelená strecha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Hárok1!$E$5</c:f>
              <c:numCache>
                <c:formatCode>General</c:formatCode>
                <c:ptCount val="1"/>
                <c:pt idx="0">
                  <c:v>22.77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A91-4F13-B0D5-4180299BE281}"/>
            </c:ext>
          </c:extLst>
        </c:ser>
        <c:ser>
          <c:idx val="1"/>
          <c:order val="1"/>
          <c:tx>
            <c:strRef>
              <c:f>Hárok1!$B$6</c:f>
              <c:strCache>
                <c:ptCount val="1"/>
                <c:pt idx="0">
                  <c:v>Polointenzívna zelená strecha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Hárok1!$E$6</c:f>
              <c:numCache>
                <c:formatCode>General</c:formatCode>
                <c:ptCount val="1"/>
                <c:pt idx="0">
                  <c:v>16.41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A91-4F13-B0D5-4180299BE281}"/>
            </c:ext>
          </c:extLst>
        </c:ser>
        <c:ser>
          <c:idx val="2"/>
          <c:order val="2"/>
          <c:tx>
            <c:strRef>
              <c:f>Hárok1!$B$7</c:f>
              <c:strCache>
                <c:ptCount val="1"/>
                <c:pt idx="0">
                  <c:v>Extenzívna zelená strecha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Hárok1!$E$7</c:f>
              <c:numCache>
                <c:formatCode>General</c:formatCode>
                <c:ptCount val="1"/>
                <c:pt idx="0">
                  <c:v>15.87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7A91-4F13-B0D5-4180299BE2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83591840"/>
        <c:axId val="783592672"/>
        <c:axId val="0"/>
      </c:bar3DChart>
      <c:catAx>
        <c:axId val="7835918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783592672"/>
        <c:crosses val="autoZero"/>
        <c:auto val="1"/>
        <c:lblAlgn val="ctr"/>
        <c:lblOffset val="100"/>
        <c:noMultiLvlLbl val="0"/>
      </c:catAx>
      <c:valAx>
        <c:axId val="78359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Zaťaženie</a:t>
                </a:r>
                <a:r>
                  <a:rPr lang="sk-SK" baseline="0"/>
                  <a:t> </a:t>
                </a:r>
                <a:r>
                  <a:rPr lang="sk-SK" sz="900" b="1" i="0" u="none" strike="noStrike" baseline="0">
                    <a:effectLst/>
                  </a:rPr>
                  <a:t>gd (KN/m</a:t>
                </a:r>
                <a:r>
                  <a:rPr lang="sk-SK" sz="900" b="1" i="0" u="none" strike="noStrike" baseline="30000">
                    <a:effectLst/>
                  </a:rPr>
                  <a:t>2</a:t>
                </a:r>
                <a:r>
                  <a:rPr lang="sk-SK" sz="900" b="1" i="0" u="none" strike="noStrike" baseline="0">
                    <a:effectLst/>
                  </a:rPr>
                  <a:t>)</a:t>
                </a:r>
                <a:endParaRPr lang="sk-SK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783591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ayout>
        <c:manualLayout>
          <c:xMode val="edge"/>
          <c:yMode val="edge"/>
          <c:x val="0.13205672268907559"/>
          <c:y val="0.78605374536567396"/>
          <c:w val="0.80110597572362274"/>
          <c:h val="0.1881067452513289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sz="1200" dirty="0"/>
              <a:t>Graf</a:t>
            </a:r>
            <a:r>
              <a:rPr lang="sk-SK" sz="1200" baseline="0" dirty="0"/>
              <a:t> č.2: </a:t>
            </a:r>
            <a:r>
              <a:rPr lang="sk-SK" sz="1200" b="1" i="0" u="none" strike="noStrike" baseline="0" dirty="0">
                <a:effectLst/>
              </a:rPr>
              <a:t>Porovnanie variantných návrhov zelenej strechy z hľadiska ceny</a:t>
            </a:r>
            <a:r>
              <a:rPr lang="sk-SK" sz="1200" baseline="0" dirty="0"/>
              <a:t> </a:t>
            </a:r>
            <a:endParaRPr lang="sk-SK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265636751546408"/>
          <c:y val="0.19432888597258677"/>
          <c:w val="0.81054051357615386"/>
          <c:h val="0.596998031496063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Hárok2!$B$8</c:f>
              <c:strCache>
                <c:ptCount val="1"/>
                <c:pt idx="0">
                  <c:v>Intenzívna zelená strecha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Hárok2!$E$8</c:f>
              <c:numCache>
                <c:formatCode>#,##0</c:formatCode>
                <c:ptCount val="1"/>
                <c:pt idx="0">
                  <c:v>7428910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562-4661-8E1C-2A797C596163}"/>
            </c:ext>
          </c:extLst>
        </c:ser>
        <c:ser>
          <c:idx val="1"/>
          <c:order val="1"/>
          <c:tx>
            <c:strRef>
              <c:f>Hárok2!$B$9</c:f>
              <c:strCache>
                <c:ptCount val="1"/>
                <c:pt idx="0">
                  <c:v>Polointenzívna zelená strecha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Hárok2!$E$9</c:f>
              <c:numCache>
                <c:formatCode>#,##0</c:formatCode>
                <c:ptCount val="1"/>
                <c:pt idx="0">
                  <c:v>5436000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562-4661-8E1C-2A797C596163}"/>
            </c:ext>
          </c:extLst>
        </c:ser>
        <c:ser>
          <c:idx val="2"/>
          <c:order val="2"/>
          <c:tx>
            <c:strRef>
              <c:f>Hárok2!$B$10</c:f>
              <c:strCache>
                <c:ptCount val="1"/>
                <c:pt idx="0">
                  <c:v>Extenzívna zelená strecha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562-4661-8E1C-2A797C5961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Hárok2!$E$10</c:f>
              <c:numCache>
                <c:formatCode>#,##0</c:formatCode>
                <c:ptCount val="1"/>
                <c:pt idx="0">
                  <c:v>4850000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B562-4661-8E1C-2A797C5961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860707168"/>
        <c:axId val="860708000"/>
        <c:axId val="0"/>
      </c:bar3DChart>
      <c:catAx>
        <c:axId val="8607071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860708000"/>
        <c:crosses val="autoZero"/>
        <c:auto val="1"/>
        <c:lblAlgn val="ctr"/>
        <c:lblOffset val="100"/>
        <c:noMultiLvlLbl val="0"/>
      </c:catAx>
      <c:valAx>
        <c:axId val="86070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Cena</a:t>
                </a:r>
                <a:r>
                  <a:rPr lang="sk-SK" baseline="0"/>
                  <a:t> v Kč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2.0542222222222216E-3"/>
              <c:y val="0.359674638034813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86070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ayout>
        <c:manualLayout>
          <c:xMode val="edge"/>
          <c:yMode val="edge"/>
          <c:x val="0.13806273148148152"/>
          <c:y val="0.81715959004392391"/>
          <c:w val="0.78267083333333332"/>
          <c:h val="0.1621799251667480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2f000d427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2f000d427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2929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-1774550" y="3619350"/>
            <a:ext cx="5300100" cy="27621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5179831" y="-673306"/>
            <a:ext cx="4430900" cy="25806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ubTitle" idx="1"/>
          </p:nvPr>
        </p:nvSpPr>
        <p:spPr>
          <a:xfrm>
            <a:off x="4767706" y="641536"/>
            <a:ext cx="31560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2"/>
          </p:nvPr>
        </p:nvSpPr>
        <p:spPr>
          <a:xfrm>
            <a:off x="6102706" y="1461846"/>
            <a:ext cx="1821000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3_1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/>
          <p:nvPr/>
        </p:nvSpPr>
        <p:spPr>
          <a:xfrm flipH="1">
            <a:off x="4558700" y="1923975"/>
            <a:ext cx="4592700" cy="32532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7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subTitle" idx="1"/>
          </p:nvPr>
        </p:nvSpPr>
        <p:spPr>
          <a:xfrm>
            <a:off x="878783" y="1949134"/>
            <a:ext cx="19680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2"/>
          </p:nvPr>
        </p:nvSpPr>
        <p:spPr>
          <a:xfrm>
            <a:off x="3676965" y="1949140"/>
            <a:ext cx="17862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ctrTitle"/>
          </p:nvPr>
        </p:nvSpPr>
        <p:spPr>
          <a:xfrm>
            <a:off x="881601" y="3416350"/>
            <a:ext cx="1451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ctrTitle" idx="3"/>
          </p:nvPr>
        </p:nvSpPr>
        <p:spPr>
          <a:xfrm>
            <a:off x="3684360" y="3416350"/>
            <a:ext cx="17889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4"/>
          </p:nvPr>
        </p:nvSpPr>
        <p:spPr>
          <a:xfrm>
            <a:off x="6472882" y="1949140"/>
            <a:ext cx="17862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ctrTitle" idx="5"/>
          </p:nvPr>
        </p:nvSpPr>
        <p:spPr>
          <a:xfrm>
            <a:off x="6487273" y="3416350"/>
            <a:ext cx="18180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ctrTitle" idx="6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8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 flipH="1">
            <a:off x="995600" y="2623275"/>
            <a:ext cx="8155800" cy="25539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ctrTitle"/>
          </p:nvPr>
        </p:nvSpPr>
        <p:spPr>
          <a:xfrm>
            <a:off x="1747550" y="1275229"/>
            <a:ext cx="22635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1445923" y="1611300"/>
            <a:ext cx="2558400" cy="7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ctrTitle" idx="2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ctrTitle" idx="3"/>
          </p:nvPr>
        </p:nvSpPr>
        <p:spPr>
          <a:xfrm>
            <a:off x="1747558" y="2650566"/>
            <a:ext cx="22635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623595" y="3183731"/>
            <a:ext cx="2380800" cy="7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3_1_1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20"/>
          <p:cNvGrpSpPr/>
          <p:nvPr/>
        </p:nvGrpSpPr>
        <p:grpSpPr>
          <a:xfrm>
            <a:off x="4390050" y="890013"/>
            <a:ext cx="5325450" cy="2189113"/>
            <a:chOff x="4390050" y="661413"/>
            <a:chExt cx="5325450" cy="2189113"/>
          </a:xfrm>
        </p:grpSpPr>
        <p:sp>
          <p:nvSpPr>
            <p:cNvPr id="119" name="Google Shape;119;p20"/>
            <p:cNvSpPr/>
            <p:nvPr/>
          </p:nvSpPr>
          <p:spPr>
            <a:xfrm>
              <a:off x="4390050" y="661413"/>
              <a:ext cx="3317068" cy="2189023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6053100" y="661425"/>
              <a:ext cx="3662400" cy="2189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20"/>
          <p:cNvSpPr/>
          <p:nvPr/>
        </p:nvSpPr>
        <p:spPr>
          <a:xfrm>
            <a:off x="-362925" y="1922925"/>
            <a:ext cx="3317068" cy="2189023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body" idx="1"/>
          </p:nvPr>
        </p:nvSpPr>
        <p:spPr>
          <a:xfrm>
            <a:off x="642050" y="1096575"/>
            <a:ext cx="4463400" cy="3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Char char="⬣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Light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Light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Light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Light"/>
              <a:buAutoNum type="alphaLcPeriod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Light"/>
              <a:buAutoNum type="romanLcPeriod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Light"/>
              <a:buAutoNum type="arabicPeriod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Light"/>
              <a:buAutoNum type="alphaLcPeriod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Catamaran Light"/>
              <a:buAutoNum type="romanLcPeriod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ctrTitle"/>
          </p:nvPr>
        </p:nvSpPr>
        <p:spPr>
          <a:xfrm>
            <a:off x="610474" y="371750"/>
            <a:ext cx="437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●"/>
              <a:defRPr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6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vba.tzb-info.cz/docu/clanky/0223/022382o13.jpg" TargetMode="External"/><Relationship Id="rId2" Type="http://schemas.openxmlformats.org/officeDocument/2006/relationships/hyperlink" Target="https://stavba.tzb-info.cz/docu/clanky/0223/022382o1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Michal\Downloads\isover_katalog_plochych_striech_0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6BAF995-4297-905C-A4B8-CA07E8126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6" t="2858" r="3499"/>
          <a:stretch/>
        </p:blipFill>
        <p:spPr>
          <a:xfrm>
            <a:off x="0" y="2275965"/>
            <a:ext cx="4921858" cy="2867535"/>
          </a:xfrm>
          <a:prstGeom prst="rect">
            <a:avLst/>
          </a:prstGeom>
        </p:spPr>
      </p:pic>
      <p:sp>
        <p:nvSpPr>
          <p:cNvPr id="7" name="Google Shape;151;p30">
            <a:extLst>
              <a:ext uri="{FF2B5EF4-FFF2-40B4-BE49-F238E27FC236}">
                <a16:creationId xmlns:a16="http://schemas.microsoft.com/office/drawing/2014/main" id="{2E8E4110-8185-B3E8-80CD-514A8E62B71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40118" y="70354"/>
            <a:ext cx="5263763" cy="1782300"/>
          </a:xfrm>
          <a:prstGeom prst="rect">
            <a:avLst/>
          </a:prstGeom>
        </p:spPr>
        <p:txBody>
          <a:bodyPr spcFirstLastPara="1" wrap="square" lIns="91425" tIns="91425" rIns="13665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>
                <a:latin typeface="Bahnschrift SemiBold SemiConden" panose="020B0502040204020203" pitchFamily="34" charset="0"/>
              </a:rPr>
              <a:t> </a:t>
            </a:r>
            <a:r>
              <a:rPr lang="cs-CZ" sz="3600" dirty="0">
                <a:latin typeface="Bahnschrift SemiBold SemiConden" panose="020B0502040204020203" pitchFamily="34" charset="0"/>
              </a:rPr>
              <a:t>Studie využití ploché střechy</a:t>
            </a:r>
            <a:br>
              <a:rPr lang="cs-CZ" sz="3600" dirty="0">
                <a:latin typeface="Bahnschrift SemiBold SemiConden" panose="020B0502040204020203" pitchFamily="34" charset="0"/>
              </a:rPr>
            </a:br>
            <a:r>
              <a:rPr lang="cs-CZ" sz="3600" dirty="0">
                <a:latin typeface="Bahnschrift SemiBold SemiConden" panose="020B0502040204020203" pitchFamily="34" charset="0"/>
              </a:rPr>
              <a:t>administrativní budovy</a:t>
            </a:r>
            <a:endParaRPr sz="4000" dirty="0">
              <a:latin typeface="Bahnschrift SemiBold SemiConden" panose="020B0502040204020203" pitchFamily="34" charset="0"/>
            </a:endParaRPr>
          </a:p>
        </p:txBody>
      </p:sp>
      <p:sp>
        <p:nvSpPr>
          <p:cNvPr id="8" name="Google Shape;150;p30">
            <a:extLst>
              <a:ext uri="{FF2B5EF4-FFF2-40B4-BE49-F238E27FC236}">
                <a16:creationId xmlns:a16="http://schemas.microsoft.com/office/drawing/2014/main" id="{0137602D-44E9-3987-B116-B17138F773E8}"/>
              </a:ext>
            </a:extLst>
          </p:cNvPr>
          <p:cNvSpPr txBox="1">
            <a:spLocks/>
          </p:cNvSpPr>
          <p:nvPr/>
        </p:nvSpPr>
        <p:spPr>
          <a:xfrm>
            <a:off x="3764801" y="1852654"/>
            <a:ext cx="1916550" cy="376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14081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 Light"/>
              <a:buNone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 algn="ctr"/>
            <a:r>
              <a:rPr lang="cs-CZ" sz="1600" b="1" dirty="0">
                <a:latin typeface="Bahnschrift SemiBold SemiConden" panose="020B0502040204020203" pitchFamily="34" charset="0"/>
              </a:rPr>
              <a:t> Bakalářská práce</a:t>
            </a:r>
            <a:endParaRPr lang="en-GB" sz="16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9" name="Google Shape;150;p30">
            <a:extLst>
              <a:ext uri="{FF2B5EF4-FFF2-40B4-BE49-F238E27FC236}">
                <a16:creationId xmlns:a16="http://schemas.microsoft.com/office/drawing/2014/main" id="{B3230AE8-FD33-E3E6-6B29-3168C0008F27}"/>
              </a:ext>
            </a:extLst>
          </p:cNvPr>
          <p:cNvSpPr txBox="1">
            <a:spLocks/>
          </p:cNvSpPr>
          <p:nvPr/>
        </p:nvSpPr>
        <p:spPr>
          <a:xfrm>
            <a:off x="5785942" y="2620675"/>
            <a:ext cx="2835875" cy="67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14081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 Light"/>
              <a:buNone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 algn="ctr"/>
            <a:r>
              <a:rPr lang="cs-CZ" dirty="0">
                <a:latin typeface="Bahnschrift SemiBold SemiConden" panose="020B0502040204020203" pitchFamily="34" charset="0"/>
              </a:rPr>
              <a:t> </a:t>
            </a:r>
            <a:r>
              <a:rPr lang="cs-CZ" b="1" dirty="0">
                <a:latin typeface="Bahnschrift SemiBold SemiConden" panose="020B0502040204020203" pitchFamily="34" charset="0"/>
              </a:rPr>
              <a:t>Vysoká škola technická a ekonomická v Českých Budějovicích</a:t>
            </a:r>
          </a:p>
          <a:p>
            <a:pPr marL="0" indent="0" algn="ctr"/>
            <a:endParaRPr lang="cs-CZ" sz="500" b="1" dirty="0">
              <a:latin typeface="Bahnschrift SemiBold SemiConden" panose="020B0502040204020203" pitchFamily="34" charset="0"/>
            </a:endParaRPr>
          </a:p>
          <a:p>
            <a:pPr marL="0" indent="0" algn="ctr"/>
            <a:r>
              <a:rPr lang="cs-CZ" b="1" dirty="0">
                <a:latin typeface="Bahnschrift SemiBold SemiConden" panose="020B0502040204020203" pitchFamily="34" charset="0"/>
              </a:rPr>
              <a:t>Ústav Technicko-technologický</a:t>
            </a:r>
            <a:endParaRPr lang="en-GB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BC0452C-EE2C-4E60-3DDE-4840E6D68044}"/>
              </a:ext>
            </a:extLst>
          </p:cNvPr>
          <p:cNvSpPr txBox="1"/>
          <p:nvPr/>
        </p:nvSpPr>
        <p:spPr>
          <a:xfrm>
            <a:off x="5252632" y="3820061"/>
            <a:ext cx="40771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noProof="1">
                <a:latin typeface="Bahnschrift SemiBold SemiConden" panose="020B0502040204020203" pitchFamily="34" charset="0"/>
              </a:rPr>
              <a:t>Autor: 	    Michal Grivalský</a:t>
            </a:r>
          </a:p>
          <a:p>
            <a:r>
              <a:rPr lang="sk-SK" sz="1600" noProof="1">
                <a:latin typeface="Bahnschrift SemiBold SemiConden" panose="020B0502040204020203" pitchFamily="34" charset="0"/>
              </a:rPr>
              <a:t>Vedúci práce: Ing. Aleš Kaňkovský</a:t>
            </a:r>
          </a:p>
          <a:p>
            <a:r>
              <a:rPr lang="sk-SK" sz="1600" noProof="1">
                <a:latin typeface="Bahnschrift SemiBold SemiConden" panose="020B0502040204020203" pitchFamily="34" charset="0"/>
              </a:rPr>
              <a:t>Oponent:	    </a:t>
            </a:r>
            <a:r>
              <a:rPr lang="sk-SK" sz="1600" b="0" i="0" dirty="0">
                <a:solidFill>
                  <a:srgbClr val="3A3A3A"/>
                </a:solidFill>
                <a:effectLst/>
                <a:latin typeface="Bahnschrift SemiBold SemiConden" panose="020B0502040204020203" pitchFamily="34" charset="0"/>
              </a:rPr>
              <a:t>Ing. Michal </a:t>
            </a:r>
            <a:r>
              <a:rPr lang="sk-SK" sz="1600" b="0" i="0" dirty="0" err="1">
                <a:solidFill>
                  <a:srgbClr val="3A3A3A"/>
                </a:solidFill>
                <a:effectLst/>
                <a:latin typeface="Bahnschrift SemiBold SemiConden" panose="020B0502040204020203" pitchFamily="34" charset="0"/>
              </a:rPr>
              <a:t>Lávička</a:t>
            </a:r>
            <a:endParaRPr lang="sk-SK" sz="1600" noProof="1">
              <a:latin typeface="Bahnschrift SemiBold SemiConden" panose="020B0502040204020203" pitchFamily="34" charset="0"/>
            </a:endParaRPr>
          </a:p>
          <a:p>
            <a:r>
              <a:rPr lang="sk-SK" sz="1600" noProof="1">
                <a:latin typeface="Bahnschrift SemiBold SemiConden" panose="020B0502040204020203" pitchFamily="34" charset="0"/>
              </a:rPr>
              <a:t>Datum:	    20.1.2023</a:t>
            </a:r>
          </a:p>
          <a:p>
            <a:r>
              <a:rPr lang="sk-SK" sz="1600" noProof="1">
                <a:latin typeface="Bahnschrift SemiBold SemiConden" panose="020B0502040204020203" pitchFamily="34" charset="0"/>
              </a:rPr>
              <a:t>Odbor: 	    Pozemní stavby</a:t>
            </a:r>
            <a:endParaRPr lang="sk-SK" noProof="1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44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4" descr="Obrázok, na ktorom je vonkajšie, oceán, príroda, pobrežie&#10;&#10;Automaticky generovaný popis">
            <a:extLst>
              <a:ext uri="{FF2B5EF4-FFF2-40B4-BE49-F238E27FC236}">
                <a16:creationId xmlns:a16="http://schemas.microsoft.com/office/drawing/2014/main" id="{3F1766CE-2874-F349-17CD-C83E6FD81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819"/>
            <a:ext cx="4456322" cy="2506681"/>
          </a:xfrm>
          <a:prstGeom prst="rect">
            <a:avLst/>
          </a:prstGeom>
        </p:spPr>
      </p:pic>
      <p:pic>
        <p:nvPicPr>
          <p:cNvPr id="4" name="Obrázok 6" descr="Obrázok, na ktorom je stredisko&#10;&#10;Automaticky generovaný popis">
            <a:extLst>
              <a:ext uri="{FF2B5EF4-FFF2-40B4-BE49-F238E27FC236}">
                <a16:creationId xmlns:a16="http://schemas.microsoft.com/office/drawing/2014/main" id="{22A33B74-5F52-DB04-4740-EA843A104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77" y="2636819"/>
            <a:ext cx="4456323" cy="250668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998B899-5E8E-C7A2-819A-C8F7692667C8}"/>
              </a:ext>
            </a:extLst>
          </p:cNvPr>
          <p:cNvSpPr txBox="1">
            <a:spLocks/>
          </p:cNvSpPr>
          <p:nvPr/>
        </p:nvSpPr>
        <p:spPr>
          <a:xfrm>
            <a:off x="361121" y="126586"/>
            <a:ext cx="7900283" cy="8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sk-SK" sz="2800" dirty="0">
                <a:latin typeface="Bahnschrift SemiBold SemiConden" panose="020B0502040204020203" pitchFamily="34" charset="0"/>
              </a:rPr>
              <a:t>Záver (zhrnutie) –</a:t>
            </a:r>
            <a:r>
              <a:rPr lang="sk-SK" sz="2800" dirty="0" err="1">
                <a:latin typeface="Bahnschrift SemiBold SemiConden" panose="020B0502040204020203" pitchFamily="34" charset="0"/>
              </a:rPr>
              <a:t>Polointenzívna</a:t>
            </a:r>
            <a:r>
              <a:rPr lang="sk-SK" sz="2800" dirty="0">
                <a:latin typeface="Bahnschrift SemiBold SemiConden" panose="020B0502040204020203" pitchFamily="34" charset="0"/>
              </a:rPr>
              <a:t> zelená strecha</a:t>
            </a:r>
          </a:p>
        </p:txBody>
      </p:sp>
      <p:cxnSp>
        <p:nvCxnSpPr>
          <p:cNvPr id="6" name="Google Shape;160;p31">
            <a:extLst>
              <a:ext uri="{FF2B5EF4-FFF2-40B4-BE49-F238E27FC236}">
                <a16:creationId xmlns:a16="http://schemas.microsoft.com/office/drawing/2014/main" id="{670DA0AC-523E-4857-6727-5EC560251714}"/>
              </a:ext>
            </a:extLst>
          </p:cNvPr>
          <p:cNvCxnSpPr/>
          <p:nvPr/>
        </p:nvCxnSpPr>
        <p:spPr>
          <a:xfrm>
            <a:off x="374759" y="1115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A1B17F86-40A1-6D83-1FB4-2A39A560AFAF}"/>
              </a:ext>
            </a:extLst>
          </p:cNvPr>
          <p:cNvSpPr txBox="1">
            <a:spLocks/>
          </p:cNvSpPr>
          <p:nvPr/>
        </p:nvSpPr>
        <p:spPr>
          <a:xfrm>
            <a:off x="200439" y="809878"/>
            <a:ext cx="8743122" cy="169680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k-SK" sz="1800" dirty="0">
                <a:latin typeface="Bahnschrift SemiBold SemiConden" panose="020B0502040204020203" pitchFamily="34" charset="0"/>
                <a:ea typeface="Calibri" panose="020F0502020204030204" pitchFamily="34" charset="0"/>
              </a:rPr>
              <a:t>Najvhodnejší typ strechy pre danú budovu je variant č.2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k-SK" sz="1800" dirty="0">
                <a:latin typeface="Bahnschrift SemiBold SemiConden" panose="020B0502040204020203" pitchFamily="34" charset="0"/>
                <a:ea typeface="Calibri" panose="020F0502020204030204" pitchFamily="34" charset="0"/>
              </a:rPr>
              <a:t>Kompromis medzi intenzívnou a extenzívnou zelenou strechou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k-SK" sz="1800" dirty="0">
                <a:latin typeface="Bahnschrift SemiBold SemiConden" panose="020B0502040204020203" pitchFamily="34" charset="0"/>
                <a:ea typeface="Calibri" panose="020F0502020204030204" pitchFamily="34" charset="0"/>
              </a:rPr>
              <a:t>Firemné akcie, team </a:t>
            </a:r>
            <a:r>
              <a:rPr lang="sk-SK" sz="1800" dirty="0" err="1">
                <a:latin typeface="Bahnschrift SemiBold SemiConden" panose="020B0502040204020203" pitchFamily="34" charset="0"/>
                <a:ea typeface="Calibri" panose="020F0502020204030204" pitchFamily="34" charset="0"/>
              </a:rPr>
              <a:t>buildingy</a:t>
            </a:r>
            <a:r>
              <a:rPr lang="sk-SK" sz="1800" dirty="0">
                <a:latin typeface="Bahnschrift SemiBold SemiConden" panose="020B0502040204020203" pitchFamily="34" charset="0"/>
                <a:ea typeface="Calibri" panose="020F0502020204030204" pitchFamily="34" charset="0"/>
              </a:rPr>
              <a:t> a prezentácie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k-SK" sz="1800" dirty="0">
                <a:latin typeface="Bahnschrift SemiBold SemiConden" panose="020B0502040204020203" pitchFamily="34" charset="0"/>
                <a:ea typeface="Calibri" panose="020F0502020204030204" pitchFamily="34" charset="0"/>
              </a:rPr>
              <a:t>Možnosť prenajatia strechy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k-SK" sz="1800" dirty="0">
                <a:latin typeface="Bahnschrift SemiBold SemiConden" panose="020B0502040204020203" pitchFamily="34" charset="0"/>
                <a:ea typeface="Calibri" panose="020F0502020204030204" pitchFamily="34" charset="0"/>
              </a:rPr>
              <a:t>Návratnosť investície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k-SK" sz="1800" dirty="0">
                <a:latin typeface="Bahnschrift SemiBold SemiConden" panose="020B0502040204020203" pitchFamily="34" charset="0"/>
                <a:ea typeface="Calibri" panose="020F0502020204030204" pitchFamily="34" charset="0"/>
              </a:rPr>
              <a:t>Voľne prístupná na oddych pre zamestnancov budovy</a:t>
            </a:r>
            <a:endParaRPr lang="sk-SK" sz="1800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3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9006C2-B3FE-BC16-07F0-8468CFEBA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584" y="207508"/>
            <a:ext cx="3811504" cy="706961"/>
          </a:xfrm>
        </p:spPr>
        <p:txBody>
          <a:bodyPr/>
          <a:lstStyle/>
          <a:p>
            <a:r>
              <a:rPr lang="sk-SK" sz="2800" dirty="0">
                <a:latin typeface="Bahnschrift SemiBold SemiConden" panose="020B0502040204020203" pitchFamily="34" charset="0"/>
              </a:rPr>
              <a:t>Otázky vedúceho práce: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9411DD-FB1C-4D9A-5067-158925983482}"/>
              </a:ext>
            </a:extLst>
          </p:cNvPr>
          <p:cNvSpPr txBox="1">
            <a:spLocks/>
          </p:cNvSpPr>
          <p:nvPr/>
        </p:nvSpPr>
        <p:spPr>
          <a:xfrm>
            <a:off x="83294" y="874947"/>
            <a:ext cx="8743122" cy="169680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k-SK" sz="1700" dirty="0">
                <a:latin typeface="Bahnschrift SemiBold SemiConden" panose="020B0502040204020203" pitchFamily="34" charset="0"/>
              </a:rPr>
              <a:t>V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případě</a:t>
            </a:r>
            <a:r>
              <a:rPr lang="sk-SK" sz="1700" dirty="0">
                <a:latin typeface="Bahnschrift SemiBold SemiConden" panose="020B0502040204020203" pitchFamily="34" charset="0"/>
              </a:rPr>
              <a:t> návrhu </a:t>
            </a:r>
            <a:r>
              <a:rPr lang="sk-SK" sz="1700" dirty="0" err="1">
                <a:latin typeface="Bahnschrift SemiBold SemiConden" panose="020B0502040204020203" pitchFamily="34" charset="0"/>
              </a:rPr>
              <a:t>intenzivní</a:t>
            </a:r>
            <a:r>
              <a:rPr lang="sk-SK" sz="1700" dirty="0">
                <a:latin typeface="Bahnschrift SemiBold SemiConden" panose="020B0502040204020203" pitchFamily="34" charset="0"/>
              </a:rPr>
              <a:t> vegetační </a:t>
            </a:r>
            <a:r>
              <a:rPr lang="sk-SK" sz="1700" dirty="0" err="1">
                <a:latin typeface="Bahnschrift SemiBold SemiConden" panose="020B0502040204020203" pitchFamily="34" charset="0"/>
              </a:rPr>
              <a:t>střechy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byla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Vámi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zvolena</a:t>
            </a:r>
            <a:r>
              <a:rPr lang="sk-SK" sz="1700" dirty="0">
                <a:latin typeface="Bahnschrift SemiBold SemiConden" panose="020B0502040204020203" pitchFamily="34" charset="0"/>
              </a:rPr>
              <a:t> skladba </a:t>
            </a:r>
            <a:r>
              <a:rPr lang="sk-SK" sz="1700" dirty="0" err="1">
                <a:latin typeface="Bahnschrift SemiBold SemiConden" panose="020B0502040204020203" pitchFamily="34" charset="0"/>
              </a:rPr>
              <a:t>střešního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pláště</a:t>
            </a:r>
            <a:r>
              <a:rPr lang="sk-SK" sz="1700" dirty="0">
                <a:latin typeface="Bahnschrift SemiBold SemiConden" panose="020B0502040204020203" pitchFamily="34" charset="0"/>
              </a:rPr>
              <a:t> s opačným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pořadím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vrstev</a:t>
            </a:r>
            <a:r>
              <a:rPr lang="sk-SK" sz="1700" dirty="0">
                <a:latin typeface="Bahnschrift SemiBold SemiConden" panose="020B0502040204020203" pitchFamily="34" charset="0"/>
              </a:rPr>
              <a:t>. Je v tomto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případě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volba</a:t>
            </a:r>
            <a:r>
              <a:rPr lang="sk-SK" sz="1700" dirty="0">
                <a:latin typeface="Bahnschrift SemiBold SemiConden" panose="020B0502040204020203" pitchFamily="34" charset="0"/>
              </a:rPr>
              <a:t> inverzní </a:t>
            </a:r>
            <a:r>
              <a:rPr lang="sk-SK" sz="1700" dirty="0" err="1">
                <a:latin typeface="Bahnschrift SemiBold SemiConden" panose="020B0502040204020203" pitchFamily="34" charset="0"/>
              </a:rPr>
              <a:t>střechy</a:t>
            </a:r>
            <a:r>
              <a:rPr lang="sk-SK" sz="1700" dirty="0">
                <a:latin typeface="Bahnschrift SemiBold SemiConden" panose="020B0502040204020203" pitchFamily="34" charset="0"/>
              </a:rPr>
              <a:t> vhodným </a:t>
            </a:r>
            <a:r>
              <a:rPr lang="sk-SK" sz="1700" dirty="0" err="1">
                <a:latin typeface="Bahnschrift SemiBold SemiConden" panose="020B0502040204020203" pitchFamily="34" charset="0"/>
              </a:rPr>
              <a:t>řešením</a:t>
            </a:r>
            <a:r>
              <a:rPr lang="sk-SK" sz="1700" dirty="0">
                <a:latin typeface="Bahnschrift SemiBold SemiConden" panose="020B0502040204020203" pitchFamily="34" charset="0"/>
              </a:rPr>
              <a:t>? Resp. </a:t>
            </a:r>
            <a:r>
              <a:rPr lang="sk-SK" sz="1700" dirty="0" err="1">
                <a:latin typeface="Bahnschrift SemiBold SemiConden" panose="020B0502040204020203" pitchFamily="34" charset="0"/>
              </a:rPr>
              <a:t>nebyl</a:t>
            </a:r>
            <a:r>
              <a:rPr lang="sk-SK" sz="1700" dirty="0">
                <a:latin typeface="Bahnschrift SemiBold SemiConden" panose="020B0502040204020203" pitchFamily="34" charset="0"/>
              </a:rPr>
              <a:t> by návrh </a:t>
            </a:r>
            <a:r>
              <a:rPr lang="sk-SK" sz="1700" dirty="0" err="1">
                <a:latin typeface="Bahnschrift SemiBold SemiConden" panose="020B0502040204020203" pitchFamily="34" charset="0"/>
              </a:rPr>
              <a:t>střechy</a:t>
            </a:r>
            <a:r>
              <a:rPr lang="sk-SK" sz="1700" dirty="0">
                <a:latin typeface="Bahnschrift SemiBold SemiConden" panose="020B0502040204020203" pitchFamily="34" charset="0"/>
              </a:rPr>
              <a:t> s klasickým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pořadím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vrstev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snazší</a:t>
            </a:r>
            <a:r>
              <a:rPr lang="sk-SK" sz="1700" dirty="0">
                <a:latin typeface="Bahnschrift SemiBold SemiConden" panose="020B0502040204020203" pitchFamily="34" charset="0"/>
              </a:rPr>
              <a:t> na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provedení</a:t>
            </a:r>
            <a:r>
              <a:rPr lang="sk-SK" sz="1700" dirty="0">
                <a:latin typeface="Bahnschrift SemiBold SemiConden" panose="020B0502040204020203" pitchFamily="34" charset="0"/>
              </a:rPr>
              <a:t> a do </a:t>
            </a:r>
            <a:r>
              <a:rPr lang="sk-SK" sz="1700" dirty="0" err="1">
                <a:latin typeface="Bahnschrift SemiBold SemiConden" panose="020B0502040204020203" pitchFamily="34" charset="0"/>
              </a:rPr>
              <a:t>budoucna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méně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rizikovější</a:t>
            </a:r>
            <a:r>
              <a:rPr lang="sk-SK" sz="1700" dirty="0">
                <a:latin typeface="Bahnschrift SemiBold SemiConden" panose="020B0502040204020203" pitchFamily="34" charset="0"/>
              </a:rPr>
              <a:t> na vznik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poruch</a:t>
            </a:r>
            <a:r>
              <a:rPr lang="sk-SK" sz="1700" dirty="0">
                <a:latin typeface="Bahnschrift SemiBold SemiConden" panose="020B0502040204020203" pitchFamily="34" charset="0"/>
              </a:rPr>
              <a:t>? </a:t>
            </a:r>
            <a:r>
              <a:rPr lang="sk-SK" sz="1700" dirty="0" err="1">
                <a:latin typeface="Bahnschrift SemiBold SemiConden" panose="020B0502040204020203" pitchFamily="34" charset="0"/>
              </a:rPr>
              <a:t>Jakým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způsobem</a:t>
            </a:r>
            <a:r>
              <a:rPr lang="sk-SK" sz="1700" dirty="0">
                <a:latin typeface="Bahnschrift SemiBold SemiConden" panose="020B0502040204020203" pitchFamily="34" charset="0"/>
              </a:rPr>
              <a:t> by </a:t>
            </a:r>
            <a:r>
              <a:rPr lang="sk-SK" sz="1700" dirty="0" err="1">
                <a:latin typeface="Bahnschrift SemiBold SemiConden" panose="020B0502040204020203" pitchFamily="34" charset="0"/>
              </a:rPr>
              <a:t>se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lišila</a:t>
            </a:r>
            <a:r>
              <a:rPr lang="sk-SK" sz="1700" dirty="0">
                <a:latin typeface="Bahnschrift SemiBold SemiConden" panose="020B0502040204020203" pitchFamily="34" charset="0"/>
              </a:rPr>
              <a:t> cena?</a:t>
            </a:r>
            <a:endParaRPr lang="sk-SK" sz="1700" dirty="0">
              <a:latin typeface="Bahnschrift SemiBold SemiConden" panose="020B0502040204020203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74EC50C2-3F59-954B-1AA1-C1FBFE833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010728"/>
              </p:ext>
            </p:extLst>
          </p:nvPr>
        </p:nvGraphicFramePr>
        <p:xfrm>
          <a:off x="123190" y="2328168"/>
          <a:ext cx="5754370" cy="14228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7185">
                  <a:extLst>
                    <a:ext uri="{9D8B030D-6E8A-4147-A177-3AD203B41FA5}">
                      <a16:colId xmlns:a16="http://schemas.microsoft.com/office/drawing/2014/main" val="3580821605"/>
                    </a:ext>
                  </a:extLst>
                </a:gridCol>
                <a:gridCol w="2877185">
                  <a:extLst>
                    <a:ext uri="{9D8B030D-6E8A-4147-A177-3AD203B41FA5}">
                      <a16:colId xmlns:a16="http://schemas.microsoft.com/office/drawing/2014/main" val="37506970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b="1" u="sng" dirty="0">
                          <a:effectLst/>
                        </a:rPr>
                        <a:t> Cena TI a spádovej vrstvy inverznej strechy</a:t>
                      </a:r>
                      <a:endParaRPr lang="sk-SK" sz="11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Cena materiálu s DPH k 12.11.2022 (Kč/m</a:t>
                      </a:r>
                      <a:r>
                        <a:rPr lang="cs-CZ" sz="1100" baseline="30000">
                          <a:effectLst/>
                        </a:rPr>
                        <a:t>3</a:t>
                      </a:r>
                      <a:r>
                        <a:rPr lang="cs-CZ" sz="1100">
                          <a:effectLst/>
                        </a:rPr>
                        <a:t>)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0809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 err="1">
                          <a:effectLst/>
                        </a:rPr>
                        <a:t>Tepelnoizolačná</a:t>
                      </a:r>
                      <a:r>
                        <a:rPr lang="cs-CZ" sz="1100" dirty="0">
                          <a:effectLst/>
                        </a:rPr>
                        <a:t> vrstva –</a:t>
                      </a:r>
                      <a:endParaRPr lang="sk-SK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XPS </a:t>
                      </a:r>
                      <a:r>
                        <a:rPr lang="cs-CZ" sz="1100" dirty="0" err="1">
                          <a:effectLst/>
                        </a:rPr>
                        <a:t>Fibran</a:t>
                      </a:r>
                      <a:r>
                        <a:rPr lang="cs-CZ" sz="1100" dirty="0">
                          <a:effectLst/>
                        </a:rPr>
                        <a:t> 300-L</a:t>
                      </a:r>
                      <a:endParaRPr lang="sk-SK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 err="1">
                          <a:effectLst/>
                        </a:rPr>
                        <a:t>tl</a:t>
                      </a:r>
                      <a:r>
                        <a:rPr lang="cs-CZ" sz="1100" dirty="0">
                          <a:effectLst/>
                        </a:rPr>
                        <a:t>: 200 mm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5 275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7753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Spádová vrstva -XPS Fibran Incline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6 825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4122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b="1">
                          <a:effectLst/>
                        </a:rPr>
                        <a:t>Spolu</a:t>
                      </a:r>
                      <a:endParaRPr lang="sk-S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b="1" dirty="0">
                          <a:effectLst/>
                        </a:rPr>
                        <a:t>12 100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6395978"/>
                  </a:ext>
                </a:extLst>
              </a:tr>
            </a:tbl>
          </a:graphicData>
        </a:graphic>
      </p:graphicFrame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6E98F3E5-9772-4E8A-1E6C-7D7F2979E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151112"/>
              </p:ext>
            </p:extLst>
          </p:nvPr>
        </p:nvGraphicFramePr>
        <p:xfrm>
          <a:off x="123190" y="3807637"/>
          <a:ext cx="5754370" cy="13212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7185">
                  <a:extLst>
                    <a:ext uri="{9D8B030D-6E8A-4147-A177-3AD203B41FA5}">
                      <a16:colId xmlns:a16="http://schemas.microsoft.com/office/drawing/2014/main" val="1965071520"/>
                    </a:ext>
                  </a:extLst>
                </a:gridCol>
                <a:gridCol w="2877185">
                  <a:extLst>
                    <a:ext uri="{9D8B030D-6E8A-4147-A177-3AD203B41FA5}">
                      <a16:colId xmlns:a16="http://schemas.microsoft.com/office/drawing/2014/main" val="31249888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i="0" u="sng" dirty="0">
                          <a:effectLst/>
                        </a:rPr>
                        <a:t>Cena TI a spádovej vrstvy strechy s klasickým poradím vrstiev </a:t>
                      </a:r>
                      <a:endParaRPr lang="sk-SK" sz="1100" i="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Cena materiálu s DPH k 12.11.2022 (Kč/m</a:t>
                      </a:r>
                      <a:r>
                        <a:rPr lang="cs-CZ" sz="1100" baseline="30000" dirty="0">
                          <a:effectLst/>
                        </a:rPr>
                        <a:t>3</a:t>
                      </a:r>
                      <a:r>
                        <a:rPr lang="cs-CZ" sz="1100" dirty="0">
                          <a:effectLst/>
                        </a:rPr>
                        <a:t>)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4335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 err="1">
                          <a:effectLst/>
                        </a:rPr>
                        <a:t>Tepelnoizolačná</a:t>
                      </a:r>
                      <a:r>
                        <a:rPr lang="cs-CZ" sz="1100" dirty="0">
                          <a:effectLst/>
                        </a:rPr>
                        <a:t>  vrstva – </a:t>
                      </a:r>
                      <a:r>
                        <a:rPr lang="cs-CZ" sz="1100" dirty="0" err="1">
                          <a:effectLst/>
                        </a:rPr>
                        <a:t>Dekperimeter</a:t>
                      </a:r>
                      <a:r>
                        <a:rPr lang="cs-CZ" sz="1100" dirty="0">
                          <a:effectLst/>
                        </a:rPr>
                        <a:t> SD 150</a:t>
                      </a:r>
                      <a:endParaRPr lang="sk-SK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 err="1">
                          <a:effectLst/>
                        </a:rPr>
                        <a:t>tl</a:t>
                      </a:r>
                      <a:r>
                        <a:rPr lang="cs-CZ" sz="1100" dirty="0">
                          <a:effectLst/>
                        </a:rPr>
                        <a:t>: 220 mm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3 920,40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4648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Spádová vrstva – Spádový poter P150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2 105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49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b="1">
                          <a:effectLst/>
                        </a:rPr>
                        <a:t>Spolu</a:t>
                      </a:r>
                      <a:endParaRPr lang="sk-S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b="1" dirty="0">
                          <a:effectLst/>
                        </a:rPr>
                        <a:t>6 025,40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1905882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17D463DD-EDBB-25CD-F96D-6E5E7385E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380684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09894E7E-8F0F-4461-1AA8-0F12D303BD16}"/>
              </a:ext>
            </a:extLst>
          </p:cNvPr>
          <p:cNvSpPr txBox="1"/>
          <p:nvPr/>
        </p:nvSpPr>
        <p:spPr>
          <a:xfrm>
            <a:off x="5917456" y="2263973"/>
            <a:ext cx="5039914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predlžuje životnosť strešného </a:t>
            </a:r>
          </a:p>
          <a:p>
            <a:r>
              <a:rPr lang="sk-SK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plášťa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obmedzuje vznik kondenzácie </a:t>
            </a:r>
          </a:p>
          <a:p>
            <a:r>
              <a:rPr lang="sk-S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sk-SK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strešnom plášti </a:t>
            </a:r>
            <a:endParaRPr lang="sk-S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XPS má lepšiu pevnosť v tlaku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XPS má lepšie tepelno-izolačné </a:t>
            </a:r>
          </a:p>
          <a:p>
            <a:r>
              <a:rPr lang="sk-S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sk-SK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vlastnosti </a:t>
            </a:r>
            <a:endParaRPr lang="sk-S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menšia</a:t>
            </a:r>
            <a:r>
              <a:rPr lang="sk-SK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plošná hmotnosť spádovej </a:t>
            </a:r>
          </a:p>
          <a:p>
            <a:r>
              <a:rPr lang="sk-S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sk-SK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vrstvy</a:t>
            </a:r>
          </a:p>
          <a:p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981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B57FA0-F4DC-72C5-CEA2-BE1EECFDC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476" y="371745"/>
            <a:ext cx="3611479" cy="946200"/>
          </a:xfrm>
        </p:spPr>
        <p:txBody>
          <a:bodyPr/>
          <a:lstStyle/>
          <a:p>
            <a:r>
              <a:rPr lang="sk-SK" sz="2800" dirty="0">
                <a:latin typeface="Bahnschrift SemiBold SemiConden" panose="020B0502040204020203" pitchFamily="34" charset="0"/>
              </a:rPr>
              <a:t>Otázky oponenta: </a:t>
            </a:r>
            <a:endParaRPr lang="sk-SK" sz="2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CB0D025-FAC4-DBB7-40B3-C5F406FE705F}"/>
              </a:ext>
            </a:extLst>
          </p:cNvPr>
          <p:cNvSpPr txBox="1">
            <a:spLocks/>
          </p:cNvSpPr>
          <p:nvPr/>
        </p:nvSpPr>
        <p:spPr>
          <a:xfrm>
            <a:off x="0" y="1052766"/>
            <a:ext cx="9029700" cy="94620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k-SK" sz="1700" dirty="0" err="1">
                <a:latin typeface="Bahnschrift SemiBold SemiConden" panose="020B0502040204020203" pitchFamily="34" charset="0"/>
              </a:rPr>
              <a:t>Pokud</a:t>
            </a:r>
            <a:r>
              <a:rPr lang="sk-SK" sz="1700" dirty="0">
                <a:latin typeface="Bahnschrift SemiBold SemiConden" panose="020B0502040204020203" pitchFamily="34" charset="0"/>
              </a:rPr>
              <a:t> je na vegetační </a:t>
            </a:r>
            <a:r>
              <a:rPr lang="sk-SK" sz="1700" dirty="0" err="1">
                <a:latin typeface="Bahnschrift SemiBold SemiConden" panose="020B0502040204020203" pitchFamily="34" charset="0"/>
              </a:rPr>
              <a:t>střechu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požadavek</a:t>
            </a:r>
            <a:r>
              <a:rPr lang="sk-SK" sz="1700" dirty="0">
                <a:latin typeface="Bahnschrift SemiBold SemiConden" panose="020B0502040204020203" pitchFamily="34" charset="0"/>
              </a:rPr>
              <a:t> B </a:t>
            </a:r>
            <a:r>
              <a:rPr lang="sk-SK" sz="1700" dirty="0" err="1">
                <a:latin typeface="Bahnschrift SemiBold SemiConden" panose="020B0502040204020203" pitchFamily="34" charset="0"/>
              </a:rPr>
              <a:t>roof</a:t>
            </a:r>
            <a:r>
              <a:rPr lang="sk-SK" sz="1700" dirty="0">
                <a:latin typeface="Bahnschrift SemiBold SemiConden" panose="020B0502040204020203" pitchFamily="34" charset="0"/>
              </a:rPr>
              <a:t> T3 - </a:t>
            </a:r>
            <a:r>
              <a:rPr lang="sk-SK" sz="1700" dirty="0" err="1">
                <a:latin typeface="Bahnschrift SemiBold SemiConden" panose="020B0502040204020203" pitchFamily="34" charset="0"/>
              </a:rPr>
              <a:t>co</a:t>
            </a:r>
            <a:r>
              <a:rPr lang="sk-SK" sz="1700" dirty="0">
                <a:latin typeface="Bahnschrift SemiBold SemiConden" panose="020B0502040204020203" pitchFamily="34" charset="0"/>
              </a:rPr>
              <a:t> to znamená? Na </a:t>
            </a:r>
            <a:r>
              <a:rPr lang="sk-SK" sz="1700" dirty="0" err="1">
                <a:latin typeface="Bahnschrift SemiBold SemiConden" panose="020B0502040204020203" pitchFamily="34" charset="0"/>
              </a:rPr>
              <a:t>co</a:t>
            </a:r>
            <a:r>
              <a:rPr lang="sk-SK" sz="1700" dirty="0">
                <a:latin typeface="Bahnschrift SemiBold SemiConden" panose="020B0502040204020203" pitchFamily="34" charset="0"/>
              </a:rPr>
              <a:t> musíte </a:t>
            </a:r>
            <a:r>
              <a:rPr lang="sk-SK" sz="1700" dirty="0" err="1">
                <a:latin typeface="Bahnschrift SemiBold SemiConden" panose="020B0502040204020203" pitchFamily="34" charset="0"/>
              </a:rPr>
              <a:t>dbát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pří</a:t>
            </a:r>
            <a:r>
              <a:rPr lang="sk-SK" sz="1700" dirty="0">
                <a:latin typeface="Bahnschrift SemiBold SemiConden" panose="020B0502040204020203" pitchFamily="34" charset="0"/>
              </a:rPr>
              <a:t> návrhu,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popřípadě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při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předání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střechy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uživateli</a:t>
            </a:r>
            <a:r>
              <a:rPr lang="sk-SK" sz="1700" dirty="0">
                <a:latin typeface="Bahnschrift SemiBold SemiConden" panose="020B0502040204020203" pitchFamily="34" charset="0"/>
              </a:rPr>
              <a:t>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560037-69A6-492D-D555-3A389821F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" y="2764641"/>
            <a:ext cx="3835844" cy="18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57CD90A6-C7C8-B845-3D5E-DE4299FB9954}"/>
              </a:ext>
            </a:extLst>
          </p:cNvPr>
          <p:cNvSpPr txBox="1"/>
          <p:nvPr/>
        </p:nvSpPr>
        <p:spPr>
          <a:xfrm>
            <a:off x="-268048" y="4613827"/>
            <a:ext cx="1339611" cy="31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indent="180340" algn="just">
              <a:lnSpc>
                <a:spcPct val="150000"/>
              </a:lnSpc>
              <a:spcAft>
                <a:spcPts val="600"/>
              </a:spcAft>
            </a:pPr>
            <a:r>
              <a:rPr lang="sk-SK" sz="11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Zdroj [1]</a:t>
            </a:r>
            <a:endParaRPr lang="sk-SK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F46A939-0080-F768-F4F3-BB402B139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79" y="2764641"/>
            <a:ext cx="3835844" cy="186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022C38D4-62B5-EEBB-5652-C2D3280C3402}"/>
              </a:ext>
            </a:extLst>
          </p:cNvPr>
          <p:cNvSpPr txBox="1"/>
          <p:nvPr/>
        </p:nvSpPr>
        <p:spPr>
          <a:xfrm>
            <a:off x="3175239" y="4613827"/>
            <a:ext cx="1339611" cy="31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indent="180340" algn="just">
              <a:lnSpc>
                <a:spcPct val="150000"/>
              </a:lnSpc>
              <a:spcAft>
                <a:spcPts val="600"/>
              </a:spcAft>
            </a:pPr>
            <a:r>
              <a:rPr lang="sk-SK" sz="11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Zdroj [2]</a:t>
            </a:r>
            <a:endParaRPr lang="sk-SK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A0E7E460-BDF7-05FD-3A1D-989D09E65D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08" t="47293" r="52644" b="31054"/>
          <a:stretch/>
        </p:blipFill>
        <p:spPr>
          <a:xfrm>
            <a:off x="6544658" y="2764641"/>
            <a:ext cx="2563886" cy="1864647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D05A0511-5E4E-F0EE-5033-2F2B61B669FB}"/>
              </a:ext>
            </a:extLst>
          </p:cNvPr>
          <p:cNvSpPr txBox="1"/>
          <p:nvPr/>
        </p:nvSpPr>
        <p:spPr>
          <a:xfrm>
            <a:off x="6189831" y="4621225"/>
            <a:ext cx="1339611" cy="31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indent="180340" algn="just">
              <a:lnSpc>
                <a:spcPct val="150000"/>
              </a:lnSpc>
              <a:spcAft>
                <a:spcPts val="600"/>
              </a:spcAft>
            </a:pPr>
            <a:r>
              <a:rPr lang="sk-SK" sz="11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Zdroj [3]</a:t>
            </a:r>
            <a:endParaRPr lang="sk-SK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CA477DA7-077A-1413-0078-63718C5F80E1}"/>
              </a:ext>
            </a:extLst>
          </p:cNvPr>
          <p:cNvSpPr txBox="1"/>
          <p:nvPr/>
        </p:nvSpPr>
        <p:spPr>
          <a:xfrm>
            <a:off x="-191251" y="2218762"/>
            <a:ext cx="32162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spcAft>
                <a:spcPts val="600"/>
              </a:spcAft>
            </a:pPr>
            <a:r>
              <a:rPr lang="sk-SK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Obrázok 1: </a:t>
            </a:r>
            <a:r>
              <a:rPr lang="sk-SK" sz="1100" b="1" dirty="0">
                <a:latin typeface="Times New Roman" panose="02020603050405020304" pitchFamily="18" charset="0"/>
                <a:ea typeface="Calibri" panose="020F0502020204030204" pitchFamily="34" charset="0"/>
              </a:rPr>
              <a:t>Kompletná vzorka strešného plášťa </a:t>
            </a:r>
          </a:p>
          <a:p>
            <a:pPr indent="180340" algn="ctr">
              <a:spcAft>
                <a:spcPts val="600"/>
              </a:spcAft>
            </a:pPr>
            <a:r>
              <a:rPr lang="sk-SK" sz="11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pred skúškou</a:t>
            </a:r>
            <a:endParaRPr lang="sk-SK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EFF90052-6985-3DA0-452D-4E126F4A9A74}"/>
              </a:ext>
            </a:extLst>
          </p:cNvPr>
          <p:cNvSpPr txBox="1"/>
          <p:nvPr/>
        </p:nvSpPr>
        <p:spPr>
          <a:xfrm>
            <a:off x="3223991" y="2218762"/>
            <a:ext cx="21266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spcAft>
                <a:spcPts val="600"/>
              </a:spcAft>
            </a:pPr>
            <a:r>
              <a:rPr lang="sk-SK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Obrázok 2: Priebeh skúšky</a:t>
            </a:r>
            <a:endParaRPr lang="sk-SK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CDF1861D-63A2-CBAC-4EE0-58F0DC1B893B}"/>
              </a:ext>
            </a:extLst>
          </p:cNvPr>
          <p:cNvSpPr txBox="1"/>
          <p:nvPr/>
        </p:nvSpPr>
        <p:spPr>
          <a:xfrm>
            <a:off x="6301797" y="2226456"/>
            <a:ext cx="27279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spcAft>
                <a:spcPts val="600"/>
              </a:spcAft>
            </a:pPr>
            <a:r>
              <a:rPr lang="sk-SK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Obrázok </a:t>
            </a:r>
            <a:r>
              <a:rPr lang="sk-SK" sz="1100" b="1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sk-SK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Rozdiel medzi B </a:t>
            </a:r>
            <a:r>
              <a:rPr lang="sk-SK" sz="11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roof</a:t>
            </a:r>
            <a:r>
              <a:rPr lang="sk-SK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T3 </a:t>
            </a:r>
          </a:p>
          <a:p>
            <a:pPr indent="180340" algn="ctr">
              <a:spcAft>
                <a:spcPts val="600"/>
              </a:spcAft>
            </a:pPr>
            <a:r>
              <a:rPr lang="sk-SK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REI</a:t>
            </a:r>
            <a:endParaRPr lang="sk-SK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EF430D37-67E1-D266-FD70-5D6F0DAB0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582" y="221726"/>
            <a:ext cx="3611479" cy="946200"/>
          </a:xfrm>
        </p:spPr>
        <p:txBody>
          <a:bodyPr/>
          <a:lstStyle/>
          <a:p>
            <a:r>
              <a:rPr lang="sk-SK" sz="2800" dirty="0">
                <a:latin typeface="Bahnschrift SemiBold SemiConden" panose="020B0502040204020203" pitchFamily="34" charset="0"/>
              </a:rPr>
              <a:t>Otázky oponenta: </a:t>
            </a:r>
            <a:endParaRPr lang="sk-SK" sz="2800" dirty="0"/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DED92BFB-551B-E5D4-6DB4-537C9790E993}"/>
              </a:ext>
            </a:extLst>
          </p:cNvPr>
          <p:cNvSpPr txBox="1">
            <a:spLocks/>
          </p:cNvSpPr>
          <p:nvPr/>
        </p:nvSpPr>
        <p:spPr>
          <a:xfrm>
            <a:off x="0" y="831310"/>
            <a:ext cx="9029700" cy="94620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k-SK" sz="1700" dirty="0" err="1">
                <a:latin typeface="Bahnschrift SemiBold SemiConden" panose="020B0502040204020203" pitchFamily="34" charset="0"/>
              </a:rPr>
              <a:t>Pokud</a:t>
            </a:r>
            <a:r>
              <a:rPr lang="sk-SK" sz="1700" dirty="0">
                <a:latin typeface="Bahnschrift SemiBold SemiConden" panose="020B0502040204020203" pitchFamily="34" charset="0"/>
              </a:rPr>
              <a:t> by investor požadoval </a:t>
            </a:r>
            <a:r>
              <a:rPr lang="sk-SK" sz="1700" dirty="0" err="1">
                <a:latin typeface="Bahnschrift SemiBold SemiConden" panose="020B0502040204020203" pitchFamily="34" charset="0"/>
              </a:rPr>
              <a:t>doplnit</a:t>
            </a:r>
            <a:r>
              <a:rPr lang="sk-SK" sz="1700" dirty="0">
                <a:latin typeface="Bahnschrift SemiBold SemiConden" panose="020B0502040204020203" pitchFamily="34" charset="0"/>
              </a:rPr>
              <a:t> projekt o </a:t>
            </a:r>
            <a:r>
              <a:rPr lang="sk-SK" sz="1700" dirty="0" err="1">
                <a:latin typeface="Bahnschrift SemiBold SemiConden" panose="020B0502040204020203" pitchFamily="34" charset="0"/>
              </a:rPr>
              <a:t>vertikální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zahrady</a:t>
            </a:r>
            <a:r>
              <a:rPr lang="sk-SK" sz="1700" dirty="0">
                <a:latin typeface="Bahnschrift SemiBold SemiConden" panose="020B0502040204020203" pitchFamily="34" charset="0"/>
              </a:rPr>
              <a:t>. </a:t>
            </a:r>
            <a:r>
              <a:rPr lang="sk-SK" sz="1700" dirty="0" err="1">
                <a:latin typeface="Bahnschrift SemiBold SemiConden" panose="020B0502040204020203" pitchFamily="34" charset="0"/>
              </a:rPr>
              <a:t>Co</a:t>
            </a:r>
            <a:r>
              <a:rPr lang="sk-SK" sz="1700" dirty="0">
                <a:latin typeface="Bahnschrift SemiBold SemiConden" panose="020B0502040204020203" pitchFamily="34" charset="0"/>
              </a:rPr>
              <a:t> by to znamenalo pro váš návrh </a:t>
            </a:r>
            <a:r>
              <a:rPr lang="sk-SK" sz="1700" dirty="0" err="1">
                <a:latin typeface="Bahnschrift SemiBold SemiConden" panose="020B0502040204020203" pitchFamily="34" charset="0"/>
              </a:rPr>
              <a:t>konstrukce</a:t>
            </a:r>
            <a:r>
              <a:rPr lang="sk-SK" sz="1700" dirty="0">
                <a:latin typeface="Bahnschrift SemiBold SemiConden" panose="020B0502040204020203" pitchFamily="34" charset="0"/>
              </a:rPr>
              <a:t>? Myslíte si, že by </a:t>
            </a:r>
            <a:r>
              <a:rPr lang="sk-SK" sz="1700" dirty="0" err="1">
                <a:latin typeface="Bahnschrift SemiBold SemiConden" panose="020B0502040204020203" pitchFamily="34" charset="0"/>
              </a:rPr>
              <a:t>vertikální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zahrada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byla</a:t>
            </a:r>
            <a:r>
              <a:rPr lang="sk-SK" sz="1700" dirty="0">
                <a:latin typeface="Bahnschrift SemiBold SemiConden" panose="020B0502040204020203" pitchFamily="34" charset="0"/>
              </a:rPr>
              <a:t>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přínosem</a:t>
            </a:r>
            <a:r>
              <a:rPr lang="sk-SK" sz="1700" dirty="0">
                <a:latin typeface="Bahnschrift SemiBold SemiConden" panose="020B0502040204020203" pitchFamily="34" charset="0"/>
              </a:rPr>
              <a:t> pro investora a </a:t>
            </a:r>
            <a:r>
              <a:rPr lang="sk-SK" sz="1700" dirty="0" err="1">
                <a:latin typeface="Bahnschrift SemiBold SemiConden" panose="020B0502040204020203" pitchFamily="34" charset="0"/>
              </a:rPr>
              <a:t>proč</a:t>
            </a:r>
            <a:r>
              <a:rPr lang="sk-SK" sz="1700" dirty="0">
                <a:latin typeface="Bahnschrift SemiBold SemiConden" panose="020B0502040204020203" pitchFamily="34" charset="0"/>
              </a:rPr>
              <a:t> (</a:t>
            </a:r>
            <a:r>
              <a:rPr lang="sk-SK" sz="1700" dirty="0" err="1">
                <a:latin typeface="Bahnschrift SemiBold SemiConden" panose="020B0502040204020203" pitchFamily="34" charset="0"/>
              </a:rPr>
              <a:t>ano</a:t>
            </a:r>
            <a:r>
              <a:rPr lang="sk-SK" sz="1700" dirty="0">
                <a:latin typeface="Bahnschrift SemiBold SemiConden" panose="020B0502040204020203" pitchFamily="34" charset="0"/>
              </a:rPr>
              <a:t>/</a:t>
            </a:r>
            <a:r>
              <a:rPr lang="sk-SK" sz="1700" dirty="0" err="1">
                <a:latin typeface="Bahnschrift SemiBold SemiConden" panose="020B0502040204020203" pitchFamily="34" charset="0"/>
              </a:rPr>
              <a:t>ne</a:t>
            </a:r>
            <a:r>
              <a:rPr lang="sk-SK" sz="1700" dirty="0">
                <a:latin typeface="Bahnschrift SemiBold SemiConden" panose="020B0502040204020203" pitchFamily="34" charset="0"/>
              </a:rPr>
              <a:t>)?</a:t>
            </a:r>
            <a:endParaRPr lang="sk-SK" sz="1700" dirty="0">
              <a:latin typeface="Bahnschrift SemiBold SemiConden" panose="020B0502040204020203" pitchFamily="34" charset="0"/>
              <a:ea typeface="Calibri" panose="020F0502020204030204" pitchFamily="34" charset="0"/>
            </a:endParaRPr>
          </a:p>
        </p:txBody>
      </p:sp>
      <p:pic>
        <p:nvPicPr>
          <p:cNvPr id="5" name="Obrázok 4" descr="Obrázok, na ktorom je text, obloha, spôsob, cesta&#10;&#10;Automaticky generovaný popis">
            <a:extLst>
              <a:ext uri="{FF2B5EF4-FFF2-40B4-BE49-F238E27FC236}">
                <a16:creationId xmlns:a16="http://schemas.microsoft.com/office/drawing/2014/main" id="{43AB6544-46CB-E8B5-BA61-8D7750216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777510"/>
            <a:ext cx="5493543" cy="3090118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4B3E895-7CDC-02E2-7143-36749DB078A8}"/>
              </a:ext>
            </a:extLst>
          </p:cNvPr>
          <p:cNvSpPr txBox="1"/>
          <p:nvPr/>
        </p:nvSpPr>
        <p:spPr>
          <a:xfrm>
            <a:off x="5607843" y="1717729"/>
            <a:ext cx="5243513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k-SK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ochladenie a zvlhčenie vzduchu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k-SK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pohlcovanie hluku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k-SK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pozitívne pôsobia na ľudskú psychiku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k-SK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znižujú maximálne teploty budovy </a:t>
            </a:r>
          </a:p>
          <a:p>
            <a:pPr>
              <a:spcAft>
                <a:spcPts val="600"/>
              </a:spcAft>
            </a:pPr>
            <a:r>
              <a:rPr lang="sk-SK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a jej konštrukcií </a:t>
            </a:r>
            <a:endParaRPr lang="sk-SK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spcAft>
                <a:spcPts val="600"/>
              </a:spcAft>
            </a:pPr>
            <a:endParaRPr lang="sk-SK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5DB2B65-593C-469C-4C80-FA9CC3E020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88" t="21527" r="33516" b="7640"/>
          <a:stretch/>
        </p:blipFill>
        <p:spPr>
          <a:xfrm>
            <a:off x="7312390" y="3084153"/>
            <a:ext cx="1717310" cy="199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1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1008B-E393-D416-A87E-124BB0D6FC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2800" dirty="0">
                <a:latin typeface="Bahnschrift SemiBold SemiConden" panose="020B0502040204020203" pitchFamily="34" charset="0"/>
              </a:rPr>
              <a:t>Zdroje obrázkov: </a:t>
            </a:r>
            <a:endParaRPr lang="sk-SK" sz="2800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16E60987-EC6B-6C77-7483-B004C8EF07D5}"/>
              </a:ext>
            </a:extLst>
          </p:cNvPr>
          <p:cNvSpPr txBox="1"/>
          <p:nvPr/>
        </p:nvSpPr>
        <p:spPr>
          <a:xfrm>
            <a:off x="700086" y="1629396"/>
            <a:ext cx="5243513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spcAft>
                <a:spcPts val="600"/>
              </a:spcAft>
            </a:pPr>
            <a:r>
              <a:rPr lang="sk-SK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Obrázok 1: </a:t>
            </a:r>
            <a:r>
              <a:rPr lang="sk-SK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Kompletná vzorka strešného plášťa pred skúškou: </a:t>
            </a:r>
            <a:r>
              <a:rPr lang="sk-SK" sz="1400" b="1" dirty="0"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https://stavba.tzb-info.cz/docu/clanky/0223/022382o11.jpg</a:t>
            </a:r>
            <a:r>
              <a:rPr lang="sk-SK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indent="180340" algn="ctr">
              <a:spcAft>
                <a:spcPts val="600"/>
              </a:spcAft>
            </a:pPr>
            <a:endParaRPr lang="sk-SK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FFB8744F-9C07-BA86-A8AF-0529690C74EF}"/>
              </a:ext>
            </a:extLst>
          </p:cNvPr>
          <p:cNvSpPr txBox="1"/>
          <p:nvPr/>
        </p:nvSpPr>
        <p:spPr>
          <a:xfrm>
            <a:off x="-32461" y="1570904"/>
            <a:ext cx="1339611" cy="31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indent="180340" algn="just">
              <a:lnSpc>
                <a:spcPct val="150000"/>
              </a:lnSpc>
              <a:spcAft>
                <a:spcPts val="600"/>
              </a:spcAft>
            </a:pPr>
            <a:r>
              <a:rPr lang="sk-SK" sz="11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Zdroj [1]</a:t>
            </a:r>
            <a:endParaRPr lang="sk-SK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EAFEEBC-CCFB-BF65-B875-89FDE48B282B}"/>
              </a:ext>
            </a:extLst>
          </p:cNvPr>
          <p:cNvSpPr txBox="1"/>
          <p:nvPr/>
        </p:nvSpPr>
        <p:spPr>
          <a:xfrm>
            <a:off x="-59329" y="2413822"/>
            <a:ext cx="1339611" cy="31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indent="180340" algn="just">
              <a:lnSpc>
                <a:spcPct val="150000"/>
              </a:lnSpc>
              <a:spcAft>
                <a:spcPts val="600"/>
              </a:spcAft>
            </a:pPr>
            <a:r>
              <a:rPr lang="sk-SK" sz="11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Zdroj [2]</a:t>
            </a:r>
            <a:endParaRPr lang="sk-SK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CCD18D91-7738-CA4C-CEF9-5C55EEDB21A1}"/>
              </a:ext>
            </a:extLst>
          </p:cNvPr>
          <p:cNvSpPr txBox="1"/>
          <p:nvPr/>
        </p:nvSpPr>
        <p:spPr>
          <a:xfrm>
            <a:off x="794191" y="2450519"/>
            <a:ext cx="487080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spcAft>
                <a:spcPts val="600"/>
              </a:spcAft>
            </a:pPr>
            <a:r>
              <a:rPr lang="sk-SK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Obrázok 2: Priebeh skúšky: </a:t>
            </a:r>
          </a:p>
          <a:p>
            <a:pPr indent="180340" algn="just">
              <a:spcAft>
                <a:spcPts val="600"/>
              </a:spcAft>
            </a:pPr>
            <a:r>
              <a:rPr lang="sk-SK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https://stavba.tzb-info.cz/docu/clanky/0223/022382o13.jpg</a:t>
            </a:r>
            <a:r>
              <a:rPr lang="sk-SK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k-SK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54D3A0ED-90B5-40C6-7EB0-B82F5CC96823}"/>
              </a:ext>
            </a:extLst>
          </p:cNvPr>
          <p:cNvSpPr txBox="1"/>
          <p:nvPr/>
        </p:nvSpPr>
        <p:spPr>
          <a:xfrm>
            <a:off x="-59330" y="3413931"/>
            <a:ext cx="1339611" cy="31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indent="180340" algn="just">
              <a:lnSpc>
                <a:spcPct val="150000"/>
              </a:lnSpc>
              <a:spcAft>
                <a:spcPts val="600"/>
              </a:spcAft>
            </a:pPr>
            <a:r>
              <a:rPr lang="sk-SK" sz="11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Zdroj [3]</a:t>
            </a:r>
            <a:endParaRPr lang="sk-SK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40B589A8-800B-86F4-9B3D-DC1372F6511B}"/>
              </a:ext>
            </a:extLst>
          </p:cNvPr>
          <p:cNvSpPr txBox="1"/>
          <p:nvPr/>
        </p:nvSpPr>
        <p:spPr>
          <a:xfrm>
            <a:off x="794191" y="3429705"/>
            <a:ext cx="589204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>
              <a:spcAft>
                <a:spcPts val="600"/>
              </a:spcAft>
            </a:pPr>
            <a:r>
              <a:rPr lang="sk-SK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Obrázok </a:t>
            </a:r>
            <a:r>
              <a:rPr lang="sk-SK" b="1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sk-SK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Rozdiel medzi B </a:t>
            </a:r>
            <a:r>
              <a:rPr lang="sk-SK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roof</a:t>
            </a:r>
            <a:r>
              <a:rPr lang="sk-SK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T3 a REI:</a:t>
            </a:r>
          </a:p>
          <a:p>
            <a:pPr indent="180340">
              <a:spcAft>
                <a:spcPts val="600"/>
              </a:spcAft>
            </a:pPr>
            <a:r>
              <a:rPr lang="sk-SK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 action="ppaction://hlinkfile"/>
              </a:rPr>
              <a:t>file:///C:/Users/Michal/Downloads/isover_katalog_plochych_striech_0.pdf</a:t>
            </a:r>
            <a:r>
              <a:rPr lang="sk-SK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930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2E381BA-D635-C625-ECB5-6C975789AFA3}"/>
              </a:ext>
            </a:extLst>
          </p:cNvPr>
          <p:cNvSpPr/>
          <p:nvPr/>
        </p:nvSpPr>
        <p:spPr>
          <a:xfrm>
            <a:off x="0" y="570753"/>
            <a:ext cx="9144000" cy="828676"/>
          </a:xfrm>
          <a:prstGeom prst="rect">
            <a:avLst/>
          </a:prstGeom>
          <a:solidFill>
            <a:schemeClr val="accent1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41597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122BBB46-0230-0B77-6DF8-7F9F280EEE17}"/>
              </a:ext>
            </a:extLst>
          </p:cNvPr>
          <p:cNvSpPr txBox="1">
            <a:spLocks/>
          </p:cNvSpPr>
          <p:nvPr/>
        </p:nvSpPr>
        <p:spPr>
          <a:xfrm>
            <a:off x="468062" y="218965"/>
            <a:ext cx="5721851" cy="59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sk-SK" sz="2800" dirty="0">
                <a:latin typeface="Bahnschrift SemiBold SemiConden" panose="020B0502040204020203" pitchFamily="34" charset="0"/>
              </a:rPr>
              <a:t>Osnova</a:t>
            </a:r>
          </a:p>
        </p:txBody>
      </p:sp>
      <p:sp>
        <p:nvSpPr>
          <p:cNvPr id="6" name="Podnadpis 10">
            <a:extLst>
              <a:ext uri="{FF2B5EF4-FFF2-40B4-BE49-F238E27FC236}">
                <a16:creationId xmlns:a16="http://schemas.microsoft.com/office/drawing/2014/main" id="{7B093F42-3124-68D8-ED44-BFC04276E0EB}"/>
              </a:ext>
            </a:extLst>
          </p:cNvPr>
          <p:cNvSpPr txBox="1">
            <a:spLocks/>
          </p:cNvSpPr>
          <p:nvPr/>
        </p:nvSpPr>
        <p:spPr>
          <a:xfrm>
            <a:off x="251660" y="927344"/>
            <a:ext cx="6574786" cy="38429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900" dirty="0">
                <a:latin typeface="Bahnschrift SemiBold SemiConden" panose="020B0502040204020203" pitchFamily="34" charset="0"/>
              </a:rPr>
              <a:t>Lokalita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900" dirty="0">
                <a:latin typeface="Bahnschrift SemiBold SemiConden" panose="020B0502040204020203" pitchFamily="34" charset="0"/>
              </a:rPr>
              <a:t>Umiestnenie pozemku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900" dirty="0">
                <a:latin typeface="Bahnschrift SemiBold SemiConden" panose="020B0502040204020203" pitchFamily="34" charset="0"/>
              </a:rPr>
              <a:t>Pôdorysy a rez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900" dirty="0">
                <a:latin typeface="Bahnschrift SemiBold SemiConden" panose="020B0502040204020203" pitchFamily="34" charset="0"/>
              </a:rPr>
              <a:t>1. Výskumná otázka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900" dirty="0">
                <a:latin typeface="Bahnschrift SemiBold SemiConden" panose="020B0502040204020203" pitchFamily="34" charset="0"/>
              </a:rPr>
              <a:t>2. Výskumná otázka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900" dirty="0">
                <a:latin typeface="Bahnschrift SemiBold SemiConden" panose="020B0502040204020203" pitchFamily="34" charset="0"/>
              </a:rPr>
              <a:t>Zhrnutie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900" dirty="0">
                <a:latin typeface="Bahnschrift SemiBold SemiConden" panose="020B0502040204020203" pitchFamily="34" charset="0"/>
              </a:rPr>
              <a:t>Otázky vedúceho práce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900" dirty="0">
                <a:latin typeface="Bahnschrift SemiBold SemiConden" panose="020B0502040204020203" pitchFamily="34" charset="0"/>
              </a:rPr>
              <a:t>Otázky oponenta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sk-SK" sz="1600" dirty="0">
              <a:latin typeface="Bahnschrift SemiBold SemiConden" panose="020B0502040204020203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sk-SK" sz="1100" dirty="0">
              <a:latin typeface="Bahnschrift SemiBold SemiConden" panose="020B0502040204020203" pitchFamily="34" charset="0"/>
            </a:endParaRPr>
          </a:p>
        </p:txBody>
      </p:sp>
      <p:pic>
        <p:nvPicPr>
          <p:cNvPr id="8" name="Obrázok 7" descr="Obrázok, na ktorom je s výhľadom&#10;&#10;Automaticky generovaný popis">
            <a:extLst>
              <a:ext uri="{FF2B5EF4-FFF2-40B4-BE49-F238E27FC236}">
                <a16:creationId xmlns:a16="http://schemas.microsoft.com/office/drawing/2014/main" id="{45980826-91B1-0EE1-42F0-4DA1C3639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66"/>
          <a:stretch/>
        </p:blipFill>
        <p:spPr>
          <a:xfrm>
            <a:off x="2726531" y="812468"/>
            <a:ext cx="6417469" cy="38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28395-DB73-9AEE-88DE-EDDA2A2A5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1074" y="147528"/>
            <a:ext cx="5721851" cy="593503"/>
          </a:xfrm>
        </p:spPr>
        <p:txBody>
          <a:bodyPr/>
          <a:lstStyle/>
          <a:p>
            <a:r>
              <a:rPr lang="sk-SK" sz="2800" dirty="0">
                <a:latin typeface="Bahnschrift SemiBold SemiConden" panose="020B0502040204020203" pitchFamily="34" charset="0"/>
              </a:rPr>
              <a:t>Lokalita objektu – Praha Chodov</a:t>
            </a:r>
          </a:p>
        </p:txBody>
      </p:sp>
      <p:pic>
        <p:nvPicPr>
          <p:cNvPr id="3" name="Obrázok 6" descr="Obrázok, na ktorom je mapa&#10;&#10;Automaticky generovaný popis">
            <a:extLst>
              <a:ext uri="{FF2B5EF4-FFF2-40B4-BE49-F238E27FC236}">
                <a16:creationId xmlns:a16="http://schemas.microsoft.com/office/drawing/2014/main" id="{94E330F3-2FB4-B277-9BEC-E4B8AB1C8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7" t="11378" r="11396" b="28533"/>
          <a:stretch/>
        </p:blipFill>
        <p:spPr>
          <a:xfrm>
            <a:off x="0" y="953840"/>
            <a:ext cx="7133407" cy="3808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ok 8" descr="Obrázok, na ktorom je mapa&#10;&#10;Automaticky generovaný popis">
            <a:extLst>
              <a:ext uri="{FF2B5EF4-FFF2-40B4-BE49-F238E27FC236}">
                <a16:creationId xmlns:a16="http://schemas.microsoft.com/office/drawing/2014/main" id="{8862EE8E-9F66-A701-8D0C-DA0993A5B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73600" r="48869" b="7071"/>
          <a:stretch/>
        </p:blipFill>
        <p:spPr>
          <a:xfrm>
            <a:off x="5486400" y="3910765"/>
            <a:ext cx="3657600" cy="11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1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/>
          <p:nvPr/>
        </p:nvSpPr>
        <p:spPr>
          <a:xfrm>
            <a:off x="0" y="3277500"/>
            <a:ext cx="2439000" cy="18660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ctrTitle"/>
          </p:nvPr>
        </p:nvSpPr>
        <p:spPr>
          <a:xfrm>
            <a:off x="252900" y="348382"/>
            <a:ext cx="43722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dirty="0">
                <a:latin typeface="Bahnschrift SemiBold SemiConden" panose="020B0502040204020203" pitchFamily="34" charset="0"/>
              </a:rPr>
              <a:t> Umiestnenie pozemku</a:t>
            </a:r>
          </a:p>
        </p:txBody>
      </p:sp>
      <p:cxnSp>
        <p:nvCxnSpPr>
          <p:cNvPr id="160" name="Google Shape;160;p31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Obrázok 5">
            <a:extLst>
              <a:ext uri="{FF2B5EF4-FFF2-40B4-BE49-F238E27FC236}">
                <a16:creationId xmlns:a16="http://schemas.microsoft.com/office/drawing/2014/main" id="{977FBE1F-614C-47FE-A9EE-8FBDBF71E1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8194" r="36246" b="13611"/>
          <a:stretch/>
        </p:blipFill>
        <p:spPr>
          <a:xfrm>
            <a:off x="4907363" y="348382"/>
            <a:ext cx="4236637" cy="4282274"/>
          </a:xfrm>
          <a:prstGeom prst="rect">
            <a:avLst/>
          </a:prstGeom>
        </p:spPr>
      </p:pic>
      <p:sp>
        <p:nvSpPr>
          <p:cNvPr id="5" name="Podnadpis 10">
            <a:extLst>
              <a:ext uri="{FF2B5EF4-FFF2-40B4-BE49-F238E27FC236}">
                <a16:creationId xmlns:a16="http://schemas.microsoft.com/office/drawing/2014/main" id="{3E3D581E-6D7A-C08B-E968-CC40FFBA9EF7}"/>
              </a:ext>
            </a:extLst>
          </p:cNvPr>
          <p:cNvSpPr txBox="1">
            <a:spLocks/>
          </p:cNvSpPr>
          <p:nvPr/>
        </p:nvSpPr>
        <p:spPr>
          <a:xfrm>
            <a:off x="130216" y="998782"/>
            <a:ext cx="6574786" cy="3842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600" dirty="0">
                <a:latin typeface="Bahnschrift SemiBold SemiConden" panose="020B0502040204020203" pitchFamily="34" charset="0"/>
              </a:rPr>
              <a:t>Celková výmera pozemkov:	                 4 172,8 m2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600" dirty="0">
                <a:latin typeface="Bahnschrift SemiBold SemiConden" panose="020B0502040204020203" pitchFamily="34" charset="0"/>
              </a:rPr>
              <a:t>Zastavaná plocha navrhovaného objektu:  1 658,31 m2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600" dirty="0">
                <a:latin typeface="Bahnschrift SemiBold SemiConden" panose="020B0502040204020203" pitchFamily="34" charset="0"/>
              </a:rPr>
              <a:t>Celková plocha spevnených plôch:             2 084,83 m2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600" dirty="0">
                <a:latin typeface="Bahnschrift SemiBold SemiConden" panose="020B0502040204020203" pitchFamily="34" charset="0"/>
              </a:rPr>
              <a:t>Celková plocha ozelenených plôch:            2 087,97 m2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600" dirty="0">
                <a:latin typeface="Bahnschrift SemiBold SemiConden" panose="020B0502040204020203" pitchFamily="34" charset="0"/>
              </a:rPr>
              <a:t>Celková zastavanosť pozemku:	                 49,96 %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600" dirty="0">
                <a:latin typeface="Bahnschrift SemiBold SemiConden" panose="020B0502040204020203" pitchFamily="34" charset="0"/>
              </a:rPr>
              <a:t>A – bytový dom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k-SK" sz="1600" dirty="0">
                <a:latin typeface="Bahnschrift SemiBold SemiConden" panose="020B0502040204020203" pitchFamily="34" charset="0"/>
              </a:rPr>
              <a:t>B – Administratívna budova </a:t>
            </a:r>
            <a:r>
              <a:rPr lang="sk-SK" sz="1600" dirty="0" err="1">
                <a:latin typeface="Bahnschrift SemiBold SemiConden" panose="020B0502040204020203" pitchFamily="34" charset="0"/>
              </a:rPr>
              <a:t>Opatov</a:t>
            </a:r>
            <a:r>
              <a:rPr lang="sk-SK" sz="1600" dirty="0">
                <a:latin typeface="Bahnschrift SemiBold SemiConden" panose="020B0502040204020203" pitchFamily="34" charset="0"/>
              </a:rPr>
              <a:t> Park</a:t>
            </a:r>
            <a:endParaRPr lang="sk-SK" sz="1100" dirty="0">
              <a:latin typeface="Bahnschrift SemiBold SemiConden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3EDC6336-4F08-2E9B-6F36-24B46BBAA63C}"/>
              </a:ext>
            </a:extLst>
          </p:cNvPr>
          <p:cNvSpPr/>
          <p:nvPr/>
        </p:nvSpPr>
        <p:spPr>
          <a:xfrm>
            <a:off x="2790908" y="635346"/>
            <a:ext cx="6472349" cy="2004487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7184CC0-F71B-B813-E0D2-9D8818999659}"/>
              </a:ext>
            </a:extLst>
          </p:cNvPr>
          <p:cNvSpPr txBox="1">
            <a:spLocks/>
          </p:cNvSpPr>
          <p:nvPr/>
        </p:nvSpPr>
        <p:spPr>
          <a:xfrm>
            <a:off x="0" y="17446"/>
            <a:ext cx="2218414" cy="65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sk-SK" sz="2800" dirty="0">
                <a:latin typeface="Bahnschrift SemiBold SemiConden" panose="020B0502040204020203" pitchFamily="34" charset="0"/>
              </a:rPr>
              <a:t>Pôdorysy</a:t>
            </a:r>
          </a:p>
        </p:txBody>
      </p:sp>
      <p:cxnSp>
        <p:nvCxnSpPr>
          <p:cNvPr id="8" name="Google Shape;160;p31">
            <a:extLst>
              <a:ext uri="{FF2B5EF4-FFF2-40B4-BE49-F238E27FC236}">
                <a16:creationId xmlns:a16="http://schemas.microsoft.com/office/drawing/2014/main" id="{95C83356-B233-65F8-8E89-30D6B9D6FE24}"/>
              </a:ext>
            </a:extLst>
          </p:cNvPr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Obrázok 4">
            <a:extLst>
              <a:ext uri="{FF2B5EF4-FFF2-40B4-BE49-F238E27FC236}">
                <a16:creationId xmlns:a16="http://schemas.microsoft.com/office/drawing/2014/main" id="{957D9891-0BD1-39DD-DE62-955CAB273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88" y="993354"/>
            <a:ext cx="4255866" cy="4269306"/>
          </a:xfrm>
          <a:prstGeom prst="rect">
            <a:avLst/>
          </a:prstGeom>
        </p:spPr>
      </p:pic>
      <p:pic>
        <p:nvPicPr>
          <p:cNvPr id="10" name="Obrázok 6" descr="Obrázok, na ktorom je text, obloha, cesta, spôsob&#10;&#10;Automaticky generovaný popis">
            <a:extLst>
              <a:ext uri="{FF2B5EF4-FFF2-40B4-BE49-F238E27FC236}">
                <a16:creationId xmlns:a16="http://schemas.microsoft.com/office/drawing/2014/main" id="{837C5FC3-C17E-3E7A-E7CE-340E22AD8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27" y="2226366"/>
            <a:ext cx="5086873" cy="2861366"/>
          </a:xfrm>
          <a:prstGeom prst="rect">
            <a:avLst/>
          </a:prstGeom>
        </p:spPr>
      </p:pic>
      <p:sp>
        <p:nvSpPr>
          <p:cNvPr id="11" name="Zástupný objekt pre obsah 2">
            <a:extLst>
              <a:ext uri="{FF2B5EF4-FFF2-40B4-BE49-F238E27FC236}">
                <a16:creationId xmlns:a16="http://schemas.microsoft.com/office/drawing/2014/main" id="{177875AF-A4DF-643F-A168-D83DA46EF72A}"/>
              </a:ext>
            </a:extLst>
          </p:cNvPr>
          <p:cNvSpPr txBox="1">
            <a:spLocks/>
          </p:cNvSpPr>
          <p:nvPr/>
        </p:nvSpPr>
        <p:spPr>
          <a:xfrm>
            <a:off x="3002818" y="742690"/>
            <a:ext cx="6013962" cy="137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algn="l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sk-SK" sz="1700" noProof="1">
                <a:latin typeface="Bahnschrift SemiBold SemiConden" panose="020B0502040204020203" pitchFamily="34" charset="0"/>
              </a:rPr>
              <a:t>Max rozmery budovy: </a:t>
            </a:r>
            <a:r>
              <a:rPr lang="sk-SK" sz="1700" noProof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45,6 x 49,8 m</a:t>
            </a:r>
          </a:p>
          <a:p>
            <a:pPr algn="l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sk-SK" sz="1700" noProof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podzemné podlažia (podzemná garáž – 79 parkovacích miest)</a:t>
            </a:r>
          </a:p>
          <a:p>
            <a:pPr algn="l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sk-SK" sz="1700" noProof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nadzemných podalží (kancelárske priestory)</a:t>
            </a:r>
          </a:p>
          <a:p>
            <a:endParaRPr lang="sk-S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3" name="Obrázok 2" descr="Obrázok, na ktorom je text, výsledková tabuľa&#10;&#10;Automaticky generovaný popis">
            <a:extLst>
              <a:ext uri="{FF2B5EF4-FFF2-40B4-BE49-F238E27FC236}">
                <a16:creationId xmlns:a16="http://schemas.microsoft.com/office/drawing/2014/main" id="{C8837F1B-4D7A-CC8F-BB80-BB3F1C027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384" y="635346"/>
            <a:ext cx="4573988" cy="4765712"/>
          </a:xfrm>
          <a:prstGeom prst="rect">
            <a:avLst/>
          </a:prstGeom>
        </p:spPr>
      </p:pic>
      <p:pic>
        <p:nvPicPr>
          <p:cNvPr id="5" name="Obrázok 4" descr="Obrázok, na ktorom je text, výsledková tabuľa&#10;&#10;Automaticky generovaný popis">
            <a:extLst>
              <a:ext uri="{FF2B5EF4-FFF2-40B4-BE49-F238E27FC236}">
                <a16:creationId xmlns:a16="http://schemas.microsoft.com/office/drawing/2014/main" id="{9F520761-B3E6-B1FA-161C-4A077F8B9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3903" y="423800"/>
            <a:ext cx="46770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7">
            <a:extLst>
              <a:ext uri="{FF2B5EF4-FFF2-40B4-BE49-F238E27FC236}">
                <a16:creationId xmlns:a16="http://schemas.microsoft.com/office/drawing/2014/main" id="{033A6DEF-408F-053D-A196-7BD6853A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t="8333" r="19091" b="7292"/>
          <a:stretch/>
        </p:blipFill>
        <p:spPr>
          <a:xfrm>
            <a:off x="254441" y="1799712"/>
            <a:ext cx="2981739" cy="321741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5F5B2A99-FF45-2E9E-EC3D-A5FD44A4929C}"/>
              </a:ext>
            </a:extLst>
          </p:cNvPr>
          <p:cNvSpPr txBox="1">
            <a:spLocks/>
          </p:cNvSpPr>
          <p:nvPr/>
        </p:nvSpPr>
        <p:spPr>
          <a:xfrm>
            <a:off x="0" y="171970"/>
            <a:ext cx="2218414" cy="65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sk-SK" sz="2800" dirty="0">
                <a:latin typeface="Bahnschrift SemiBold SemiConden" panose="020B0502040204020203" pitchFamily="34" charset="0"/>
              </a:rPr>
              <a:t>Pôdorys 1.NP</a:t>
            </a:r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351F17F8-D31F-4C34-58A1-AFB8D3C717C2}"/>
              </a:ext>
            </a:extLst>
          </p:cNvPr>
          <p:cNvSpPr txBox="1">
            <a:spLocks/>
          </p:cNvSpPr>
          <p:nvPr/>
        </p:nvSpPr>
        <p:spPr>
          <a:xfrm>
            <a:off x="1299376" y="912477"/>
            <a:ext cx="4870836" cy="163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71500" indent="-457200" algn="l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sk-SK" sz="68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Plochá strecha s výškou 22,6 m od terénu</a:t>
            </a:r>
          </a:p>
          <a:p>
            <a:pPr marL="571500" indent="-457200" algn="l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sk-SK" sz="68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ŽB monolitický skelet</a:t>
            </a:r>
          </a:p>
          <a:p>
            <a:pPr marL="571500" indent="-457200" algn="l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sk-SK" sz="68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Obojsmerný nosný systém</a:t>
            </a:r>
          </a:p>
          <a:p>
            <a:pPr marL="571500" indent="-457200" algn="l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sk-SK" sz="68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Hlbinné základy – </a:t>
            </a:r>
            <a:r>
              <a:rPr lang="sk-SK" sz="68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piloty</a:t>
            </a:r>
            <a:r>
              <a:rPr lang="sk-SK" sz="68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sk-SK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E3A5286-801C-DE53-6B6D-CEA229786CC8}"/>
              </a:ext>
            </a:extLst>
          </p:cNvPr>
          <p:cNvSpPr txBox="1">
            <a:spLocks/>
          </p:cNvSpPr>
          <p:nvPr/>
        </p:nvSpPr>
        <p:spPr>
          <a:xfrm>
            <a:off x="6074591" y="754340"/>
            <a:ext cx="1506111" cy="72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bel"/>
              <a:buNone/>
              <a:defRPr sz="1600" b="0" i="0" u="none" strike="noStrike" cap="non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sk-SK" sz="2800" dirty="0">
                <a:latin typeface="Bahnschrift SemiBold SemiConden" panose="020B0502040204020203" pitchFamily="34" charset="0"/>
              </a:rPr>
              <a:t> Rez</a:t>
            </a:r>
          </a:p>
        </p:txBody>
      </p:sp>
      <p:cxnSp>
        <p:nvCxnSpPr>
          <p:cNvPr id="9" name="Google Shape;160;p31">
            <a:extLst>
              <a:ext uri="{FF2B5EF4-FFF2-40B4-BE49-F238E27FC236}">
                <a16:creationId xmlns:a16="http://schemas.microsoft.com/office/drawing/2014/main" id="{924636E4-294C-EE35-2D5C-C1D9C488DA2B}"/>
              </a:ext>
            </a:extLst>
          </p:cNvPr>
          <p:cNvCxnSpPr>
            <a:cxnSpLocks/>
          </p:cNvCxnSpPr>
          <p:nvPr/>
        </p:nvCxnSpPr>
        <p:spPr>
          <a:xfrm>
            <a:off x="175977" y="0"/>
            <a:ext cx="0" cy="1000959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160;p31">
            <a:extLst>
              <a:ext uri="{FF2B5EF4-FFF2-40B4-BE49-F238E27FC236}">
                <a16:creationId xmlns:a16="http://schemas.microsoft.com/office/drawing/2014/main" id="{113D91BE-82DE-26DA-3345-5D9077902674}"/>
              </a:ext>
            </a:extLst>
          </p:cNvPr>
          <p:cNvCxnSpPr>
            <a:cxnSpLocks/>
          </p:cNvCxnSpPr>
          <p:nvPr/>
        </p:nvCxnSpPr>
        <p:spPr>
          <a:xfrm>
            <a:off x="6384897" y="-55660"/>
            <a:ext cx="0" cy="162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Obrázok 2">
            <a:extLst>
              <a:ext uri="{FF2B5EF4-FFF2-40B4-BE49-F238E27FC236}">
                <a16:creationId xmlns:a16="http://schemas.microsoft.com/office/drawing/2014/main" id="{5D07FA0B-12C9-E5E4-44F6-A23D2BE72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5" t="4477" r="19223" b="30254"/>
          <a:stretch/>
        </p:blipFill>
        <p:spPr>
          <a:xfrm rot="16200000">
            <a:off x="5081444" y="1080941"/>
            <a:ext cx="3343788" cy="478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>
            <a:extLst>
              <a:ext uri="{FF2B5EF4-FFF2-40B4-BE49-F238E27FC236}">
                <a16:creationId xmlns:a16="http://schemas.microsoft.com/office/drawing/2014/main" id="{0F51CCC9-ADCB-CE75-7C9C-DB2026476C2C}"/>
              </a:ext>
            </a:extLst>
          </p:cNvPr>
          <p:cNvSpPr/>
          <p:nvPr/>
        </p:nvSpPr>
        <p:spPr>
          <a:xfrm>
            <a:off x="6216756" y="1574777"/>
            <a:ext cx="2592000" cy="421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sk-SK" sz="1700" dirty="0">
                <a:solidFill>
                  <a:schemeClr val="accent4">
                    <a:lumMod val="10000"/>
                  </a:schemeClr>
                </a:solidFill>
                <a:latin typeface="Bahnschrift SemiBold SemiConden" panose="020B0502040204020203" pitchFamily="34" charset="0"/>
              </a:rPr>
              <a:t>Extenzívna zelená strecha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FC73848-703F-A332-F00A-5E773A9F7FF0}"/>
              </a:ext>
            </a:extLst>
          </p:cNvPr>
          <p:cNvSpPr/>
          <p:nvPr/>
        </p:nvSpPr>
        <p:spPr>
          <a:xfrm>
            <a:off x="3129337" y="1567570"/>
            <a:ext cx="2806735" cy="421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sk-SK" sz="1700" noProof="1">
                <a:solidFill>
                  <a:schemeClr val="accent4">
                    <a:lumMod val="10000"/>
                  </a:schemeClr>
                </a:solidFill>
                <a:latin typeface="Bahnschrift SemiBold SemiConden" panose="020B0502040204020203" pitchFamily="34" charset="0"/>
              </a:rPr>
              <a:t> Polointenzívna zelená strecha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D03EB27-E3DC-102C-80F4-F407DB95E112}"/>
              </a:ext>
            </a:extLst>
          </p:cNvPr>
          <p:cNvSpPr/>
          <p:nvPr/>
        </p:nvSpPr>
        <p:spPr>
          <a:xfrm>
            <a:off x="261745" y="1567570"/>
            <a:ext cx="2586908" cy="421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sk-SK" sz="1700" dirty="0">
                <a:solidFill>
                  <a:schemeClr val="accent4">
                    <a:lumMod val="10000"/>
                  </a:schemeClr>
                </a:solidFill>
                <a:latin typeface="Bahnschrift SemiBold SemiConden" panose="020B0502040204020203" pitchFamily="34" charset="0"/>
              </a:rPr>
              <a:t>Intenzívna zelená strecha</a:t>
            </a:r>
          </a:p>
        </p:txBody>
      </p:sp>
      <p:pic>
        <p:nvPicPr>
          <p:cNvPr id="8" name="Obrázok 8">
            <a:extLst>
              <a:ext uri="{FF2B5EF4-FFF2-40B4-BE49-F238E27FC236}">
                <a16:creationId xmlns:a16="http://schemas.microsoft.com/office/drawing/2014/main" id="{C6B5F541-A93F-56DD-A41E-E77A14EF5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1250" r="28360"/>
          <a:stretch/>
        </p:blipFill>
        <p:spPr>
          <a:xfrm>
            <a:off x="3014036" y="2137500"/>
            <a:ext cx="3115928" cy="3006000"/>
          </a:xfrm>
          <a:prstGeom prst="rect">
            <a:avLst/>
          </a:prstGeom>
        </p:spPr>
      </p:pic>
      <p:pic>
        <p:nvPicPr>
          <p:cNvPr id="7" name="Obrázok 6" descr="Obrázok, na ktorom je text, elektronika&#10;&#10;Automaticky generovaný popis">
            <a:extLst>
              <a:ext uri="{FF2B5EF4-FFF2-40B4-BE49-F238E27FC236}">
                <a16:creationId xmlns:a16="http://schemas.microsoft.com/office/drawing/2014/main" id="{F7513DEC-7662-08FA-D4C2-7337CA445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1666" r="17344" b="1666"/>
          <a:stretch/>
        </p:blipFill>
        <p:spPr>
          <a:xfrm>
            <a:off x="0" y="2136780"/>
            <a:ext cx="3110399" cy="3006720"/>
          </a:xfrm>
          <a:prstGeom prst="rect">
            <a:avLst/>
          </a:prstGeom>
        </p:spPr>
      </p:pic>
      <p:pic>
        <p:nvPicPr>
          <p:cNvPr id="9" name="Obrázok 10">
            <a:extLst>
              <a:ext uri="{FF2B5EF4-FFF2-40B4-BE49-F238E27FC236}">
                <a16:creationId xmlns:a16="http://schemas.microsoft.com/office/drawing/2014/main" id="{4BF90CD2-A239-B121-B947-A42B7B233C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r="19609"/>
          <a:stretch/>
        </p:blipFill>
        <p:spPr>
          <a:xfrm>
            <a:off x="6096249" y="2137500"/>
            <a:ext cx="3047751" cy="3006000"/>
          </a:xfrm>
          <a:prstGeom prst="rect">
            <a:avLst/>
          </a:prstGeom>
        </p:spPr>
      </p:pic>
      <p:sp>
        <p:nvSpPr>
          <p:cNvPr id="13" name="Zástupný objekt pre obsah 2">
            <a:extLst>
              <a:ext uri="{FF2B5EF4-FFF2-40B4-BE49-F238E27FC236}">
                <a16:creationId xmlns:a16="http://schemas.microsoft.com/office/drawing/2014/main" id="{46C4D8EB-994E-7DD2-CC61-E10A78277B8F}"/>
              </a:ext>
            </a:extLst>
          </p:cNvPr>
          <p:cNvSpPr txBox="1">
            <a:spLocks/>
          </p:cNvSpPr>
          <p:nvPr/>
        </p:nvSpPr>
        <p:spPr>
          <a:xfrm>
            <a:off x="374759" y="234950"/>
            <a:ext cx="7842720" cy="110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algn="just"/>
            <a:r>
              <a:rPr lang="sk-SK" sz="1800" noProof="1">
                <a:latin typeface="Bahnschrift SemiBold SemiConden" panose="020B0502040204020203" pitchFamily="34" charset="0"/>
                <a:ea typeface="Calibri" panose="020F0502020204030204" pitchFamily="34" charset="0"/>
              </a:rPr>
              <a:t>1.  Výskumná otázka - Variantné štúdie využitia plochej strechy (min. 3 varianty) v podobe štúdiového bookletu. Vyhotovenie štúdiových pôdorysov, poprípade vizualizácií a rezov.</a:t>
            </a:r>
          </a:p>
          <a:p>
            <a:endParaRPr lang="sk-SK" dirty="0"/>
          </a:p>
        </p:txBody>
      </p:sp>
      <p:cxnSp>
        <p:nvCxnSpPr>
          <p:cNvPr id="14" name="Google Shape;160;p31">
            <a:extLst>
              <a:ext uri="{FF2B5EF4-FFF2-40B4-BE49-F238E27FC236}">
                <a16:creationId xmlns:a16="http://schemas.microsoft.com/office/drawing/2014/main" id="{F7ACE211-244A-CCEF-56BC-AB92880ABD1F}"/>
              </a:ext>
            </a:extLst>
          </p:cNvPr>
          <p:cNvCxnSpPr/>
          <p:nvPr/>
        </p:nvCxnSpPr>
        <p:spPr>
          <a:xfrm>
            <a:off x="374759" y="1115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2297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8" descr="Obrázok, na ktorom je text, cesta&#10;&#10;Automaticky generovaný popis">
            <a:extLst>
              <a:ext uri="{FF2B5EF4-FFF2-40B4-BE49-F238E27FC236}">
                <a16:creationId xmlns:a16="http://schemas.microsoft.com/office/drawing/2014/main" id="{78DA442F-D068-1F31-2D45-7BAEBC03D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99" y="3055500"/>
            <a:ext cx="3712001" cy="2088000"/>
          </a:xfrm>
          <a:prstGeom prst="rect">
            <a:avLst/>
          </a:prstGeom>
        </p:spPr>
      </p:pic>
      <p:pic>
        <p:nvPicPr>
          <p:cNvPr id="3" name="Obrázok 6" descr="Obrázok, na ktorom je stredisko&#10;&#10;Automaticky generovaný popis">
            <a:extLst>
              <a:ext uri="{FF2B5EF4-FFF2-40B4-BE49-F238E27FC236}">
                <a16:creationId xmlns:a16="http://schemas.microsoft.com/office/drawing/2014/main" id="{0C3DE807-3EC3-A496-91E1-C28A6D80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9" y="1237340"/>
            <a:ext cx="3712001" cy="2088000"/>
          </a:xfrm>
          <a:prstGeom prst="rect">
            <a:avLst/>
          </a:prstGeom>
        </p:spPr>
      </p:pic>
      <p:pic>
        <p:nvPicPr>
          <p:cNvPr id="5" name="Obrázok 10" descr="Obrázok, na ktorom je obloha, vonkajšie, pobrežie&#10;&#10;Automaticky generovaný popis">
            <a:extLst>
              <a:ext uri="{FF2B5EF4-FFF2-40B4-BE49-F238E27FC236}">
                <a16:creationId xmlns:a16="http://schemas.microsoft.com/office/drawing/2014/main" id="{BC6B4308-8592-31F5-F813-7DEF06358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602" y="1237340"/>
            <a:ext cx="3712000" cy="2088000"/>
          </a:xfrm>
          <a:prstGeom prst="rect">
            <a:avLst/>
          </a:prstGeom>
        </p:spPr>
      </p:pic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033F9EA0-E71D-9476-D26C-4BB481C97951}"/>
              </a:ext>
            </a:extLst>
          </p:cNvPr>
          <p:cNvSpPr txBox="1">
            <a:spLocks/>
          </p:cNvSpPr>
          <p:nvPr/>
        </p:nvSpPr>
        <p:spPr>
          <a:xfrm>
            <a:off x="592040" y="135030"/>
            <a:ext cx="8065882" cy="66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sk-SK" sz="1800" noProof="1">
                <a:latin typeface="Bahnschrift SemiBold SemiConden" panose="020B0502040204020203" pitchFamily="34" charset="0"/>
                <a:ea typeface="Calibri" panose="020F0502020204030204" pitchFamily="34" charset="0"/>
              </a:rPr>
              <a:t>2. výskumná otázka - Multikriteriálne posúdenie navrhnutých variant z hľadiska: tepelnej techniky, ekonomického a plošného zaťaženia.</a:t>
            </a:r>
            <a:endParaRPr lang="sk-SK" noProof="1">
              <a:latin typeface="Bahnschrift SemiBold SemiConden" panose="020B0502040204020203" pitchFamily="34" charset="0"/>
            </a:endParaRPr>
          </a:p>
        </p:txBody>
      </p:sp>
      <p:cxnSp>
        <p:nvCxnSpPr>
          <p:cNvPr id="7" name="Google Shape;242;p36">
            <a:extLst>
              <a:ext uri="{FF2B5EF4-FFF2-40B4-BE49-F238E27FC236}">
                <a16:creationId xmlns:a16="http://schemas.microsoft.com/office/drawing/2014/main" id="{31DF97DA-AD4F-8A14-7F1B-CF8755CA8E8D}"/>
              </a:ext>
            </a:extLst>
          </p:cNvPr>
          <p:cNvCxnSpPr/>
          <p:nvPr/>
        </p:nvCxnSpPr>
        <p:spPr>
          <a:xfrm>
            <a:off x="486078" y="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Obdélník 7">
            <a:extLst>
              <a:ext uri="{FF2B5EF4-FFF2-40B4-BE49-F238E27FC236}">
                <a16:creationId xmlns:a16="http://schemas.microsoft.com/office/drawing/2014/main" id="{6F48E5C4-C550-FDDE-F430-CB045E0DDB6D}"/>
              </a:ext>
            </a:extLst>
          </p:cNvPr>
          <p:cNvSpPr/>
          <p:nvPr/>
        </p:nvSpPr>
        <p:spPr>
          <a:xfrm>
            <a:off x="866399" y="947368"/>
            <a:ext cx="2232000" cy="421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sk-SK" sz="1600" dirty="0">
                <a:solidFill>
                  <a:schemeClr val="accent4">
                    <a:lumMod val="10000"/>
                  </a:schemeClr>
                </a:solidFill>
                <a:latin typeface="Bahnschrift SemiBold SemiConden" panose="020B0502040204020203" pitchFamily="34" charset="0"/>
              </a:rPr>
              <a:t>Intenzívna zelená strecha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3CA8393-2213-2DDB-23A8-A94767C9F095}"/>
              </a:ext>
            </a:extLst>
          </p:cNvPr>
          <p:cNvSpPr/>
          <p:nvPr/>
        </p:nvSpPr>
        <p:spPr>
          <a:xfrm>
            <a:off x="3258001" y="3055500"/>
            <a:ext cx="2628000" cy="421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sk-SK" sz="1600" noProof="1">
                <a:solidFill>
                  <a:schemeClr val="accent4">
                    <a:lumMod val="10000"/>
                  </a:schemeClr>
                </a:solidFill>
                <a:latin typeface="Bahnschrift SemiBold SemiConden" panose="020B0502040204020203" pitchFamily="34" charset="0"/>
              </a:rPr>
              <a:t> Polointenzívna zelená strecha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A4D36BB-A416-EB1D-F175-774C4EF512BD}"/>
              </a:ext>
            </a:extLst>
          </p:cNvPr>
          <p:cNvSpPr/>
          <p:nvPr/>
        </p:nvSpPr>
        <p:spPr>
          <a:xfrm>
            <a:off x="6045603" y="1026451"/>
            <a:ext cx="2268000" cy="421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sk-SK" sz="1600" dirty="0">
                <a:solidFill>
                  <a:schemeClr val="accent4">
                    <a:lumMod val="10000"/>
                  </a:schemeClr>
                </a:solidFill>
                <a:latin typeface="Bahnschrift SemiBold SemiConden" panose="020B0502040204020203" pitchFamily="34" charset="0"/>
              </a:rPr>
              <a:t>Extenzívna zelená strecha</a:t>
            </a:r>
          </a:p>
        </p:txBody>
      </p:sp>
    </p:spTree>
    <p:extLst>
      <p:ext uri="{BB962C8B-B14F-4D97-AF65-F5344CB8AC3E}">
        <p14:creationId xmlns:p14="http://schemas.microsoft.com/office/powerpoint/2010/main" val="5001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3F420577-5333-0307-5BF8-5469DAB193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4237"/>
              </p:ext>
            </p:extLst>
          </p:nvPr>
        </p:nvGraphicFramePr>
        <p:xfrm>
          <a:off x="-1" y="0"/>
          <a:ext cx="4284000" cy="2457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B009D3FC-1A53-A867-6301-807383BA8C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564572"/>
              </p:ext>
            </p:extLst>
          </p:nvPr>
        </p:nvGraphicFramePr>
        <p:xfrm>
          <a:off x="0" y="2684700"/>
          <a:ext cx="4320000" cy="245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Tabuľka 16">
            <a:extLst>
              <a:ext uri="{FF2B5EF4-FFF2-40B4-BE49-F238E27FC236}">
                <a16:creationId xmlns:a16="http://schemas.microsoft.com/office/drawing/2014/main" id="{CDA7C9B7-F448-B00A-C067-D3C2455692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8885"/>
              </p:ext>
            </p:extLst>
          </p:nvPr>
        </p:nvGraphicFramePr>
        <p:xfrm>
          <a:off x="4179094" y="238400"/>
          <a:ext cx="5036911" cy="4666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6576">
                  <a:extLst>
                    <a:ext uri="{9D8B030D-6E8A-4147-A177-3AD203B41FA5}">
                      <a16:colId xmlns:a16="http://schemas.microsoft.com/office/drawing/2014/main" val="2966731828"/>
                    </a:ext>
                  </a:extLst>
                </a:gridCol>
                <a:gridCol w="1140905">
                  <a:extLst>
                    <a:ext uri="{9D8B030D-6E8A-4147-A177-3AD203B41FA5}">
                      <a16:colId xmlns:a16="http://schemas.microsoft.com/office/drawing/2014/main" val="4220573872"/>
                    </a:ext>
                  </a:extLst>
                </a:gridCol>
                <a:gridCol w="217304">
                  <a:extLst>
                    <a:ext uri="{9D8B030D-6E8A-4147-A177-3AD203B41FA5}">
                      <a16:colId xmlns:a16="http://schemas.microsoft.com/office/drawing/2014/main" val="2044543078"/>
                    </a:ext>
                  </a:extLst>
                </a:gridCol>
                <a:gridCol w="882834">
                  <a:extLst>
                    <a:ext uri="{9D8B030D-6E8A-4147-A177-3AD203B41FA5}">
                      <a16:colId xmlns:a16="http://schemas.microsoft.com/office/drawing/2014/main" val="309985731"/>
                    </a:ext>
                  </a:extLst>
                </a:gridCol>
                <a:gridCol w="200025">
                  <a:extLst>
                    <a:ext uri="{9D8B030D-6E8A-4147-A177-3AD203B41FA5}">
                      <a16:colId xmlns:a16="http://schemas.microsoft.com/office/drawing/2014/main" val="224856769"/>
                    </a:ext>
                  </a:extLst>
                </a:gridCol>
                <a:gridCol w="1029267">
                  <a:extLst>
                    <a:ext uri="{9D8B030D-6E8A-4147-A177-3AD203B41FA5}">
                      <a16:colId xmlns:a16="http://schemas.microsoft.com/office/drawing/2014/main" val="1074010394"/>
                    </a:ext>
                  </a:extLst>
                </a:gridCol>
              </a:tblGrid>
              <a:tr h="17379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sk-SK" sz="105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Porovnanie variantných návrhov zelenej strechy z hľadiska tepelnej techniky</a:t>
                      </a:r>
                      <a:endParaRPr lang="sk-SK" sz="10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Variant č.1</a:t>
                      </a:r>
                    </a:p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Intenzívna zelená strecha</a:t>
                      </a:r>
                      <a:endParaRPr lang="sk-SK" sz="10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Variant č.2 </a:t>
                      </a:r>
                      <a:r>
                        <a:rPr lang="sk-SK" sz="105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Polointenzívna</a:t>
                      </a: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zelená strecha</a:t>
                      </a:r>
                      <a:endParaRPr lang="sk-SK" sz="10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Variant č.2 </a:t>
                      </a:r>
                      <a:r>
                        <a:rPr lang="sk-SK" sz="105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Polointenzívna</a:t>
                      </a: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zelená strecha</a:t>
                      </a:r>
                      <a:endParaRPr lang="sk-SK" sz="10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Variant č.3</a:t>
                      </a:r>
                    </a:p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Extenzívna zelená strecha</a:t>
                      </a:r>
                      <a:endParaRPr lang="sk-SK" sz="10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sk-SK" sz="10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2375752"/>
                  </a:ext>
                </a:extLst>
              </a:tr>
              <a:tr h="77195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Požadovaná hodnota súčiniteľa prestupu tepla U</a:t>
                      </a:r>
                      <a:r>
                        <a:rPr lang="sk-SK" sz="1050" baseline="-25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N,20</a:t>
                      </a: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: [W/(m</a:t>
                      </a:r>
                      <a:r>
                        <a:rPr lang="sk-SK" sz="105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.K)]</a:t>
                      </a:r>
                      <a:endParaRPr lang="sk-SK" sz="10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200" dirty="0">
                          <a:effectLst/>
                        </a:rPr>
                        <a:t>0,24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064783"/>
                  </a:ext>
                </a:extLst>
              </a:tr>
              <a:tr h="81483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Doporučená hodnota súčiniteľa prestupu tepla U</a:t>
                      </a:r>
                      <a:r>
                        <a:rPr lang="sk-SK" sz="1050" baseline="-25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rec,20</a:t>
                      </a: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: [W/(m</a:t>
                      </a:r>
                      <a:r>
                        <a:rPr lang="sk-SK" sz="105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.K)]</a:t>
                      </a:r>
                      <a:endParaRPr lang="sk-SK" sz="10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200" dirty="0">
                          <a:effectLst/>
                        </a:rPr>
                        <a:t>0,16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7837812"/>
                  </a:ext>
                </a:extLst>
              </a:tr>
              <a:tr h="53320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Súčiniteľ prestupu tepla U: [W/(m</a:t>
                      </a:r>
                      <a:r>
                        <a:rPr lang="sk-SK" sz="105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.K)]</a:t>
                      </a:r>
                      <a:endParaRPr lang="sk-SK" sz="10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200">
                          <a:effectLst/>
                        </a:rPr>
                        <a:t>0,133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200">
                          <a:effectLst/>
                        </a:rPr>
                        <a:t>0,150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200">
                          <a:effectLst/>
                        </a:rPr>
                        <a:t>0,150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7013184"/>
                  </a:ext>
                </a:extLst>
              </a:tr>
              <a:tr h="53320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Tepelný odpor </a:t>
                      </a:r>
                      <a:r>
                        <a:rPr lang="sk-SK" sz="105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kce</a:t>
                      </a: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. R: [m</a:t>
                      </a:r>
                      <a:r>
                        <a:rPr lang="sk-SK" sz="105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sk-SK" sz="10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.K/W]</a:t>
                      </a:r>
                      <a:endParaRPr lang="sk-SK" sz="10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200">
                          <a:effectLst/>
                        </a:rPr>
                        <a:t>7,359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200">
                          <a:effectLst/>
                        </a:rPr>
                        <a:t>6,510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sk-SK" sz="1200" dirty="0">
                          <a:effectLst/>
                        </a:rPr>
                        <a:t>6,549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9027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15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rchitecture Studio by Slidesgo">
  <a:themeElements>
    <a:clrScheme name="Simple Light">
      <a:dk1>
        <a:srgbClr val="2E1B11"/>
      </a:dk1>
      <a:lt1>
        <a:srgbClr val="F4F4F4"/>
      </a:lt1>
      <a:dk2>
        <a:srgbClr val="595959"/>
      </a:dk2>
      <a:lt2>
        <a:srgbClr val="EEEEEE"/>
      </a:lt2>
      <a:accent1>
        <a:srgbClr val="B3A29A"/>
      </a:accent1>
      <a:accent2>
        <a:srgbClr val="EAE5E1"/>
      </a:accent2>
      <a:accent3>
        <a:srgbClr val="B3A29A"/>
      </a:accent3>
      <a:accent4>
        <a:srgbClr val="E6CEBC"/>
      </a:accent4>
      <a:accent5>
        <a:srgbClr val="AA9185"/>
      </a:accent5>
      <a:accent6>
        <a:srgbClr val="834D31"/>
      </a:accent6>
      <a:hlink>
        <a:srgbClr val="772E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3587</TotalTime>
  <Words>829</Words>
  <Application>Microsoft Office PowerPoint</Application>
  <PresentationFormat>Prezentácia na obrazovke (16:9)</PresentationFormat>
  <Paragraphs>132</Paragraphs>
  <Slides>15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4" baseType="lpstr">
      <vt:lpstr>Catamaran Light</vt:lpstr>
      <vt:lpstr>Arial</vt:lpstr>
      <vt:lpstr>Bahnschrift SemiBold SemiConden</vt:lpstr>
      <vt:lpstr>Abel</vt:lpstr>
      <vt:lpstr>Times New Roman</vt:lpstr>
      <vt:lpstr>Wingdings</vt:lpstr>
      <vt:lpstr>Open Sans Light</vt:lpstr>
      <vt:lpstr>Calibri</vt:lpstr>
      <vt:lpstr>Architecture Studio by Slidesgo</vt:lpstr>
      <vt:lpstr> Studie využití ploché střechy administrativní budovy</vt:lpstr>
      <vt:lpstr>Prezentácia programu PowerPoint</vt:lpstr>
      <vt:lpstr>Lokalita objektu – Praha Chodov</vt:lpstr>
      <vt:lpstr> Umiestnenie pozemku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Otázky vedúceho práce: </vt:lpstr>
      <vt:lpstr>Otázky oponenta: </vt:lpstr>
      <vt:lpstr>Otázky oponenta: </vt:lpstr>
      <vt:lpstr>Zdroje obrázkov: 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 využití ploché střechy administrativní budovy</dc:title>
  <dc:creator>Michal</dc:creator>
  <cp:lastModifiedBy>Michal Grivalsky</cp:lastModifiedBy>
  <cp:revision>16</cp:revision>
  <dcterms:modified xsi:type="dcterms:W3CDTF">2023-01-20T20:30:15Z</dcterms:modified>
</cp:coreProperties>
</file>