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cd3625baff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cd3625baff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ebbb290e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ebbb290e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cd3625baf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cd3625baf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cd3625baf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cd3625baf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cd3625ba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cd3625ba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cd3625baf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cd3625baf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cd3625baf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cd3625baf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cd3625baf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cd3625baf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cd3625baf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cd3625baf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d3625baff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d3625baff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cebbb290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cebbb290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cebbb290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cebbb290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179705" rtl="0" algn="l">
              <a:lnSpc>
                <a:spcPct val="150000"/>
              </a:lnSpc>
              <a:spcBef>
                <a:spcPts val="18000"/>
              </a:spcBef>
              <a:spcAft>
                <a:spcPts val="23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>
                <a:latin typeface="Times New Roman"/>
                <a:ea typeface="Times New Roman"/>
                <a:cs typeface="Times New Roman"/>
                <a:sym typeface="Times New Roman"/>
              </a:rPr>
              <a:t>Identifikace finančních dopadů krize na vybraný sektor národního hospodářství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3962200"/>
            <a:ext cx="8520600" cy="79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Autor bakalářské práce:</a:t>
            </a:r>
            <a:r>
              <a:rPr lang="en" sz="1500"/>
              <a:t> Vojtěch Gabriel</a:t>
            </a:r>
            <a:br>
              <a:rPr lang="en" sz="1500"/>
            </a:br>
            <a:r>
              <a:rPr b="1" lang="en" sz="1500"/>
              <a:t>Vedoucí bakalářské práce:</a:t>
            </a:r>
            <a:r>
              <a:rPr lang="en" sz="1500"/>
              <a:t> </a:t>
            </a:r>
            <a:r>
              <a:rPr lang="en" sz="1500">
                <a:solidFill>
                  <a:srgbClr val="FFFFFF"/>
                </a:solidFill>
              </a:rPr>
              <a:t>Ing. Jakub Horák, MBA, PhD.</a:t>
            </a:r>
            <a:br>
              <a:rPr lang="en" sz="1500"/>
            </a:br>
            <a:r>
              <a:rPr b="1" lang="en" sz="1500"/>
              <a:t>Oponent bakalářské práce:</a:t>
            </a:r>
            <a:r>
              <a:rPr lang="en" sz="1500"/>
              <a:t> Ing. Dana Lakronová</a:t>
            </a:r>
            <a:endParaRPr sz="1500"/>
          </a:p>
        </p:txBody>
      </p:sp>
      <p:sp>
        <p:nvSpPr>
          <p:cNvPr id="61" name="Google Shape;61;p13"/>
          <p:cNvSpPr txBox="1"/>
          <p:nvPr/>
        </p:nvSpPr>
        <p:spPr>
          <a:xfrm>
            <a:off x="510450" y="173200"/>
            <a:ext cx="8123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700">
                <a:solidFill>
                  <a:srgbClr val="FFFFFF"/>
                </a:solidFill>
              </a:rPr>
              <a:t>Vysoká škola technická a ekonomická v Českých Budějovicích </a:t>
            </a:r>
            <a:br>
              <a:rPr lang="en" sz="1700">
                <a:solidFill>
                  <a:srgbClr val="FFFFFF"/>
                </a:solidFill>
              </a:rPr>
            </a:br>
            <a:r>
              <a:rPr lang="en" sz="1700">
                <a:solidFill>
                  <a:srgbClr val="FFFFFF"/>
                </a:solidFill>
              </a:rPr>
              <a:t>Ústav technicko-technologický</a:t>
            </a:r>
            <a:endParaRPr sz="1100">
              <a:solidFill>
                <a:srgbClr val="FFFFFF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6199" y="3478699"/>
            <a:ext cx="1276100" cy="127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VÝSLEDEK ANALÝZY ABSOLUTNÍCH UKAZATELŮ</a:t>
            </a:r>
            <a:endParaRPr b="1"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Vývoj aktiv a pasiv sektoru cestovního ruchu</a:t>
            </a:r>
            <a:endParaRPr/>
          </a:p>
        </p:txBody>
      </p:sp>
      <p:pic>
        <p:nvPicPr>
          <p:cNvPr descr="Chart"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1328650"/>
            <a:ext cx="5943600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DISKUSE VÝSLEDKŮ A ZODPOVĚZENÍ V.O.</a:t>
            </a:r>
            <a:endParaRPr b="1"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si finančně vedl vybraný vzorový subjekt ze sektoru cestovního ruchu v porovnání s celorepublikovou statistikou v období pandemie Covid-19?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velký dopad měla celosvětová pandemie na sektor cestovního ruchu?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Jaká opatření jsou potřeba udělat, aby další krize neměla tak velký dopad?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se úplně vyvarovat těmto dopadům?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Dotaz oponenta</a:t>
            </a:r>
            <a:endParaRPr b="1"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Jaký by podle Vás měl být krizový scénář, který by uchránil cestovní kanceláře před další vlnou Covid-19?</a:t>
            </a:r>
            <a:endParaRPr/>
          </a:p>
        </p:txBody>
      </p:sp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Děkuji za pozornost</a:t>
            </a:r>
            <a:endParaRPr b="1"/>
          </a:p>
        </p:txBody>
      </p:sp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6199" y="3478699"/>
            <a:ext cx="1276100" cy="127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OBSAH</a:t>
            </a:r>
            <a:endParaRPr b="1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Motivace práce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Cíl práce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Použité metody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Výsledky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Dotaz oponenta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Shrnutí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MOTIVACE</a:t>
            </a:r>
            <a:endParaRPr b="1"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Praktické využití výsledků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Problematika je všeobecně známá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Vysoká dostupnost potřebných informací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Zajímavé téma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CÍL PRÁCE</a:t>
            </a:r>
            <a:endParaRPr b="1"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Cílem práce je identifikace dopadu finanční krize na sektor cestovního ruchu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000000"/>
                </a:solidFill>
              </a:rPr>
              <a:t>VÝZKUMNÉ OTÁZKY</a:t>
            </a:r>
            <a:endParaRPr b="1" sz="2500"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si finančně vedl vybraný vzorový subjekt ze sektoru cestovního ruchu v porovnání s celorepublikovou statistikou v období pandemie Covid-19?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velký dopad měla celosvětová pandemie na sektor cestovního ruchu?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Jaká opatření jsou potřeba udělat, aby další krize neměla tak velký dopad?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Jak se úplně vyvarovat těmto dopadům?</a:t>
            </a:r>
            <a:endParaRPr>
              <a:solidFill>
                <a:srgbClr val="666666"/>
              </a:solidFill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POUŽITÉ METODY</a:t>
            </a:r>
            <a:endParaRPr b="1"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Analýza poměrovými ukazateli (ukazatelé likvidity, rentability a aktivity)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Analýza absolutních ukazatelů (horizontální a vertikální analýza)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VÝSLEDKY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Charakteristika vybraného podniku (Čedok a.s.)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Charakteristika vybrané doby pro aplikaci analýz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Aplikace analýz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9049" y="3770824"/>
            <a:ext cx="1143250" cy="11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VÝSLEDKY ANALÝZ POMĚROVÝMI UKAZATELI</a:t>
            </a:r>
            <a:endParaRPr b="1"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LIKVIDITA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Výkaz okamžité likvidity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Výkaz pohotové likvidity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Výkaz běžné likvidity</a:t>
            </a:r>
            <a:br>
              <a:rPr lang="en"/>
            </a:b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6338" y="1554925"/>
            <a:ext cx="45339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1588" y="2145475"/>
            <a:ext cx="45434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91588" y="2799461"/>
            <a:ext cx="4543426" cy="508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VÝSLEDKY ANALÝZ POMĚROVÝMI UKAZATELI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RENTABILITA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Výkaz rentability vlastního kapitálu  </a:t>
            </a:r>
            <a:br>
              <a:rPr lang="en"/>
            </a:br>
            <a:r>
              <a:rPr lang="en"/>
              <a:t>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Výkaz rentability celkového kapitálu</a:t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605625"/>
            <a:ext cx="4260300" cy="503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216550"/>
            <a:ext cx="4260300" cy="50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VÝSLEDKY ANALÝZ POMĚROVÝMI UKAZATELI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b="1" lang="en"/>
              <a:t>AKTIVITA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Souhrn obratu aktiv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Souhrn obratu dlouhodobého majetku</a:t>
            </a: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475" y="3305225"/>
            <a:ext cx="50710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475" y="2116838"/>
            <a:ext cx="5070992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