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embeddedFontLst>
    <p:embeddedFont>
      <p:font typeface="Proxima Nova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ProximaNova-bold.fntdata"/><Relationship Id="rId11" Type="http://schemas.openxmlformats.org/officeDocument/2006/relationships/slide" Target="slides/slide6.xml"/><Relationship Id="rId22" Type="http://schemas.openxmlformats.org/officeDocument/2006/relationships/font" Target="fonts/ProximaNova-boldItalic.fntdata"/><Relationship Id="rId10" Type="http://schemas.openxmlformats.org/officeDocument/2006/relationships/slide" Target="slides/slide5.xml"/><Relationship Id="rId21" Type="http://schemas.openxmlformats.org/officeDocument/2006/relationships/font" Target="fonts/ProximaNova-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ProximaNova-regular.fntdata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cd3625baff_0_1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1cd3625baff_0_1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1cebbb290e4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1cebbb290e4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1cd3625baff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1cd3625baff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1cd3625baff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1cd3625baff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1cd3625baf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1cd3625baf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cd3625baff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cd3625baff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cd3625baff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1cd3625baff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cd3625baff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1cd3625baff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cd3625baff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cd3625baff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cd3625baff_0_1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cd3625baff_0_1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1cebbb290e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1cebbb290e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1cebbb290e4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1cebbb290e4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" name="Google Shape;11;p2"/>
          <p:cNvSpPr txBox="1"/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991475"/>
            <a:ext cx="8520600" cy="191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071300"/>
            <a:ext cx="8520600" cy="90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Google Shape;15;p3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6" name="Google Shape;16;p3"/>
          <p:cNvSpPr txBox="1"/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526350"/>
            <a:ext cx="57975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205825"/>
            <a:ext cx="4045200" cy="1509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1700" y="42368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pearmin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roxima Nova"/>
              <a:buChar char="●"/>
              <a:defRPr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0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0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0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0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0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0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Relationship Id="rId4" Type="http://schemas.openxmlformats.org/officeDocument/2006/relationships/image" Target="../media/image8.png"/><Relationship Id="rId5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9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marR="179705" rtl="0" algn="l">
              <a:lnSpc>
                <a:spcPct val="150000"/>
              </a:lnSpc>
              <a:spcBef>
                <a:spcPts val="18000"/>
              </a:spcBef>
              <a:spcAft>
                <a:spcPts val="23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latin typeface="Times New Roman"/>
                <a:ea typeface="Times New Roman"/>
                <a:cs typeface="Times New Roman"/>
                <a:sym typeface="Times New Roman"/>
              </a:rPr>
              <a:t>Identifikace finančních dopadů krize na vybraný sektor národního hospodářství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311700" y="3962200"/>
            <a:ext cx="8520600" cy="7926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/>
              <a:t>Autor bakalářské práce:</a:t>
            </a:r>
            <a:r>
              <a:rPr lang="en" sz="1500"/>
              <a:t> Vojtěch Gabriel</a:t>
            </a:r>
            <a:br>
              <a:rPr lang="en" sz="1500"/>
            </a:br>
            <a:r>
              <a:rPr b="1" lang="en" sz="1500"/>
              <a:t>Vedoucí bakalářské práce:</a:t>
            </a:r>
            <a:r>
              <a:rPr lang="en" sz="1500"/>
              <a:t> </a:t>
            </a:r>
            <a:r>
              <a:rPr lang="en" sz="1500">
                <a:solidFill>
                  <a:srgbClr val="FFFFFF"/>
                </a:solidFill>
              </a:rPr>
              <a:t>Ing. Jakub Horák, MBA, PhD.</a:t>
            </a:r>
            <a:br>
              <a:rPr lang="en" sz="1500"/>
            </a:br>
            <a:r>
              <a:rPr b="1" lang="en" sz="1500"/>
              <a:t>Oponent bakalářské práce:</a:t>
            </a:r>
            <a:r>
              <a:rPr lang="en" sz="1500"/>
              <a:t> Ing. Dana Lakronová</a:t>
            </a:r>
            <a:endParaRPr sz="1500"/>
          </a:p>
        </p:txBody>
      </p:sp>
      <p:sp>
        <p:nvSpPr>
          <p:cNvPr id="61" name="Google Shape;61;p13"/>
          <p:cNvSpPr txBox="1"/>
          <p:nvPr/>
        </p:nvSpPr>
        <p:spPr>
          <a:xfrm>
            <a:off x="510450" y="173200"/>
            <a:ext cx="81231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 sz="1700">
                <a:solidFill>
                  <a:srgbClr val="FFFFFF"/>
                </a:solidFill>
              </a:rPr>
              <a:t>Vysoká škola technická a ekonomická v Českých Budějovicích </a:t>
            </a:r>
            <a:br>
              <a:rPr lang="en" sz="1700">
                <a:solidFill>
                  <a:srgbClr val="FFFFFF"/>
                </a:solidFill>
              </a:rPr>
            </a:br>
            <a:r>
              <a:rPr lang="en" sz="1700">
                <a:solidFill>
                  <a:srgbClr val="FFFFFF"/>
                </a:solidFill>
              </a:rPr>
              <a:t>Ústav technicko-technologický</a:t>
            </a:r>
            <a:endParaRPr sz="1100">
              <a:solidFill>
                <a:srgbClr val="FFFFFF"/>
              </a:solidFill>
            </a:endParaRPr>
          </a:p>
        </p:txBody>
      </p:sp>
      <p:pic>
        <p:nvPicPr>
          <p:cNvPr id="62" name="Google Shape;62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56199" y="3478699"/>
            <a:ext cx="1276100" cy="1276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VÝSLEDEK ANALÝZY ABSOLUTNÍCH UKAZATELŮ</a:t>
            </a:r>
            <a:endParaRPr b="1"/>
          </a:p>
        </p:txBody>
      </p:sp>
      <p:sp>
        <p:nvSpPr>
          <p:cNvPr id="128" name="Google Shape;128;p22"/>
          <p:cNvSpPr txBox="1"/>
          <p:nvPr>
            <p:ph idx="1" type="body"/>
          </p:nvPr>
        </p:nvSpPr>
        <p:spPr>
          <a:xfrm>
            <a:off x="311700" y="8635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Vývoj aktiv a pasiv sektoru cestovního ruchu</a:t>
            </a:r>
            <a:endParaRPr/>
          </a:p>
        </p:txBody>
      </p:sp>
      <p:pic>
        <p:nvPicPr>
          <p:cNvPr descr="Chart" id="129" name="Google Shape;129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00200" y="1328650"/>
            <a:ext cx="5943600" cy="3667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DISKUSE VÝSLEDKŮ A ZODPOVĚZENÍ V.O.</a:t>
            </a:r>
            <a:endParaRPr b="1"/>
          </a:p>
        </p:txBody>
      </p:sp>
      <p:sp>
        <p:nvSpPr>
          <p:cNvPr id="135" name="Google Shape;135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Char char="●"/>
            </a:pPr>
            <a:r>
              <a:rPr lang="en">
                <a:solidFill>
                  <a:srgbClr val="666666"/>
                </a:solidFill>
              </a:rPr>
              <a:t>Jak si finančně vedl vybraný vzorový subjekt ze sektoru cestovního ruchu v porovnání s celorepublikovou statistikou v období pandemie Covid-19?</a:t>
            </a:r>
            <a:endParaRPr>
              <a:solidFill>
                <a:srgbClr val="666666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Char char="●"/>
            </a:pPr>
            <a:r>
              <a:rPr lang="en">
                <a:solidFill>
                  <a:srgbClr val="666666"/>
                </a:solidFill>
              </a:rPr>
              <a:t>Jak velký dopad měla celosvětová pandemie na sektor cestovního ruchu?</a:t>
            </a:r>
            <a:endParaRPr>
              <a:solidFill>
                <a:srgbClr val="666666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666666"/>
              </a:buClr>
              <a:buSzPts val="1800"/>
              <a:buChar char="●"/>
            </a:pPr>
            <a:r>
              <a:rPr lang="en">
                <a:solidFill>
                  <a:srgbClr val="666666"/>
                </a:solidFill>
              </a:rPr>
              <a:t>Jaká opatření jsou potřeba udělat, aby další krize neměla tak velký dopad?</a:t>
            </a:r>
            <a:endParaRPr>
              <a:solidFill>
                <a:srgbClr val="666666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666666"/>
              </a:buClr>
              <a:buSzPts val="1800"/>
              <a:buChar char="●"/>
            </a:pPr>
            <a:r>
              <a:rPr lang="en">
                <a:solidFill>
                  <a:srgbClr val="666666"/>
                </a:solidFill>
              </a:rPr>
              <a:t>Jak se úplně vyvarovat těmto dopadům?</a:t>
            </a:r>
            <a:endParaRPr>
              <a:solidFill>
                <a:srgbClr val="666666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Dotaz oponenta</a:t>
            </a:r>
            <a:endParaRPr b="1"/>
          </a:p>
        </p:txBody>
      </p:sp>
      <p:sp>
        <p:nvSpPr>
          <p:cNvPr id="141" name="Google Shape;141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Jaký by podle Vás měl být krizový scénář, který by uchránil cestovní kanceláře před další vlnou Covid-19?</a:t>
            </a:r>
            <a:endParaRPr/>
          </a:p>
        </p:txBody>
      </p:sp>
      <p:pic>
        <p:nvPicPr>
          <p:cNvPr id="142" name="Google Shape;142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89049" y="3770824"/>
            <a:ext cx="1143250" cy="1143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5"/>
          <p:cNvSpPr txBox="1"/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Děkuji za pozornost</a:t>
            </a:r>
            <a:endParaRPr b="1"/>
          </a:p>
        </p:txBody>
      </p:sp>
      <p:pic>
        <p:nvPicPr>
          <p:cNvPr id="148" name="Google Shape;148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56199" y="3478699"/>
            <a:ext cx="1276100" cy="1276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OBSAH</a:t>
            </a:r>
            <a:endParaRPr b="1"/>
          </a:p>
        </p:txBody>
      </p:sp>
      <p:sp>
        <p:nvSpPr>
          <p:cNvPr id="68" name="Google Shape;68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Motivace práce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Cíl práce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Použité metody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Výsledky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Dotaz oponenta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Shrnutí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69" name="Google Shape;6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89049" y="3770824"/>
            <a:ext cx="1143250" cy="1143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MOTIVACE</a:t>
            </a:r>
            <a:endParaRPr b="1"/>
          </a:p>
        </p:txBody>
      </p:sp>
      <p:sp>
        <p:nvSpPr>
          <p:cNvPr id="75" name="Google Shape;75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Praktické využití výsledků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Problematika je všeobecně známá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Vysoká dostupnost potřebných informací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Zajímavé téma</a:t>
            </a:r>
            <a:endParaRPr/>
          </a:p>
        </p:txBody>
      </p:sp>
      <p:pic>
        <p:nvPicPr>
          <p:cNvPr id="76" name="Google Shape;7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89049" y="3770824"/>
            <a:ext cx="1143250" cy="1143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CÍL PRÁCE</a:t>
            </a:r>
            <a:endParaRPr b="1"/>
          </a:p>
        </p:txBody>
      </p:sp>
      <p:sp>
        <p:nvSpPr>
          <p:cNvPr id="82" name="Google Shape;82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Cílem práce je identifikace dopadu finanční krize na sektor cestovního ruchu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500">
                <a:solidFill>
                  <a:srgbClr val="000000"/>
                </a:solidFill>
              </a:rPr>
              <a:t>VÝZKUMNÉ OTÁZKY</a:t>
            </a:r>
            <a:endParaRPr b="1" sz="2500">
              <a:solidFill>
                <a:srgbClr val="000000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666666"/>
              </a:buClr>
              <a:buSzPts val="1800"/>
              <a:buChar char="●"/>
            </a:pPr>
            <a:r>
              <a:rPr lang="en">
                <a:solidFill>
                  <a:srgbClr val="666666"/>
                </a:solidFill>
              </a:rPr>
              <a:t>Jak si finančně vedl vybraný vzorový subjekt ze sektoru cestovního ruchu v porovnání s celorepublikovou statistikou v období pandemie Covid-19?</a:t>
            </a:r>
            <a:endParaRPr>
              <a:solidFill>
                <a:srgbClr val="666666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Char char="●"/>
            </a:pPr>
            <a:r>
              <a:rPr lang="en">
                <a:solidFill>
                  <a:srgbClr val="666666"/>
                </a:solidFill>
              </a:rPr>
              <a:t>Jak velký dopad měla celosvětová pandemie na sektor cestovního ruchu?</a:t>
            </a:r>
            <a:endParaRPr>
              <a:solidFill>
                <a:srgbClr val="666666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666666"/>
              </a:buClr>
              <a:buSzPts val="1800"/>
              <a:buChar char="●"/>
            </a:pPr>
            <a:r>
              <a:rPr lang="en">
                <a:solidFill>
                  <a:srgbClr val="666666"/>
                </a:solidFill>
              </a:rPr>
              <a:t>Jaká opatření jsou potřeba udělat, aby další krize neměla tak velký dopad?</a:t>
            </a:r>
            <a:endParaRPr>
              <a:solidFill>
                <a:srgbClr val="666666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666666"/>
              </a:buClr>
              <a:buSzPts val="1800"/>
              <a:buChar char="●"/>
            </a:pPr>
            <a:r>
              <a:rPr lang="en">
                <a:solidFill>
                  <a:srgbClr val="666666"/>
                </a:solidFill>
              </a:rPr>
              <a:t>Jak se úplně vyvarovat těmto dopadům?</a:t>
            </a:r>
            <a:endParaRPr>
              <a:solidFill>
                <a:srgbClr val="666666"/>
              </a:solidFill>
            </a:endParaRPr>
          </a:p>
        </p:txBody>
      </p:sp>
      <p:pic>
        <p:nvPicPr>
          <p:cNvPr id="83" name="Google Shape;8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89049" y="3770824"/>
            <a:ext cx="1143250" cy="1143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POUŽITÉ METODY</a:t>
            </a:r>
            <a:endParaRPr b="1"/>
          </a:p>
        </p:txBody>
      </p:sp>
      <p:sp>
        <p:nvSpPr>
          <p:cNvPr id="89" name="Google Shape;8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Analýza poměrovými ukazateli (ukazatelé likvidity, rentability a aktivity)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Analýza absolutních ukazatelů (horizontální a vertikální analýza)</a:t>
            </a:r>
            <a:endParaRPr/>
          </a:p>
        </p:txBody>
      </p:sp>
      <p:pic>
        <p:nvPicPr>
          <p:cNvPr id="90" name="Google Shape;90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89049" y="3770824"/>
            <a:ext cx="1143250" cy="1143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VÝSLEDKY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Charakteristika vybraného podniku (Čedok a.s.)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Charakteristika vybrané doby pro aplikaci analýz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Aplikace analýz</a:t>
            </a:r>
            <a:endParaRPr/>
          </a:p>
        </p:txBody>
      </p:sp>
      <p:pic>
        <p:nvPicPr>
          <p:cNvPr id="97" name="Google Shape;97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89049" y="3770824"/>
            <a:ext cx="1143250" cy="1143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VÝSLEDKY ANALÝZ POMĚROVÝMI UKAZATELI</a:t>
            </a:r>
            <a:endParaRPr b="1"/>
          </a:p>
        </p:txBody>
      </p:sp>
      <p:sp>
        <p:nvSpPr>
          <p:cNvPr id="103" name="Google Shape;103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LIKVIDITA</a:t>
            </a:r>
            <a:endParaRPr b="1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Výkaz okamžité likvidity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Výkaz pohotové likvidity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Výkaz běžné likvidity</a:t>
            </a:r>
            <a:br>
              <a:rPr lang="en"/>
            </a:br>
            <a:endParaRPr/>
          </a:p>
        </p:txBody>
      </p:sp>
      <p:pic>
        <p:nvPicPr>
          <p:cNvPr id="104" name="Google Shape;10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96338" y="1554925"/>
            <a:ext cx="4533900" cy="590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491588" y="2145475"/>
            <a:ext cx="4543425" cy="590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491588" y="2799461"/>
            <a:ext cx="4543426" cy="5081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VÝSLEDKY ANALÝZ POMĚROVÝMI UKAZATELI</a:t>
            </a:r>
            <a:endParaRPr/>
          </a:p>
        </p:txBody>
      </p:sp>
      <p:sp>
        <p:nvSpPr>
          <p:cNvPr id="112" name="Google Shape;112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RENTABILITA</a:t>
            </a:r>
            <a:endParaRPr b="1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Výkaz rentability vlastního kapitálu  </a:t>
            </a:r>
            <a:br>
              <a:rPr lang="en"/>
            </a:br>
            <a:r>
              <a:rPr lang="en"/>
              <a:t>  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Výkaz rentability celkového kapitálu</a:t>
            </a:r>
            <a:endParaRPr/>
          </a:p>
        </p:txBody>
      </p:sp>
      <p:pic>
        <p:nvPicPr>
          <p:cNvPr id="113" name="Google Shape;113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1605625"/>
            <a:ext cx="4260300" cy="50349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72000" y="2216550"/>
            <a:ext cx="4260300" cy="50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VÝSLEDKY ANALÝZ POMĚROVÝMI UKAZATELI</a:t>
            </a:r>
            <a:endParaRPr/>
          </a:p>
        </p:txBody>
      </p:sp>
      <p:sp>
        <p:nvSpPr>
          <p:cNvPr id="120" name="Google Shape;120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	</a:t>
            </a:r>
            <a:r>
              <a:rPr b="1" lang="en"/>
              <a:t>AKTIVITA</a:t>
            </a:r>
            <a:endParaRPr b="1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Souhrn obratu aktiv</a:t>
            </a:r>
            <a:br>
              <a:rPr lang="en"/>
            </a:br>
            <a:br>
              <a:rPr lang="en"/>
            </a:b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Souhrn obratu dlouhodobého majetku</a:t>
            </a:r>
            <a:endParaRPr/>
          </a:p>
        </p:txBody>
      </p:sp>
      <p:pic>
        <p:nvPicPr>
          <p:cNvPr id="121" name="Google Shape;121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10475" y="3305225"/>
            <a:ext cx="5071000" cy="57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0475" y="2116838"/>
            <a:ext cx="5070992" cy="572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pearmint">
  <a:themeElements>
    <a:clrScheme name="Spearmint">
      <a:dk1>
        <a:srgbClr val="202729"/>
      </a:dk1>
      <a:lt1>
        <a:srgbClr val="FFFFFF"/>
      </a:lt1>
      <a:dk2>
        <a:srgbClr val="4BA173"/>
      </a:dk2>
      <a:lt2>
        <a:srgbClr val="63D297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FF5252"/>
      </a:hlink>
      <a:folHlink>
        <a:srgbClr val="FF525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