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9" r:id="rId3"/>
    <p:sldId id="257" r:id="rId4"/>
    <p:sldId id="259" r:id="rId5"/>
    <p:sldId id="258" r:id="rId6"/>
    <p:sldId id="261" r:id="rId7"/>
    <p:sldId id="267" r:id="rId8"/>
    <p:sldId id="264" r:id="rId9"/>
    <p:sldId id="266" r:id="rId10"/>
    <p:sldId id="262" r:id="rId11"/>
    <p:sldId id="268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9226CF-7FC0-2646-65C6-391ACF33606D}" v="31" dt="2023-01-11T11:53:32.650"/>
    <p1510:client id="{150738C1-2755-C519-D478-8F6E832447C2}" v="92" dt="2023-01-13T12:33:39.671"/>
    <p1510:client id="{19E74CD7-5E31-2DF1-CCD9-F0C09CBC1FD2}" v="187" dt="2023-01-12T17:08:07.641"/>
    <p1510:client id="{28DF5965-B679-FDC2-98A9-9BA8D7E0E152}" v="1" dt="2023-01-11T20:02:21.673"/>
    <p1510:client id="{6FB8C211-13C6-011B-ECFE-6A79B8A7619C}" v="527" dt="2023-01-11T19:57:57.738"/>
    <p1510:client id="{7333D238-4995-5D2E-30D7-DEF250658193}" v="34" dt="2023-01-11T20:48:26.131"/>
    <p1510:client id="{84E7B8A7-A1B6-EF57-A691-5C508ECC706A}" v="6" dt="2023-01-11T23:22:41.884"/>
    <p1510:client id="{855E3036-C163-7EC5-D41C-49B1E7CF84FB}" v="118" dt="2023-01-11T14:18:29.604"/>
    <p1510:client id="{CA857E0B-A432-45E7-8025-E85F23A4FCB6}" v="240" dt="2023-01-10T23:02:41.585"/>
    <p1510:client id="{E597E941-5CED-8E49-E455-E63C6CBB8302}" v="168" dt="2023-01-11T08:57:43.1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FCA8DE-9550-4D27-9E13-3F85FB37C7FD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E385D5BD-1BC7-461B-BF62-A5B8F236D74F}">
      <dgm:prSet/>
      <dgm:spPr/>
      <dgm:t>
        <a:bodyPr/>
        <a:lstStyle/>
        <a:p>
          <a:r>
            <a:rPr lang="cs-CZ"/>
            <a:t>VO1: Jak ovlivnila pandemie COVID-19 meziroční růst cen v agrárním sektoru? </a:t>
          </a:r>
          <a:endParaRPr lang="en-US"/>
        </a:p>
      </dgm:t>
    </dgm:pt>
    <dgm:pt modelId="{536B7552-D411-4DA0-AA3C-52599A301584}" type="parTrans" cxnId="{47BA7270-C49E-493C-909F-E32CA0D6D83A}">
      <dgm:prSet/>
      <dgm:spPr/>
      <dgm:t>
        <a:bodyPr/>
        <a:lstStyle/>
        <a:p>
          <a:endParaRPr lang="en-US"/>
        </a:p>
      </dgm:t>
    </dgm:pt>
    <dgm:pt modelId="{44AC805B-9B55-4228-B635-D98C76295805}" type="sibTrans" cxnId="{47BA7270-C49E-493C-909F-E32CA0D6D83A}">
      <dgm:prSet/>
      <dgm:spPr/>
      <dgm:t>
        <a:bodyPr/>
        <a:lstStyle/>
        <a:p>
          <a:endParaRPr lang="en-US"/>
        </a:p>
      </dgm:t>
    </dgm:pt>
    <dgm:pt modelId="{188C6B25-E596-4087-93F6-272F3BE2FC9C}">
      <dgm:prSet/>
      <dgm:spPr/>
      <dgm:t>
        <a:bodyPr/>
        <a:lstStyle/>
        <a:p>
          <a:r>
            <a:rPr lang="cs-CZ"/>
            <a:t>VO2: Jakým způsobem se vyvíjelo postavení zemědělského sektoru vlivem pandemie? </a:t>
          </a:r>
          <a:endParaRPr lang="en-US"/>
        </a:p>
      </dgm:t>
    </dgm:pt>
    <dgm:pt modelId="{AB8FA1A4-14A6-40F1-8ED9-7BF388488417}" type="parTrans" cxnId="{390E5BDE-8321-496A-9359-C212269C335E}">
      <dgm:prSet/>
      <dgm:spPr/>
      <dgm:t>
        <a:bodyPr/>
        <a:lstStyle/>
        <a:p>
          <a:endParaRPr lang="en-US"/>
        </a:p>
      </dgm:t>
    </dgm:pt>
    <dgm:pt modelId="{2E8686F6-DC32-481C-B7D9-757A6C7A772B}" type="sibTrans" cxnId="{390E5BDE-8321-496A-9359-C212269C335E}">
      <dgm:prSet/>
      <dgm:spPr/>
      <dgm:t>
        <a:bodyPr/>
        <a:lstStyle/>
        <a:p>
          <a:endParaRPr lang="en-US"/>
        </a:p>
      </dgm:t>
    </dgm:pt>
    <dgm:pt modelId="{BB73106E-BB01-4DE7-8454-2FE8064B4E6D}">
      <dgm:prSet/>
      <dgm:spPr/>
      <dgm:t>
        <a:bodyPr/>
        <a:lstStyle/>
        <a:p>
          <a:r>
            <a:rPr lang="cs-CZ"/>
            <a:t>VO3: Jaké byly konkrétní finanční dopady na vybraný zemědělský podnik? </a:t>
          </a:r>
          <a:endParaRPr lang="en-US"/>
        </a:p>
      </dgm:t>
    </dgm:pt>
    <dgm:pt modelId="{ABB192E1-3A92-4800-812E-B611F32E6A13}" type="parTrans" cxnId="{EB3263A2-4F43-46CB-95AE-9B18587389A5}">
      <dgm:prSet/>
      <dgm:spPr/>
      <dgm:t>
        <a:bodyPr/>
        <a:lstStyle/>
        <a:p>
          <a:endParaRPr lang="en-US"/>
        </a:p>
      </dgm:t>
    </dgm:pt>
    <dgm:pt modelId="{4A294A98-5063-4FF5-A33C-2974A348B87C}" type="sibTrans" cxnId="{EB3263A2-4F43-46CB-95AE-9B18587389A5}">
      <dgm:prSet/>
      <dgm:spPr/>
      <dgm:t>
        <a:bodyPr/>
        <a:lstStyle/>
        <a:p>
          <a:endParaRPr lang="en-US"/>
        </a:p>
      </dgm:t>
    </dgm:pt>
    <dgm:pt modelId="{ECBC28E6-0579-424E-8175-FA086FA7AE0B}">
      <dgm:prSet/>
      <dgm:spPr/>
      <dgm:t>
        <a:bodyPr/>
        <a:lstStyle/>
        <a:p>
          <a:r>
            <a:rPr lang="cs-CZ"/>
            <a:t>VO4: Jaká opatření je třeba udělat, aby případná následující pandemická krize neměla tak zásadní dopad? </a:t>
          </a:r>
          <a:endParaRPr lang="en-US"/>
        </a:p>
      </dgm:t>
    </dgm:pt>
    <dgm:pt modelId="{565E0814-97EA-4F25-A293-8DE4BCD327C9}" type="parTrans" cxnId="{DD646F1A-CA99-4CC9-93A3-795B4608D848}">
      <dgm:prSet/>
      <dgm:spPr/>
      <dgm:t>
        <a:bodyPr/>
        <a:lstStyle/>
        <a:p>
          <a:endParaRPr lang="en-US"/>
        </a:p>
      </dgm:t>
    </dgm:pt>
    <dgm:pt modelId="{A2B5991F-30AC-45E1-BDA7-314027E1195E}" type="sibTrans" cxnId="{DD646F1A-CA99-4CC9-93A3-795B4608D848}">
      <dgm:prSet/>
      <dgm:spPr/>
      <dgm:t>
        <a:bodyPr/>
        <a:lstStyle/>
        <a:p>
          <a:endParaRPr lang="en-US"/>
        </a:p>
      </dgm:t>
    </dgm:pt>
    <dgm:pt modelId="{B539C185-0183-4DEF-8FC9-E8881A9AE0AC}" type="pres">
      <dgm:prSet presAssocID="{66FCA8DE-9550-4D27-9E13-3F85FB37C7FD}" presName="vert0" presStyleCnt="0">
        <dgm:presLayoutVars>
          <dgm:dir/>
          <dgm:animOne val="branch"/>
          <dgm:animLvl val="lvl"/>
        </dgm:presLayoutVars>
      </dgm:prSet>
      <dgm:spPr/>
    </dgm:pt>
    <dgm:pt modelId="{94A9EC91-84EE-4598-9910-E9EFC65773BC}" type="pres">
      <dgm:prSet presAssocID="{E385D5BD-1BC7-461B-BF62-A5B8F236D74F}" presName="thickLine" presStyleLbl="alignNode1" presStyleIdx="0" presStyleCnt="4"/>
      <dgm:spPr/>
    </dgm:pt>
    <dgm:pt modelId="{257E85A9-3DE4-4759-B6DA-7BE2D82461D7}" type="pres">
      <dgm:prSet presAssocID="{E385D5BD-1BC7-461B-BF62-A5B8F236D74F}" presName="horz1" presStyleCnt="0"/>
      <dgm:spPr/>
    </dgm:pt>
    <dgm:pt modelId="{94AFFE67-4662-4CF1-BDA3-8859AE84657A}" type="pres">
      <dgm:prSet presAssocID="{E385D5BD-1BC7-461B-BF62-A5B8F236D74F}" presName="tx1" presStyleLbl="revTx" presStyleIdx="0" presStyleCnt="4"/>
      <dgm:spPr/>
    </dgm:pt>
    <dgm:pt modelId="{9BD32548-C3B4-4FCA-B2EE-5442D54D0205}" type="pres">
      <dgm:prSet presAssocID="{E385D5BD-1BC7-461B-BF62-A5B8F236D74F}" presName="vert1" presStyleCnt="0"/>
      <dgm:spPr/>
    </dgm:pt>
    <dgm:pt modelId="{2C2D636E-7675-44F1-9CB0-E850AB3A8996}" type="pres">
      <dgm:prSet presAssocID="{188C6B25-E596-4087-93F6-272F3BE2FC9C}" presName="thickLine" presStyleLbl="alignNode1" presStyleIdx="1" presStyleCnt="4"/>
      <dgm:spPr/>
    </dgm:pt>
    <dgm:pt modelId="{2FC6E211-AE0B-4CD2-B7A8-F59D5EB6A561}" type="pres">
      <dgm:prSet presAssocID="{188C6B25-E596-4087-93F6-272F3BE2FC9C}" presName="horz1" presStyleCnt="0"/>
      <dgm:spPr/>
    </dgm:pt>
    <dgm:pt modelId="{D8426EB8-9C20-4C76-8523-DC5E4ACEA93C}" type="pres">
      <dgm:prSet presAssocID="{188C6B25-E596-4087-93F6-272F3BE2FC9C}" presName="tx1" presStyleLbl="revTx" presStyleIdx="1" presStyleCnt="4"/>
      <dgm:spPr/>
    </dgm:pt>
    <dgm:pt modelId="{D4E4FB9B-D610-49C6-8A57-77B62A8A586D}" type="pres">
      <dgm:prSet presAssocID="{188C6B25-E596-4087-93F6-272F3BE2FC9C}" presName="vert1" presStyleCnt="0"/>
      <dgm:spPr/>
    </dgm:pt>
    <dgm:pt modelId="{07A194BD-E7BF-4115-B5D3-699C634F686C}" type="pres">
      <dgm:prSet presAssocID="{BB73106E-BB01-4DE7-8454-2FE8064B4E6D}" presName="thickLine" presStyleLbl="alignNode1" presStyleIdx="2" presStyleCnt="4"/>
      <dgm:spPr/>
    </dgm:pt>
    <dgm:pt modelId="{1E338027-959B-47D6-B56C-0BAB83565B63}" type="pres">
      <dgm:prSet presAssocID="{BB73106E-BB01-4DE7-8454-2FE8064B4E6D}" presName="horz1" presStyleCnt="0"/>
      <dgm:spPr/>
    </dgm:pt>
    <dgm:pt modelId="{60C139DC-5967-4B31-9E6D-0FD5E9068A87}" type="pres">
      <dgm:prSet presAssocID="{BB73106E-BB01-4DE7-8454-2FE8064B4E6D}" presName="tx1" presStyleLbl="revTx" presStyleIdx="2" presStyleCnt="4"/>
      <dgm:spPr/>
    </dgm:pt>
    <dgm:pt modelId="{FA747A88-5804-4F07-A834-1E5D0A502A22}" type="pres">
      <dgm:prSet presAssocID="{BB73106E-BB01-4DE7-8454-2FE8064B4E6D}" presName="vert1" presStyleCnt="0"/>
      <dgm:spPr/>
    </dgm:pt>
    <dgm:pt modelId="{04C3D6C0-9C48-44BA-9C79-7348437D2ADA}" type="pres">
      <dgm:prSet presAssocID="{ECBC28E6-0579-424E-8175-FA086FA7AE0B}" presName="thickLine" presStyleLbl="alignNode1" presStyleIdx="3" presStyleCnt="4"/>
      <dgm:spPr/>
    </dgm:pt>
    <dgm:pt modelId="{5D138358-25AF-4092-BD95-B8A954D0F4C2}" type="pres">
      <dgm:prSet presAssocID="{ECBC28E6-0579-424E-8175-FA086FA7AE0B}" presName="horz1" presStyleCnt="0"/>
      <dgm:spPr/>
    </dgm:pt>
    <dgm:pt modelId="{C1C2A62A-B58A-4D98-B5CC-C3A1D45BE677}" type="pres">
      <dgm:prSet presAssocID="{ECBC28E6-0579-424E-8175-FA086FA7AE0B}" presName="tx1" presStyleLbl="revTx" presStyleIdx="3" presStyleCnt="4"/>
      <dgm:spPr/>
    </dgm:pt>
    <dgm:pt modelId="{CFD2D356-9D91-438B-B0CB-F8B9B1DC536B}" type="pres">
      <dgm:prSet presAssocID="{ECBC28E6-0579-424E-8175-FA086FA7AE0B}" presName="vert1" presStyleCnt="0"/>
      <dgm:spPr/>
    </dgm:pt>
  </dgm:ptLst>
  <dgm:cxnLst>
    <dgm:cxn modelId="{AD56D601-D01E-47BB-B91D-D977C949F53C}" type="presOf" srcId="{66FCA8DE-9550-4D27-9E13-3F85FB37C7FD}" destId="{B539C185-0183-4DEF-8FC9-E8881A9AE0AC}" srcOrd="0" destOrd="0" presId="urn:microsoft.com/office/officeart/2008/layout/LinedList"/>
    <dgm:cxn modelId="{2A810F04-3FF3-458A-8B8F-A1F03DAA7326}" type="presOf" srcId="{ECBC28E6-0579-424E-8175-FA086FA7AE0B}" destId="{C1C2A62A-B58A-4D98-B5CC-C3A1D45BE677}" srcOrd="0" destOrd="0" presId="urn:microsoft.com/office/officeart/2008/layout/LinedList"/>
    <dgm:cxn modelId="{479EA814-689D-4B68-8F39-131F8063DE0E}" type="presOf" srcId="{188C6B25-E596-4087-93F6-272F3BE2FC9C}" destId="{D8426EB8-9C20-4C76-8523-DC5E4ACEA93C}" srcOrd="0" destOrd="0" presId="urn:microsoft.com/office/officeart/2008/layout/LinedList"/>
    <dgm:cxn modelId="{DD646F1A-CA99-4CC9-93A3-795B4608D848}" srcId="{66FCA8DE-9550-4D27-9E13-3F85FB37C7FD}" destId="{ECBC28E6-0579-424E-8175-FA086FA7AE0B}" srcOrd="3" destOrd="0" parTransId="{565E0814-97EA-4F25-A293-8DE4BCD327C9}" sibTransId="{A2B5991F-30AC-45E1-BDA7-314027E1195E}"/>
    <dgm:cxn modelId="{EDAC2B1D-AB33-4A28-8AB7-153AEC50ADBF}" type="presOf" srcId="{BB73106E-BB01-4DE7-8454-2FE8064B4E6D}" destId="{60C139DC-5967-4B31-9E6D-0FD5E9068A87}" srcOrd="0" destOrd="0" presId="urn:microsoft.com/office/officeart/2008/layout/LinedList"/>
    <dgm:cxn modelId="{5D369060-7E83-4D95-A182-4CAD53B0256F}" type="presOf" srcId="{E385D5BD-1BC7-461B-BF62-A5B8F236D74F}" destId="{94AFFE67-4662-4CF1-BDA3-8859AE84657A}" srcOrd="0" destOrd="0" presId="urn:microsoft.com/office/officeart/2008/layout/LinedList"/>
    <dgm:cxn modelId="{47BA7270-C49E-493C-909F-E32CA0D6D83A}" srcId="{66FCA8DE-9550-4D27-9E13-3F85FB37C7FD}" destId="{E385D5BD-1BC7-461B-BF62-A5B8F236D74F}" srcOrd="0" destOrd="0" parTransId="{536B7552-D411-4DA0-AA3C-52599A301584}" sibTransId="{44AC805B-9B55-4228-B635-D98C76295805}"/>
    <dgm:cxn modelId="{EB3263A2-4F43-46CB-95AE-9B18587389A5}" srcId="{66FCA8DE-9550-4D27-9E13-3F85FB37C7FD}" destId="{BB73106E-BB01-4DE7-8454-2FE8064B4E6D}" srcOrd="2" destOrd="0" parTransId="{ABB192E1-3A92-4800-812E-B611F32E6A13}" sibTransId="{4A294A98-5063-4FF5-A33C-2974A348B87C}"/>
    <dgm:cxn modelId="{390E5BDE-8321-496A-9359-C212269C335E}" srcId="{66FCA8DE-9550-4D27-9E13-3F85FB37C7FD}" destId="{188C6B25-E596-4087-93F6-272F3BE2FC9C}" srcOrd="1" destOrd="0" parTransId="{AB8FA1A4-14A6-40F1-8ED9-7BF388488417}" sibTransId="{2E8686F6-DC32-481C-B7D9-757A6C7A772B}"/>
    <dgm:cxn modelId="{8D549A6C-1B82-4836-9A1C-840AE290F52E}" type="presParOf" srcId="{B539C185-0183-4DEF-8FC9-E8881A9AE0AC}" destId="{94A9EC91-84EE-4598-9910-E9EFC65773BC}" srcOrd="0" destOrd="0" presId="urn:microsoft.com/office/officeart/2008/layout/LinedList"/>
    <dgm:cxn modelId="{8FCF3D34-B08D-483A-9E96-63BF3148A01B}" type="presParOf" srcId="{B539C185-0183-4DEF-8FC9-E8881A9AE0AC}" destId="{257E85A9-3DE4-4759-B6DA-7BE2D82461D7}" srcOrd="1" destOrd="0" presId="urn:microsoft.com/office/officeart/2008/layout/LinedList"/>
    <dgm:cxn modelId="{CB28975B-5439-4AB5-8D13-3BA781379DFB}" type="presParOf" srcId="{257E85A9-3DE4-4759-B6DA-7BE2D82461D7}" destId="{94AFFE67-4662-4CF1-BDA3-8859AE84657A}" srcOrd="0" destOrd="0" presId="urn:microsoft.com/office/officeart/2008/layout/LinedList"/>
    <dgm:cxn modelId="{E28C0262-8A4A-4D87-A986-4CC47E7BBEB0}" type="presParOf" srcId="{257E85A9-3DE4-4759-B6DA-7BE2D82461D7}" destId="{9BD32548-C3B4-4FCA-B2EE-5442D54D0205}" srcOrd="1" destOrd="0" presId="urn:microsoft.com/office/officeart/2008/layout/LinedList"/>
    <dgm:cxn modelId="{F2AE9FE2-8680-4592-BCFA-EBDC5FBD3095}" type="presParOf" srcId="{B539C185-0183-4DEF-8FC9-E8881A9AE0AC}" destId="{2C2D636E-7675-44F1-9CB0-E850AB3A8996}" srcOrd="2" destOrd="0" presId="urn:microsoft.com/office/officeart/2008/layout/LinedList"/>
    <dgm:cxn modelId="{E0B42B5E-484B-49F5-BC66-6970D478FEA8}" type="presParOf" srcId="{B539C185-0183-4DEF-8FC9-E8881A9AE0AC}" destId="{2FC6E211-AE0B-4CD2-B7A8-F59D5EB6A561}" srcOrd="3" destOrd="0" presId="urn:microsoft.com/office/officeart/2008/layout/LinedList"/>
    <dgm:cxn modelId="{AC8EF05A-BE41-4204-8861-FB52FC0C0240}" type="presParOf" srcId="{2FC6E211-AE0B-4CD2-B7A8-F59D5EB6A561}" destId="{D8426EB8-9C20-4C76-8523-DC5E4ACEA93C}" srcOrd="0" destOrd="0" presId="urn:microsoft.com/office/officeart/2008/layout/LinedList"/>
    <dgm:cxn modelId="{46927490-0EF3-4601-84C1-438F50AC7571}" type="presParOf" srcId="{2FC6E211-AE0B-4CD2-B7A8-F59D5EB6A561}" destId="{D4E4FB9B-D610-49C6-8A57-77B62A8A586D}" srcOrd="1" destOrd="0" presId="urn:microsoft.com/office/officeart/2008/layout/LinedList"/>
    <dgm:cxn modelId="{1DBE0DE3-6D95-431B-B49F-3B3A1DF75D34}" type="presParOf" srcId="{B539C185-0183-4DEF-8FC9-E8881A9AE0AC}" destId="{07A194BD-E7BF-4115-B5D3-699C634F686C}" srcOrd="4" destOrd="0" presId="urn:microsoft.com/office/officeart/2008/layout/LinedList"/>
    <dgm:cxn modelId="{F51052DE-5217-4AE1-B649-DDC87B863405}" type="presParOf" srcId="{B539C185-0183-4DEF-8FC9-E8881A9AE0AC}" destId="{1E338027-959B-47D6-B56C-0BAB83565B63}" srcOrd="5" destOrd="0" presId="urn:microsoft.com/office/officeart/2008/layout/LinedList"/>
    <dgm:cxn modelId="{FDA47BB2-3260-4C65-B28C-2B6C71654438}" type="presParOf" srcId="{1E338027-959B-47D6-B56C-0BAB83565B63}" destId="{60C139DC-5967-4B31-9E6D-0FD5E9068A87}" srcOrd="0" destOrd="0" presId="urn:microsoft.com/office/officeart/2008/layout/LinedList"/>
    <dgm:cxn modelId="{CAA136A7-83B9-4522-9434-C863713C8D3C}" type="presParOf" srcId="{1E338027-959B-47D6-B56C-0BAB83565B63}" destId="{FA747A88-5804-4F07-A834-1E5D0A502A22}" srcOrd="1" destOrd="0" presId="urn:microsoft.com/office/officeart/2008/layout/LinedList"/>
    <dgm:cxn modelId="{A5BCD3EA-2CAC-4066-A8C3-C467F134DF89}" type="presParOf" srcId="{B539C185-0183-4DEF-8FC9-E8881A9AE0AC}" destId="{04C3D6C0-9C48-44BA-9C79-7348437D2ADA}" srcOrd="6" destOrd="0" presId="urn:microsoft.com/office/officeart/2008/layout/LinedList"/>
    <dgm:cxn modelId="{CF29C91A-1D22-4CF5-99B4-526849BAE572}" type="presParOf" srcId="{B539C185-0183-4DEF-8FC9-E8881A9AE0AC}" destId="{5D138358-25AF-4092-BD95-B8A954D0F4C2}" srcOrd="7" destOrd="0" presId="urn:microsoft.com/office/officeart/2008/layout/LinedList"/>
    <dgm:cxn modelId="{D5805FF3-44AC-42C2-B231-A94702B0A251}" type="presParOf" srcId="{5D138358-25AF-4092-BD95-B8A954D0F4C2}" destId="{C1C2A62A-B58A-4D98-B5CC-C3A1D45BE677}" srcOrd="0" destOrd="0" presId="urn:microsoft.com/office/officeart/2008/layout/LinedList"/>
    <dgm:cxn modelId="{5A75AE9E-0966-431D-9E07-0AABD6721929}" type="presParOf" srcId="{5D138358-25AF-4092-BD95-B8A954D0F4C2}" destId="{CFD2D356-9D91-438B-B0CB-F8B9B1DC536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4652A0-E820-45B4-A7D9-75B833A0FFA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E8DAED23-8402-440D-8A81-D6D5CBFEEEB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-</a:t>
          </a:r>
          <a:r>
            <a:rPr lang="cs-CZ" b="1"/>
            <a:t>sběr dat, dokumentů a jejich následné meziroční porovnání </a:t>
          </a:r>
          <a:r>
            <a:rPr lang="cs-CZ"/>
            <a:t>(práce s cenovými indexy rostlinné a živočišné výroby, vývoj vybraných ukazatelů znázorňujících postavení agrárního sektoru)</a:t>
          </a:r>
          <a:endParaRPr lang="en-US"/>
        </a:p>
      </dgm:t>
    </dgm:pt>
    <dgm:pt modelId="{60756376-30D9-4D51-B9DE-51A222565D99}" type="parTrans" cxnId="{D9D705C5-550F-4ED6-A738-0485531324E2}">
      <dgm:prSet/>
      <dgm:spPr/>
      <dgm:t>
        <a:bodyPr/>
        <a:lstStyle/>
        <a:p>
          <a:endParaRPr lang="en-US"/>
        </a:p>
      </dgm:t>
    </dgm:pt>
    <dgm:pt modelId="{32CC6E63-B3E4-496D-A574-2EF75B23B138}" type="sibTrans" cxnId="{D9D705C5-550F-4ED6-A738-0485531324E2}">
      <dgm:prSet/>
      <dgm:spPr/>
      <dgm:t>
        <a:bodyPr/>
        <a:lstStyle/>
        <a:p>
          <a:endParaRPr lang="en-US"/>
        </a:p>
      </dgm:t>
    </dgm:pt>
    <dgm:pt modelId="{37909D83-0097-4244-B5C7-B0D094E4ECE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-</a:t>
          </a:r>
          <a:r>
            <a:rPr lang="cs-CZ" b="1" dirty="0"/>
            <a:t>horizontální a vertikální analýza rozvahy a výkazu zisku a ztrát</a:t>
          </a:r>
          <a:r>
            <a:rPr lang="cs-CZ" dirty="0"/>
            <a:t> v relativním i absolutním vyjádření </a:t>
          </a:r>
          <a:endParaRPr lang="en-US" dirty="0"/>
        </a:p>
      </dgm:t>
    </dgm:pt>
    <dgm:pt modelId="{215C5A68-E926-4503-BD01-266538197E3B}" type="parTrans" cxnId="{6F31E434-8E5C-413A-A97D-314801C157FE}">
      <dgm:prSet/>
      <dgm:spPr/>
      <dgm:t>
        <a:bodyPr/>
        <a:lstStyle/>
        <a:p>
          <a:endParaRPr lang="en-US"/>
        </a:p>
      </dgm:t>
    </dgm:pt>
    <dgm:pt modelId="{4B05CAD4-D82F-4729-915E-0E75A229C1AA}" type="sibTrans" cxnId="{6F31E434-8E5C-413A-A97D-314801C157FE}">
      <dgm:prSet/>
      <dgm:spPr/>
      <dgm:t>
        <a:bodyPr/>
        <a:lstStyle/>
        <a:p>
          <a:endParaRPr lang="en-US"/>
        </a:p>
      </dgm:t>
    </dgm:pt>
    <dgm:pt modelId="{13D29DBB-6AF7-4EB0-ADDE-26EDDC639C2E}" type="pres">
      <dgm:prSet presAssocID="{E74652A0-E820-45B4-A7D9-75B833A0FFAA}" presName="root" presStyleCnt="0">
        <dgm:presLayoutVars>
          <dgm:dir/>
          <dgm:resizeHandles val="exact"/>
        </dgm:presLayoutVars>
      </dgm:prSet>
      <dgm:spPr/>
    </dgm:pt>
    <dgm:pt modelId="{9E903898-5430-4DAF-9ABD-7B887A34D13F}" type="pres">
      <dgm:prSet presAssocID="{E8DAED23-8402-440D-8A81-D6D5CBFEEEB3}" presName="compNode" presStyleCnt="0"/>
      <dgm:spPr/>
    </dgm:pt>
    <dgm:pt modelId="{FC7B7C2F-BE4E-4A9F-AE4B-E12CC68C8416}" type="pres">
      <dgm:prSet presAssocID="{E8DAED23-8402-440D-8A81-D6D5CBFEEEB3}" presName="bgRect" presStyleLbl="bgShp" presStyleIdx="0" presStyleCnt="2"/>
      <dgm:spPr/>
    </dgm:pt>
    <dgm:pt modelId="{BC81A609-D524-4257-92A1-0B525953919B}" type="pres">
      <dgm:prSet presAssocID="{E8DAED23-8402-440D-8A81-D6D5CBFEEEB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F6EE5BB1-679A-4D96-87B5-E4C854F7E95C}" type="pres">
      <dgm:prSet presAssocID="{E8DAED23-8402-440D-8A81-D6D5CBFEEEB3}" presName="spaceRect" presStyleCnt="0"/>
      <dgm:spPr/>
    </dgm:pt>
    <dgm:pt modelId="{D6A2E11E-9889-4DB9-8E73-4BDA9ECE631E}" type="pres">
      <dgm:prSet presAssocID="{E8DAED23-8402-440D-8A81-D6D5CBFEEEB3}" presName="parTx" presStyleLbl="revTx" presStyleIdx="0" presStyleCnt="2">
        <dgm:presLayoutVars>
          <dgm:chMax val="0"/>
          <dgm:chPref val="0"/>
        </dgm:presLayoutVars>
      </dgm:prSet>
      <dgm:spPr/>
    </dgm:pt>
    <dgm:pt modelId="{5178AA46-968A-40A9-A706-D0BBE98DF0E5}" type="pres">
      <dgm:prSet presAssocID="{32CC6E63-B3E4-496D-A574-2EF75B23B138}" presName="sibTrans" presStyleCnt="0"/>
      <dgm:spPr/>
    </dgm:pt>
    <dgm:pt modelId="{0C3023AA-F7CF-4FC5-BAE5-14DF9C8CA815}" type="pres">
      <dgm:prSet presAssocID="{37909D83-0097-4244-B5C7-B0D094E4ECE0}" presName="compNode" presStyleCnt="0"/>
      <dgm:spPr/>
    </dgm:pt>
    <dgm:pt modelId="{28229F30-AA68-41B5-A648-BF7AA4DB5D77}" type="pres">
      <dgm:prSet presAssocID="{37909D83-0097-4244-B5C7-B0D094E4ECE0}" presName="bgRect" presStyleLbl="bgShp" presStyleIdx="1" presStyleCnt="2"/>
      <dgm:spPr/>
    </dgm:pt>
    <dgm:pt modelId="{F50CE91B-7416-44E2-8BB0-B5AC3F7C6A50}" type="pres">
      <dgm:prSet presAssocID="{37909D83-0097-4244-B5C7-B0D094E4ECE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90FD61F1-405F-43B2-9249-60A9F135C679}" type="pres">
      <dgm:prSet presAssocID="{37909D83-0097-4244-B5C7-B0D094E4ECE0}" presName="spaceRect" presStyleCnt="0"/>
      <dgm:spPr/>
    </dgm:pt>
    <dgm:pt modelId="{F243EFC9-31DD-4855-85F4-4E4CA40A3969}" type="pres">
      <dgm:prSet presAssocID="{37909D83-0097-4244-B5C7-B0D094E4ECE0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6F31E434-8E5C-413A-A97D-314801C157FE}" srcId="{E74652A0-E820-45B4-A7D9-75B833A0FFAA}" destId="{37909D83-0097-4244-B5C7-B0D094E4ECE0}" srcOrd="1" destOrd="0" parTransId="{215C5A68-E926-4503-BD01-266538197E3B}" sibTransId="{4B05CAD4-D82F-4729-915E-0E75A229C1AA}"/>
    <dgm:cxn modelId="{70878436-46D1-414A-A580-F9E8248BCC94}" type="presOf" srcId="{E74652A0-E820-45B4-A7D9-75B833A0FFAA}" destId="{13D29DBB-6AF7-4EB0-ADDE-26EDDC639C2E}" srcOrd="0" destOrd="0" presId="urn:microsoft.com/office/officeart/2018/2/layout/IconVerticalSolidList"/>
    <dgm:cxn modelId="{617F57B3-0B79-4C06-952F-2D2A9D38BC61}" type="presOf" srcId="{E8DAED23-8402-440D-8A81-D6D5CBFEEEB3}" destId="{D6A2E11E-9889-4DB9-8E73-4BDA9ECE631E}" srcOrd="0" destOrd="0" presId="urn:microsoft.com/office/officeart/2018/2/layout/IconVerticalSolidList"/>
    <dgm:cxn modelId="{D9D705C5-550F-4ED6-A738-0485531324E2}" srcId="{E74652A0-E820-45B4-A7D9-75B833A0FFAA}" destId="{E8DAED23-8402-440D-8A81-D6D5CBFEEEB3}" srcOrd="0" destOrd="0" parTransId="{60756376-30D9-4D51-B9DE-51A222565D99}" sibTransId="{32CC6E63-B3E4-496D-A574-2EF75B23B138}"/>
    <dgm:cxn modelId="{0C2076F1-7943-4407-80E9-58D9405F8F57}" type="presOf" srcId="{37909D83-0097-4244-B5C7-B0D094E4ECE0}" destId="{F243EFC9-31DD-4855-85F4-4E4CA40A3969}" srcOrd="0" destOrd="0" presId="urn:microsoft.com/office/officeart/2018/2/layout/IconVerticalSolidList"/>
    <dgm:cxn modelId="{87FAFA42-5362-4B50-935E-633DEF2F5319}" type="presParOf" srcId="{13D29DBB-6AF7-4EB0-ADDE-26EDDC639C2E}" destId="{9E903898-5430-4DAF-9ABD-7B887A34D13F}" srcOrd="0" destOrd="0" presId="urn:microsoft.com/office/officeart/2018/2/layout/IconVerticalSolidList"/>
    <dgm:cxn modelId="{A689F111-1905-4A51-84F6-6EF5D8C11504}" type="presParOf" srcId="{9E903898-5430-4DAF-9ABD-7B887A34D13F}" destId="{FC7B7C2F-BE4E-4A9F-AE4B-E12CC68C8416}" srcOrd="0" destOrd="0" presId="urn:microsoft.com/office/officeart/2018/2/layout/IconVerticalSolidList"/>
    <dgm:cxn modelId="{0B59FC1D-F09B-4A1E-9B72-5BC8DFF78765}" type="presParOf" srcId="{9E903898-5430-4DAF-9ABD-7B887A34D13F}" destId="{BC81A609-D524-4257-92A1-0B525953919B}" srcOrd="1" destOrd="0" presId="urn:microsoft.com/office/officeart/2018/2/layout/IconVerticalSolidList"/>
    <dgm:cxn modelId="{1287395B-9764-4981-AEA1-AFA055ED0272}" type="presParOf" srcId="{9E903898-5430-4DAF-9ABD-7B887A34D13F}" destId="{F6EE5BB1-679A-4D96-87B5-E4C854F7E95C}" srcOrd="2" destOrd="0" presId="urn:microsoft.com/office/officeart/2018/2/layout/IconVerticalSolidList"/>
    <dgm:cxn modelId="{258F41B3-192D-4A1F-8F1F-EE45C3DADD5C}" type="presParOf" srcId="{9E903898-5430-4DAF-9ABD-7B887A34D13F}" destId="{D6A2E11E-9889-4DB9-8E73-4BDA9ECE631E}" srcOrd="3" destOrd="0" presId="urn:microsoft.com/office/officeart/2018/2/layout/IconVerticalSolidList"/>
    <dgm:cxn modelId="{260CA302-F4D6-41EF-915B-A38D17285022}" type="presParOf" srcId="{13D29DBB-6AF7-4EB0-ADDE-26EDDC639C2E}" destId="{5178AA46-968A-40A9-A706-D0BBE98DF0E5}" srcOrd="1" destOrd="0" presId="urn:microsoft.com/office/officeart/2018/2/layout/IconVerticalSolidList"/>
    <dgm:cxn modelId="{A581A3FD-E76E-45B5-ACFD-6F9D5C69CCEB}" type="presParOf" srcId="{13D29DBB-6AF7-4EB0-ADDE-26EDDC639C2E}" destId="{0C3023AA-F7CF-4FC5-BAE5-14DF9C8CA815}" srcOrd="2" destOrd="0" presId="urn:microsoft.com/office/officeart/2018/2/layout/IconVerticalSolidList"/>
    <dgm:cxn modelId="{B8735A5E-D8CC-416A-B503-9FA8D822A6AB}" type="presParOf" srcId="{0C3023AA-F7CF-4FC5-BAE5-14DF9C8CA815}" destId="{28229F30-AA68-41B5-A648-BF7AA4DB5D77}" srcOrd="0" destOrd="0" presId="urn:microsoft.com/office/officeart/2018/2/layout/IconVerticalSolidList"/>
    <dgm:cxn modelId="{33A71184-93ED-458C-BDE1-94F6EE7340BD}" type="presParOf" srcId="{0C3023AA-F7CF-4FC5-BAE5-14DF9C8CA815}" destId="{F50CE91B-7416-44E2-8BB0-B5AC3F7C6A50}" srcOrd="1" destOrd="0" presId="urn:microsoft.com/office/officeart/2018/2/layout/IconVerticalSolidList"/>
    <dgm:cxn modelId="{B2C6E87C-BED5-4932-9C39-C14A1EF1F137}" type="presParOf" srcId="{0C3023AA-F7CF-4FC5-BAE5-14DF9C8CA815}" destId="{90FD61F1-405F-43B2-9249-60A9F135C679}" srcOrd="2" destOrd="0" presId="urn:microsoft.com/office/officeart/2018/2/layout/IconVerticalSolidList"/>
    <dgm:cxn modelId="{5B5ACD70-B9DA-4E37-B12A-B97B1D6046F8}" type="presParOf" srcId="{0C3023AA-F7CF-4FC5-BAE5-14DF9C8CA815}" destId="{F243EFC9-31DD-4855-85F4-4E4CA40A396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9EC91-84EE-4598-9910-E9EFC65773BC}">
      <dsp:nvSpPr>
        <dsp:cNvPr id="0" name=""/>
        <dsp:cNvSpPr/>
      </dsp:nvSpPr>
      <dsp:spPr>
        <a:xfrm>
          <a:off x="0" y="0"/>
          <a:ext cx="830220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FFE67-4662-4CF1-BDA3-8859AE84657A}">
      <dsp:nvSpPr>
        <dsp:cNvPr id="0" name=""/>
        <dsp:cNvSpPr/>
      </dsp:nvSpPr>
      <dsp:spPr>
        <a:xfrm>
          <a:off x="0" y="0"/>
          <a:ext cx="8302203" cy="8351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VO1: Jak ovlivnila pandemie COVID-19 meziroční růst cen v agrárním sektoru? </a:t>
          </a:r>
          <a:endParaRPr lang="en-US" sz="2300" kern="1200"/>
        </a:p>
      </dsp:txBody>
      <dsp:txXfrm>
        <a:off x="0" y="0"/>
        <a:ext cx="8302203" cy="835183"/>
      </dsp:txXfrm>
    </dsp:sp>
    <dsp:sp modelId="{2C2D636E-7675-44F1-9CB0-E850AB3A8996}">
      <dsp:nvSpPr>
        <dsp:cNvPr id="0" name=""/>
        <dsp:cNvSpPr/>
      </dsp:nvSpPr>
      <dsp:spPr>
        <a:xfrm>
          <a:off x="0" y="835183"/>
          <a:ext cx="830220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426EB8-9C20-4C76-8523-DC5E4ACEA93C}">
      <dsp:nvSpPr>
        <dsp:cNvPr id="0" name=""/>
        <dsp:cNvSpPr/>
      </dsp:nvSpPr>
      <dsp:spPr>
        <a:xfrm>
          <a:off x="0" y="835183"/>
          <a:ext cx="8302203" cy="8351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VO2: Jakým způsobem se vyvíjelo postavení zemědělského sektoru vlivem pandemie? </a:t>
          </a:r>
          <a:endParaRPr lang="en-US" sz="2300" kern="1200"/>
        </a:p>
      </dsp:txBody>
      <dsp:txXfrm>
        <a:off x="0" y="835183"/>
        <a:ext cx="8302203" cy="835183"/>
      </dsp:txXfrm>
    </dsp:sp>
    <dsp:sp modelId="{07A194BD-E7BF-4115-B5D3-699C634F686C}">
      <dsp:nvSpPr>
        <dsp:cNvPr id="0" name=""/>
        <dsp:cNvSpPr/>
      </dsp:nvSpPr>
      <dsp:spPr>
        <a:xfrm>
          <a:off x="0" y="1670366"/>
          <a:ext cx="830220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C139DC-5967-4B31-9E6D-0FD5E9068A87}">
      <dsp:nvSpPr>
        <dsp:cNvPr id="0" name=""/>
        <dsp:cNvSpPr/>
      </dsp:nvSpPr>
      <dsp:spPr>
        <a:xfrm>
          <a:off x="0" y="1670366"/>
          <a:ext cx="8302203" cy="8351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VO3: Jaké byly konkrétní finanční dopady na vybraný zemědělský podnik? </a:t>
          </a:r>
          <a:endParaRPr lang="en-US" sz="2300" kern="1200"/>
        </a:p>
      </dsp:txBody>
      <dsp:txXfrm>
        <a:off x="0" y="1670366"/>
        <a:ext cx="8302203" cy="835183"/>
      </dsp:txXfrm>
    </dsp:sp>
    <dsp:sp modelId="{04C3D6C0-9C48-44BA-9C79-7348437D2ADA}">
      <dsp:nvSpPr>
        <dsp:cNvPr id="0" name=""/>
        <dsp:cNvSpPr/>
      </dsp:nvSpPr>
      <dsp:spPr>
        <a:xfrm>
          <a:off x="0" y="2505550"/>
          <a:ext cx="830220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C2A62A-B58A-4D98-B5CC-C3A1D45BE677}">
      <dsp:nvSpPr>
        <dsp:cNvPr id="0" name=""/>
        <dsp:cNvSpPr/>
      </dsp:nvSpPr>
      <dsp:spPr>
        <a:xfrm>
          <a:off x="0" y="2505550"/>
          <a:ext cx="8302203" cy="8351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VO4: Jaká opatření je třeba udělat, aby případná následující pandemická krize neměla tak zásadní dopad? </a:t>
          </a:r>
          <a:endParaRPr lang="en-US" sz="2300" kern="1200"/>
        </a:p>
      </dsp:txBody>
      <dsp:txXfrm>
        <a:off x="0" y="2505550"/>
        <a:ext cx="8302203" cy="8351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B7C2F-BE4E-4A9F-AE4B-E12CC68C841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81A609-D524-4257-92A1-0B525953919B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A2E11E-9889-4DB9-8E73-4BDA9ECE631E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-</a:t>
          </a:r>
          <a:r>
            <a:rPr lang="cs-CZ" sz="2200" b="1" kern="1200"/>
            <a:t>sběr dat, dokumentů a jejich následné meziroční porovnání </a:t>
          </a:r>
          <a:r>
            <a:rPr lang="cs-CZ" sz="2200" kern="1200"/>
            <a:t>(práce s cenovými indexy rostlinné a živočišné výroby, vývoj vybraných ukazatelů znázorňujících postavení agrárního sektoru)</a:t>
          </a:r>
          <a:endParaRPr lang="en-US" sz="2200" kern="1200"/>
        </a:p>
      </dsp:txBody>
      <dsp:txXfrm>
        <a:off x="1507738" y="707092"/>
        <a:ext cx="9007861" cy="1305401"/>
      </dsp:txXfrm>
    </dsp:sp>
    <dsp:sp modelId="{28229F30-AA68-41B5-A648-BF7AA4DB5D77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0CE91B-7416-44E2-8BB0-B5AC3F7C6A50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43EFC9-31DD-4855-85F4-4E4CA40A3969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-</a:t>
          </a:r>
          <a:r>
            <a:rPr lang="cs-CZ" sz="2200" b="1" kern="1200" dirty="0"/>
            <a:t>horizontální a vertikální analýza rozvahy a výkazu zisku a ztrát</a:t>
          </a:r>
          <a:r>
            <a:rPr lang="cs-CZ" sz="2200" kern="1200" dirty="0"/>
            <a:t> v relativním i absolutním vyjádření </a:t>
          </a:r>
          <a:endParaRPr lang="en-US" sz="2200" kern="1200" dirty="0"/>
        </a:p>
      </dsp:txBody>
      <dsp:txXfrm>
        <a:off x="1507738" y="2338844"/>
        <a:ext cx="9007861" cy="1305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29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07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72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85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74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0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324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95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5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6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88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657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8981" y="87192"/>
            <a:ext cx="9819734" cy="1941901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/>
                <a:ea typeface="+mj-lt"/>
                <a:cs typeface="+mj-lt"/>
              </a:rPr>
              <a:t>Vysoká škola technická a ekonomická </a:t>
            </a:r>
            <a:br>
              <a:rPr lang="cs-CZ" sz="2800" b="1" dirty="0">
                <a:latin typeface="Calibri"/>
                <a:ea typeface="+mj-lt"/>
                <a:cs typeface="+mj-lt"/>
              </a:rPr>
            </a:br>
            <a:r>
              <a:rPr lang="cs-CZ" sz="2800" b="1" dirty="0">
                <a:latin typeface="Calibri"/>
                <a:ea typeface="+mj-lt"/>
                <a:cs typeface="+mj-lt"/>
              </a:rPr>
              <a:t>v Českých Budějovicích</a:t>
            </a:r>
            <a:r>
              <a:rPr lang="cs-CZ" sz="2800" dirty="0">
                <a:latin typeface="Calibri"/>
                <a:ea typeface="+mj-lt"/>
                <a:cs typeface="+mj-lt"/>
              </a:rPr>
              <a:t> </a:t>
            </a:r>
            <a:br>
              <a:rPr lang="cs-CZ" sz="2400" dirty="0">
                <a:latin typeface="Calibri"/>
                <a:ea typeface="+mj-lt"/>
                <a:cs typeface="+mj-lt"/>
              </a:rPr>
            </a:br>
            <a:endParaRPr lang="cs-CZ" sz="2400">
              <a:latin typeface="Calibri"/>
              <a:cs typeface="Calibri Light"/>
            </a:endParaRPr>
          </a:p>
          <a:p>
            <a:r>
              <a:rPr lang="cs-CZ" sz="2400" dirty="0">
                <a:latin typeface="Calibri"/>
                <a:ea typeface="+mj-lt"/>
                <a:cs typeface="+mj-lt"/>
              </a:rPr>
              <a:t>Ústav podnikové strategie </a:t>
            </a:r>
            <a:endParaRPr lang="cs-CZ" sz="2400" dirty="0">
              <a:latin typeface="Calibri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4490" y="3012567"/>
            <a:ext cx="11041810" cy="31222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800" b="1" dirty="0">
                <a:ea typeface="+mn-lt"/>
                <a:cs typeface="+mn-lt"/>
              </a:rPr>
              <a:t>Obhajoba bakalářské práce</a:t>
            </a:r>
          </a:p>
          <a:p>
            <a:r>
              <a:rPr lang="cs-CZ" b="1" dirty="0">
                <a:ea typeface="+mn-lt"/>
                <a:cs typeface="+mn-lt"/>
              </a:rPr>
              <a:t>Veronika Schmidová</a:t>
            </a:r>
          </a:p>
          <a:p>
            <a:endParaRPr lang="cs-CZ" b="1" dirty="0">
              <a:ea typeface="+mn-lt"/>
              <a:cs typeface="+mn-lt"/>
            </a:endParaRPr>
          </a:p>
          <a:p>
            <a:pPr algn="l"/>
            <a:r>
              <a:rPr lang="cs-CZ" b="1" dirty="0">
                <a:ea typeface="+mn-lt"/>
                <a:cs typeface="+mn-lt"/>
              </a:rPr>
              <a:t>Téma: </a:t>
            </a:r>
            <a:r>
              <a:rPr lang="cs-CZ" dirty="0">
                <a:ea typeface="+mn-lt"/>
                <a:cs typeface="+mn-lt"/>
              </a:rPr>
              <a:t>Identifikace finančních dopadů krize na vybraný sektor národního hospodářství </a:t>
            </a:r>
            <a:endParaRPr lang="cs-CZ" dirty="0">
              <a:cs typeface="Calibri"/>
            </a:endParaRPr>
          </a:p>
          <a:p>
            <a:pPr algn="l"/>
            <a:r>
              <a:rPr lang="cs-CZ" b="1" dirty="0">
                <a:cs typeface="Calibri"/>
              </a:rPr>
              <a:t>Vedoucí práce</a:t>
            </a:r>
            <a:r>
              <a:rPr lang="cs-CZ" dirty="0">
                <a:cs typeface="Calibri"/>
              </a:rPr>
              <a:t>: </a:t>
            </a:r>
            <a:r>
              <a:rPr lang="cs-CZ" dirty="0">
                <a:ea typeface="+mn-lt"/>
                <a:cs typeface="+mn-lt"/>
              </a:rPr>
              <a:t>Ing. Jakub Horák, MBA, PhD.</a:t>
            </a:r>
          </a:p>
          <a:p>
            <a:pPr algn="l"/>
            <a:r>
              <a:rPr lang="cs-CZ" b="1" dirty="0">
                <a:cs typeface="Calibri"/>
              </a:rPr>
              <a:t>Oponent</a:t>
            </a:r>
            <a:r>
              <a:rPr lang="cs-CZ" dirty="0">
                <a:cs typeface="Calibri"/>
              </a:rPr>
              <a:t>: </a:t>
            </a:r>
            <a:r>
              <a:rPr lang="cs-CZ" dirty="0">
                <a:ea typeface="+mn-lt"/>
                <a:cs typeface="+mn-lt"/>
              </a:rPr>
              <a:t>Ing. Jitka Brodská</a:t>
            </a:r>
          </a:p>
          <a:p>
            <a:endParaRPr lang="cs-CZ" dirty="0">
              <a:cs typeface="Calibri"/>
            </a:endParaRPr>
          </a:p>
          <a:p>
            <a:endParaRPr lang="cs-CZ" dirty="0">
              <a:cs typeface="Calibri"/>
            </a:endParaRPr>
          </a:p>
          <a:p>
            <a:endParaRPr lang="cs-CZ" dirty="0">
              <a:cs typeface="Calibri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BF955E78-6A9E-FA7B-C5D4-7770A2234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1" y="1605"/>
            <a:ext cx="1319843" cy="131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705C7-6DED-7594-65BF-4085AA733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156" y="1048052"/>
            <a:ext cx="7196500" cy="51761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800" dirty="0">
                <a:ea typeface="+mj-lt"/>
                <a:cs typeface="+mj-lt"/>
              </a:rPr>
              <a:t> V </a:t>
            </a:r>
            <a:r>
              <a:rPr lang="en-US" sz="1800" dirty="0" err="1">
                <a:ea typeface="+mj-lt"/>
                <a:cs typeface="+mj-lt"/>
              </a:rPr>
              <a:t>roce</a:t>
            </a:r>
            <a:r>
              <a:rPr lang="en-US" sz="1800" dirty="0">
                <a:ea typeface="+mj-lt"/>
                <a:cs typeface="+mj-lt"/>
              </a:rPr>
              <a:t> 2019 a 2021 se </a:t>
            </a:r>
            <a:r>
              <a:rPr lang="en-US" sz="1800" dirty="0" err="1">
                <a:ea typeface="+mj-lt"/>
                <a:cs typeface="+mj-lt"/>
              </a:rPr>
              <a:t>ziskovost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podniku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držela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relativně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na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stejné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úrovni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ovšem</a:t>
            </a:r>
            <a:r>
              <a:rPr lang="en-US" sz="1800" dirty="0">
                <a:ea typeface="+mj-lt"/>
                <a:cs typeface="+mj-lt"/>
              </a:rPr>
              <a:t> v  </a:t>
            </a:r>
            <a:r>
              <a:rPr lang="en-US" sz="1800" dirty="0" err="1">
                <a:ea typeface="+mj-lt"/>
                <a:cs typeface="+mj-lt"/>
              </a:rPr>
              <a:t>roce</a:t>
            </a:r>
            <a:r>
              <a:rPr lang="en-US" sz="1800" dirty="0">
                <a:ea typeface="+mj-lt"/>
                <a:cs typeface="+mj-lt"/>
              </a:rPr>
              <a:t> 2020 </a:t>
            </a:r>
            <a:r>
              <a:rPr lang="en-US" sz="1800" dirty="0" err="1">
                <a:ea typeface="+mj-lt"/>
                <a:cs typeface="+mj-lt"/>
              </a:rPr>
              <a:t>byl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zaznamenán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pokles</a:t>
            </a:r>
            <a:r>
              <a:rPr lang="en-US" sz="1800" dirty="0">
                <a:ea typeface="+mj-lt"/>
                <a:cs typeface="+mj-lt"/>
              </a:rPr>
              <a:t> o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18 102</a:t>
            </a:r>
            <a:r>
              <a:rPr lang="en-US" sz="1800" dirty="0">
                <a:ea typeface="+mj-lt"/>
                <a:cs typeface="+mj-lt"/>
              </a:rPr>
              <a:t> 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000,-</a:t>
            </a:r>
            <a:r>
              <a:rPr lang="en-US" sz="1800" dirty="0">
                <a:ea typeface="+mj-lt"/>
                <a:cs typeface="+mj-lt"/>
              </a:rPr>
              <a:t> HV </a:t>
            </a:r>
            <a:r>
              <a:rPr lang="en-US" sz="1800" dirty="0" err="1">
                <a:ea typeface="+mj-lt"/>
                <a:cs typeface="+mj-lt"/>
              </a:rPr>
              <a:t>před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odečtením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daně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byl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5 196</a:t>
            </a:r>
            <a:r>
              <a:rPr lang="en-US" sz="1800" dirty="0">
                <a:ea typeface="+mj-lt"/>
                <a:cs typeface="+mj-lt"/>
              </a:rPr>
              <a:t> 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000,-</a:t>
            </a:r>
            <a:r>
              <a:rPr lang="en-US" sz="1800" dirty="0">
                <a:ea typeface="+mj-lt"/>
                <a:cs typeface="+mj-lt"/>
              </a:rPr>
              <a:t> </a:t>
            </a:r>
            <a:r>
              <a:rPr lang="en-US" sz="1800" dirty="0" err="1">
                <a:ea typeface="+mj-lt"/>
                <a:cs typeface="+mj-lt"/>
              </a:rPr>
              <a:t>i</a:t>
            </a:r>
            <a:r>
              <a:rPr lang="en-US" sz="1800" dirty="0">
                <a:ea typeface="+mj-lt"/>
                <a:cs typeface="+mj-lt"/>
              </a:rPr>
              <a:t> u </a:t>
            </a:r>
            <a:r>
              <a:rPr lang="en-US" sz="1800" dirty="0" err="1">
                <a:ea typeface="+mj-lt"/>
                <a:cs typeface="+mj-lt"/>
              </a:rPr>
              <a:t>tržeb</a:t>
            </a:r>
            <a:r>
              <a:rPr lang="en-US" sz="1800" dirty="0">
                <a:ea typeface="+mj-lt"/>
                <a:cs typeface="+mj-lt"/>
              </a:rPr>
              <a:t> z </a:t>
            </a:r>
            <a:r>
              <a:rPr lang="en-US" sz="1800" dirty="0" err="1">
                <a:ea typeface="+mj-lt"/>
                <a:cs typeface="+mj-lt"/>
              </a:rPr>
              <a:t>prodeje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výrobků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zboží</a:t>
            </a:r>
            <a:r>
              <a:rPr lang="en-US" sz="1800" dirty="0">
                <a:ea typeface="+mj-lt"/>
                <a:cs typeface="+mj-lt"/>
              </a:rPr>
              <a:t> a </a:t>
            </a:r>
            <a:r>
              <a:rPr lang="en-US" sz="1800" dirty="0" err="1">
                <a:ea typeface="+mj-lt"/>
                <a:cs typeface="+mj-lt"/>
              </a:rPr>
              <a:t>služeb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došlo</a:t>
            </a:r>
            <a:r>
              <a:rPr lang="en-US" sz="1800" dirty="0">
                <a:ea typeface="+mj-lt"/>
                <a:cs typeface="+mj-lt"/>
              </a:rPr>
              <a:t> v </a:t>
            </a:r>
            <a:r>
              <a:rPr lang="en-US" sz="1800" dirty="0" err="1">
                <a:ea typeface="+mj-lt"/>
                <a:cs typeface="+mj-lt"/>
              </a:rPr>
              <a:t>roce</a:t>
            </a:r>
            <a:r>
              <a:rPr lang="en-US" sz="1800" dirty="0">
                <a:ea typeface="+mj-lt"/>
                <a:cs typeface="+mj-lt"/>
              </a:rPr>
              <a:t> 2020 k </a:t>
            </a:r>
            <a:r>
              <a:rPr lang="en-US" sz="1800" dirty="0" err="1">
                <a:ea typeface="+mj-lt"/>
                <a:cs typeface="+mj-lt"/>
              </a:rPr>
              <a:t>poklesu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konkrétně</a:t>
            </a:r>
            <a:r>
              <a:rPr lang="en-US" sz="1800" dirty="0">
                <a:ea typeface="+mj-lt"/>
                <a:cs typeface="+mj-lt"/>
              </a:rPr>
              <a:t> se </a:t>
            </a:r>
            <a:r>
              <a:rPr lang="en-US" sz="1800" dirty="0" err="1">
                <a:ea typeface="+mj-lt"/>
                <a:cs typeface="+mj-lt"/>
              </a:rPr>
              <a:t>jednalo</a:t>
            </a:r>
            <a:r>
              <a:rPr lang="en-US" sz="1800" dirty="0">
                <a:ea typeface="+mj-lt"/>
                <a:cs typeface="+mj-lt"/>
              </a:rPr>
              <a:t> o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1 058</a:t>
            </a:r>
            <a:r>
              <a:rPr lang="en-US" sz="1800" dirty="0">
                <a:ea typeface="+mj-lt"/>
                <a:cs typeface="+mj-lt"/>
              </a:rPr>
              <a:t> 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000,-</a:t>
            </a:r>
            <a:r>
              <a:rPr lang="en-US" sz="1800" dirty="0">
                <a:ea typeface="+mj-lt"/>
                <a:cs typeface="+mj-lt"/>
              </a:rPr>
              <a:t> </a:t>
            </a:r>
            <a:r>
              <a:rPr lang="en-US" sz="1800" dirty="0" err="1">
                <a:ea typeface="+mj-lt"/>
                <a:cs typeface="+mj-lt"/>
              </a:rPr>
              <a:t>součet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všech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aktiv</a:t>
            </a:r>
            <a:r>
              <a:rPr lang="en-US" sz="1800" dirty="0">
                <a:ea typeface="+mj-lt"/>
                <a:cs typeface="+mj-lt"/>
              </a:rPr>
              <a:t> se </a:t>
            </a:r>
            <a:r>
              <a:rPr lang="en-US" sz="1800" dirty="0" err="1">
                <a:ea typeface="+mj-lt"/>
                <a:cs typeface="+mj-lt"/>
              </a:rPr>
              <a:t>snížil</a:t>
            </a:r>
            <a:r>
              <a:rPr lang="en-US" sz="1800" dirty="0">
                <a:ea typeface="+mj-lt"/>
                <a:cs typeface="+mj-lt"/>
              </a:rPr>
              <a:t> o </a:t>
            </a:r>
            <a:r>
              <a:rPr lang="en-US" sz="1800" dirty="0" err="1">
                <a:ea typeface="+mj-lt"/>
                <a:cs typeface="+mj-lt"/>
              </a:rPr>
              <a:t>celých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159</a:t>
            </a:r>
            <a:r>
              <a:rPr lang="en-US" sz="1800" dirty="0">
                <a:ea typeface="+mj-lt"/>
                <a:cs typeface="+mj-lt"/>
              </a:rPr>
              <a:t> 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000 000,-.</a:t>
            </a:r>
            <a:r>
              <a:rPr lang="en-US" sz="1800" dirty="0">
                <a:ea typeface="+mj-lt"/>
                <a:cs typeface="+mj-lt"/>
              </a:rPr>
              <a:t> </a:t>
            </a:r>
            <a:br>
              <a:rPr lang="en-US" sz="1800" dirty="0">
                <a:ea typeface="+mj-lt"/>
                <a:cs typeface="+mj-lt"/>
              </a:rPr>
            </a:br>
            <a:br>
              <a:rPr lang="en-US" sz="1800" dirty="0">
                <a:ea typeface="+mj-lt"/>
                <a:cs typeface="+mj-lt"/>
              </a:rPr>
            </a:br>
            <a:r>
              <a:rPr lang="en-US" sz="1800" dirty="0" err="1">
                <a:ea typeface="+mj-lt"/>
                <a:cs typeface="+mj-lt"/>
              </a:rPr>
              <a:t>Celý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rok</a:t>
            </a:r>
            <a:r>
              <a:rPr lang="en-US" sz="1800" dirty="0">
                <a:ea typeface="+mj-lt"/>
                <a:cs typeface="+mj-lt"/>
              </a:rPr>
              <a:t> 2020 se </a:t>
            </a:r>
            <a:r>
              <a:rPr lang="en-US" sz="1800" dirty="0" err="1">
                <a:ea typeface="+mj-lt"/>
                <a:cs typeface="+mj-lt"/>
              </a:rPr>
              <a:t>nesl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ve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znamení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poklesu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téměř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všech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komodit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bylo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tomu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tak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i</a:t>
            </a:r>
            <a:r>
              <a:rPr lang="en-US" sz="1800" dirty="0">
                <a:ea typeface="+mj-lt"/>
                <a:cs typeface="+mj-lt"/>
              </a:rPr>
              <a:t> u </a:t>
            </a:r>
            <a:r>
              <a:rPr lang="en-US" sz="1800" dirty="0" err="1">
                <a:ea typeface="+mj-lt"/>
                <a:cs typeface="+mj-lt"/>
              </a:rPr>
              <a:t>dlouhodobých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aktiv</a:t>
            </a:r>
            <a:r>
              <a:rPr lang="en-US" sz="1800" dirty="0">
                <a:ea typeface="+mj-lt"/>
                <a:cs typeface="+mj-lt"/>
              </a:rPr>
              <a:t>, a to v </a:t>
            </a:r>
            <a:r>
              <a:rPr lang="en-US" sz="1800" dirty="0" err="1">
                <a:ea typeface="+mj-lt"/>
                <a:cs typeface="+mj-lt"/>
              </a:rPr>
              <a:t>hodnotě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580</a:t>
            </a:r>
            <a:r>
              <a:rPr lang="en-US" sz="1800" dirty="0">
                <a:ea typeface="+mj-lt"/>
                <a:cs typeface="+mj-lt"/>
              </a:rPr>
              <a:t> 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000 000,-</a:t>
            </a:r>
            <a:r>
              <a:rPr lang="en-US" sz="1800" dirty="0">
                <a:ea typeface="+mj-lt"/>
                <a:cs typeface="+mj-lt"/>
              </a:rPr>
              <a:t>.  </a:t>
            </a:r>
            <a:r>
              <a:rPr lang="en-US" sz="1800" dirty="0" err="1">
                <a:ea typeface="+mj-lt"/>
                <a:cs typeface="+mj-lt"/>
              </a:rPr>
              <a:t>Krátkodobé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pohledávky</a:t>
            </a:r>
            <a:r>
              <a:rPr lang="en-US" sz="1800" dirty="0">
                <a:ea typeface="+mj-lt"/>
                <a:cs typeface="+mj-lt"/>
              </a:rPr>
              <a:t> jak </a:t>
            </a:r>
            <a:r>
              <a:rPr lang="en-US" sz="1800" dirty="0" err="1">
                <a:ea typeface="+mj-lt"/>
                <a:cs typeface="+mj-lt"/>
              </a:rPr>
              <a:t>už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obchodní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nebo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jiné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byly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zaznamenány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jako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klesající</a:t>
            </a:r>
            <a:r>
              <a:rPr lang="en-US" sz="1800" dirty="0">
                <a:ea typeface="+mj-lt"/>
                <a:cs typeface="+mj-lt"/>
              </a:rPr>
              <a:t> a to o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1 021</a:t>
            </a:r>
            <a:r>
              <a:rPr lang="en-US" sz="1800" dirty="0">
                <a:ea typeface="+mj-lt"/>
                <a:cs typeface="+mj-lt"/>
              </a:rPr>
              <a:t> 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000,-</a:t>
            </a:r>
            <a:r>
              <a:rPr lang="en-US" sz="1800" dirty="0">
                <a:ea typeface="+mj-lt"/>
                <a:cs typeface="+mj-lt"/>
              </a:rPr>
              <a:t>.</a:t>
            </a:r>
            <a:br>
              <a:rPr lang="en-US" sz="1800" dirty="0">
                <a:ea typeface="+mj-lt"/>
                <a:cs typeface="+mj-lt"/>
              </a:rPr>
            </a:br>
            <a:r>
              <a:rPr lang="en-US" sz="1800" dirty="0">
                <a:ea typeface="+mj-lt"/>
                <a:cs typeface="+mj-lt"/>
              </a:rPr>
              <a:t> </a:t>
            </a:r>
            <a:r>
              <a:rPr lang="en-US" sz="1800" dirty="0" err="1">
                <a:ea typeface="+mj-lt"/>
                <a:cs typeface="+mj-lt"/>
              </a:rPr>
              <a:t>Další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patrný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pokles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byl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i</a:t>
            </a:r>
            <a:r>
              <a:rPr lang="en-US" sz="1800" dirty="0">
                <a:ea typeface="+mj-lt"/>
                <a:cs typeface="+mj-lt"/>
              </a:rPr>
              <a:t> u </a:t>
            </a:r>
            <a:r>
              <a:rPr lang="en-US" sz="1800" dirty="0" err="1">
                <a:ea typeface="+mj-lt"/>
                <a:cs typeface="+mj-lt"/>
              </a:rPr>
              <a:t>pasiv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který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komplexně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činil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7 079</a:t>
            </a:r>
            <a:r>
              <a:rPr lang="en-US" sz="1800" dirty="0">
                <a:ea typeface="+mj-lt"/>
                <a:cs typeface="+mj-lt"/>
              </a:rPr>
              <a:t> 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000,-,</a:t>
            </a:r>
            <a:r>
              <a:rPr lang="en-US" sz="1800" dirty="0">
                <a:ea typeface="+mj-lt"/>
                <a:cs typeface="+mj-lt"/>
              </a:rPr>
              <a:t> v </a:t>
            </a:r>
            <a:r>
              <a:rPr lang="en-US" sz="1800" dirty="0" err="1">
                <a:ea typeface="+mj-lt"/>
                <a:cs typeface="+mj-lt"/>
              </a:rPr>
              <a:t>následujícím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roce</a:t>
            </a:r>
            <a:r>
              <a:rPr lang="en-US" sz="1800" dirty="0">
                <a:ea typeface="+mj-lt"/>
                <a:cs typeface="+mj-lt"/>
              </a:rPr>
              <a:t> 2021 </a:t>
            </a:r>
            <a:r>
              <a:rPr lang="en-US" sz="1800" dirty="0" err="1">
                <a:ea typeface="+mj-lt"/>
                <a:cs typeface="+mj-lt"/>
              </a:rPr>
              <a:t>zisk</a:t>
            </a:r>
            <a:r>
              <a:rPr lang="en-US" sz="1800" dirty="0">
                <a:ea typeface="+mj-lt"/>
                <a:cs typeface="+mj-lt"/>
              </a:rPr>
              <a:t> po </a:t>
            </a:r>
            <a:r>
              <a:rPr lang="en-US" sz="1800" dirty="0" err="1">
                <a:ea typeface="+mj-lt"/>
                <a:cs typeface="+mj-lt"/>
              </a:rPr>
              <a:t>zdanění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činil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5 078 000,</a:t>
            </a:r>
            <a:r>
              <a:rPr lang="en-US" sz="1800" dirty="0">
                <a:ea typeface="+mj-lt"/>
                <a:cs typeface="+mj-lt"/>
              </a:rPr>
              <a:t>-, </a:t>
            </a:r>
            <a:r>
              <a:rPr lang="en-US" sz="1800" dirty="0" err="1">
                <a:ea typeface="+mj-lt"/>
                <a:cs typeface="+mj-lt"/>
              </a:rPr>
              <a:t>oproti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zmíněnému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roku</a:t>
            </a:r>
            <a:r>
              <a:rPr lang="en-US" sz="1800" dirty="0">
                <a:ea typeface="+mj-lt"/>
                <a:cs typeface="+mj-lt"/>
              </a:rPr>
              <a:t> 2020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3 760</a:t>
            </a:r>
            <a:r>
              <a:rPr lang="en-US" sz="1800" dirty="0">
                <a:ea typeface="+mj-lt"/>
                <a:cs typeface="+mj-lt"/>
              </a:rPr>
              <a:t> 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000,-</a:t>
            </a:r>
            <a:r>
              <a:rPr lang="en-US" sz="1800" dirty="0">
                <a:ea typeface="+mj-lt"/>
                <a:cs typeface="+mj-lt"/>
              </a:rPr>
              <a:t>.  </a:t>
            </a:r>
            <a:r>
              <a:rPr lang="en-US" sz="1800" dirty="0" err="1">
                <a:ea typeface="+mj-lt"/>
                <a:cs typeface="+mj-lt"/>
              </a:rPr>
              <a:t>Došlo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i</a:t>
            </a:r>
            <a:r>
              <a:rPr lang="en-US" sz="1800" dirty="0">
                <a:ea typeface="+mj-lt"/>
                <a:cs typeface="+mj-lt"/>
              </a:rPr>
              <a:t> k </a:t>
            </a:r>
            <a:r>
              <a:rPr lang="en-US" sz="1800" dirty="0" err="1">
                <a:ea typeface="+mj-lt"/>
                <a:cs typeface="+mj-lt"/>
              </a:rPr>
              <a:t>navýšení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hodnoty</a:t>
            </a:r>
            <a:r>
              <a:rPr lang="en-US" sz="1800" dirty="0">
                <a:ea typeface="+mj-lt"/>
                <a:cs typeface="+mj-lt"/>
              </a:rPr>
              <a:t> EBITDA z </a:t>
            </a:r>
            <a:r>
              <a:rPr lang="en-US" sz="1800" dirty="0" err="1">
                <a:ea typeface="+mj-lt"/>
                <a:cs typeface="+mj-lt"/>
              </a:rPr>
              <a:t>loňských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18 102 000,- </a:t>
            </a:r>
            <a:r>
              <a:rPr lang="en-US" sz="1800" dirty="0" err="1">
                <a:ea typeface="+mj-lt"/>
                <a:cs typeface="+mj-lt"/>
              </a:rPr>
              <a:t>na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22 310 000,- </a:t>
            </a:r>
            <a:r>
              <a:rPr lang="en-US" sz="1800" dirty="0">
                <a:ea typeface="+mj-lt"/>
                <a:cs typeface="+mj-lt"/>
              </a:rPr>
              <a:t>, HV </a:t>
            </a:r>
            <a:r>
              <a:rPr lang="en-US" sz="1800" dirty="0" err="1">
                <a:ea typeface="+mj-lt"/>
                <a:cs typeface="+mj-lt"/>
              </a:rPr>
              <a:t>před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zdaněním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byl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7 669 000,-</a:t>
            </a:r>
            <a:r>
              <a:rPr lang="en-US" sz="1800" dirty="0">
                <a:ea typeface="+mj-lt"/>
                <a:cs typeface="+mj-lt"/>
              </a:rPr>
              <a:t>. V </a:t>
            </a:r>
            <a:r>
              <a:rPr lang="en-US" sz="1800" dirty="0" err="1">
                <a:ea typeface="+mj-lt"/>
                <a:cs typeface="+mj-lt"/>
              </a:rPr>
              <a:t>roce</a:t>
            </a:r>
            <a:r>
              <a:rPr lang="en-US" sz="1800" dirty="0">
                <a:ea typeface="+mj-lt"/>
                <a:cs typeface="+mj-lt"/>
              </a:rPr>
              <a:t> 2021 </a:t>
            </a:r>
            <a:r>
              <a:rPr lang="en-US" sz="1800" dirty="0" err="1">
                <a:ea typeface="+mj-lt"/>
                <a:cs typeface="+mj-lt"/>
              </a:rPr>
              <a:t>byl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zaznamenán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výrazný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nárůst</a:t>
            </a:r>
            <a:r>
              <a:rPr lang="en-US" sz="1800" dirty="0">
                <a:ea typeface="+mj-lt"/>
                <a:cs typeface="+mj-lt"/>
              </a:rPr>
              <a:t> u </a:t>
            </a:r>
            <a:r>
              <a:rPr lang="en-US" sz="1800" dirty="0" err="1">
                <a:ea typeface="+mj-lt"/>
                <a:cs typeface="+mj-lt"/>
              </a:rPr>
              <a:t>většiny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komodit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oproti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předchozímu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roku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stejně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tak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tomu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bylo</a:t>
            </a:r>
            <a:r>
              <a:rPr lang="en-US" sz="1800" dirty="0">
                <a:ea typeface="+mj-lt"/>
                <a:cs typeface="+mj-lt"/>
              </a:rPr>
              <a:t> u </a:t>
            </a:r>
            <a:r>
              <a:rPr lang="en-US" sz="1800" dirty="0" err="1">
                <a:ea typeface="+mj-lt"/>
                <a:cs typeface="+mj-lt"/>
              </a:rPr>
              <a:t>součtu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všech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aktiv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které</a:t>
            </a:r>
            <a:r>
              <a:rPr lang="en-US" sz="1800" dirty="0">
                <a:ea typeface="+mj-lt"/>
                <a:cs typeface="+mj-lt"/>
              </a:rPr>
              <a:t> se </a:t>
            </a:r>
            <a:r>
              <a:rPr lang="en-US" sz="1800" dirty="0" err="1">
                <a:ea typeface="+mj-lt"/>
                <a:cs typeface="+mj-lt"/>
              </a:rPr>
              <a:t>navýšily</a:t>
            </a:r>
            <a:r>
              <a:rPr lang="en-US" sz="1800" dirty="0">
                <a:ea typeface="+mj-lt"/>
                <a:cs typeface="+mj-lt"/>
              </a:rPr>
              <a:t> z </a:t>
            </a:r>
            <a:r>
              <a:rPr lang="en-US" sz="1800" dirty="0" err="1">
                <a:ea typeface="+mj-lt"/>
                <a:cs typeface="+mj-lt"/>
              </a:rPr>
              <a:t>původních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156 938 000,-</a:t>
            </a:r>
            <a:r>
              <a:rPr lang="en-US" sz="1800" dirty="0">
                <a:ea typeface="+mj-lt"/>
                <a:cs typeface="+mj-lt"/>
              </a:rPr>
              <a:t> </a:t>
            </a:r>
            <a:r>
              <a:rPr lang="en-US" sz="1800" dirty="0" err="1">
                <a:ea typeface="+mj-lt"/>
                <a:cs typeface="+mj-lt"/>
              </a:rPr>
              <a:t>na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169 479 000,-</a:t>
            </a:r>
            <a:r>
              <a:rPr lang="en-US" sz="1800" dirty="0">
                <a:ea typeface="+mj-lt"/>
                <a:cs typeface="+mj-lt"/>
              </a:rPr>
              <a:t>. </a:t>
            </a:r>
            <a:r>
              <a:rPr lang="en-US" sz="1800" dirty="0" err="1">
                <a:ea typeface="+mj-lt"/>
                <a:cs typeface="+mj-lt"/>
              </a:rPr>
              <a:t>Což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představovalo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nárůst</a:t>
            </a:r>
            <a:r>
              <a:rPr lang="en-US" sz="1800" dirty="0">
                <a:ea typeface="+mj-lt"/>
                <a:cs typeface="+mj-lt"/>
              </a:rPr>
              <a:t> o 7,99% </a:t>
            </a:r>
            <a:r>
              <a:rPr lang="en-US" sz="1800" dirty="0" err="1">
                <a:ea typeface="+mj-lt"/>
                <a:cs typeface="+mj-lt"/>
              </a:rPr>
              <a:t>největší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zásluhu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na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tomto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nárůstu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měla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krátkodobá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aktiva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která</a:t>
            </a:r>
            <a:r>
              <a:rPr lang="en-US" sz="1800" dirty="0">
                <a:ea typeface="+mj-lt"/>
                <a:cs typeface="+mj-lt"/>
              </a:rPr>
              <a:t> se </a:t>
            </a:r>
            <a:r>
              <a:rPr lang="en-US" sz="1800" dirty="0" err="1">
                <a:ea typeface="+mj-lt"/>
                <a:cs typeface="+mj-lt"/>
              </a:rPr>
              <a:t>meziročně</a:t>
            </a:r>
            <a:r>
              <a:rPr lang="en-US" sz="1800" dirty="0">
                <a:ea typeface="+mj-lt"/>
                <a:cs typeface="+mj-lt"/>
              </a:rPr>
              <a:t> </a:t>
            </a:r>
            <a:r>
              <a:rPr lang="en-US" sz="1800" dirty="0" err="1">
                <a:ea typeface="+mj-lt"/>
                <a:cs typeface="+mj-lt"/>
              </a:rPr>
              <a:t>navýšila</a:t>
            </a:r>
            <a:r>
              <a:rPr lang="en-US" sz="1800" dirty="0">
                <a:ea typeface="+mj-lt"/>
                <a:cs typeface="+mj-lt"/>
              </a:rPr>
              <a:t> a 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14 721</a:t>
            </a:r>
            <a:r>
              <a:rPr lang="en-US" sz="1800" dirty="0">
                <a:ea typeface="+mj-lt"/>
                <a:cs typeface="+mj-lt"/>
              </a:rPr>
              <a:t> </a:t>
            </a:r>
            <a:r>
              <a:rPr lang="en-US" sz="1800" dirty="0">
                <a:solidFill>
                  <a:srgbClr val="FFC000"/>
                </a:solidFill>
                <a:ea typeface="+mj-lt"/>
                <a:cs typeface="+mj-lt"/>
              </a:rPr>
              <a:t>000,-</a:t>
            </a:r>
            <a:r>
              <a:rPr lang="en-US" sz="1800" dirty="0">
                <a:ea typeface="+mj-lt"/>
                <a:cs typeface="+mj-lt"/>
              </a:rPr>
              <a:t>. </a:t>
            </a:r>
            <a:endParaRPr lang="en-US" sz="1800" dirty="0">
              <a:cs typeface="Calibri Light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32F55F4C-18D6-036B-A664-E3B04BBC8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840" y="839902"/>
            <a:ext cx="4014216" cy="2408530"/>
          </a:xfrm>
          <a:prstGeom prst="rect">
            <a:avLst/>
          </a:prstGeom>
        </p:spPr>
      </p:pic>
      <p:pic>
        <p:nvPicPr>
          <p:cNvPr id="3" name="Obrázek 3">
            <a:extLst>
              <a:ext uri="{FF2B5EF4-FFF2-40B4-BE49-F238E27FC236}">
                <a16:creationId xmlns:a16="http://schemas.microsoft.com/office/drawing/2014/main" id="{1B4FF3D8-1671-66AF-78C8-ACD865010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3840" y="4113403"/>
            <a:ext cx="3995928" cy="2107851"/>
          </a:xfrm>
          <a:prstGeom prst="rect">
            <a:avLst/>
          </a:prstGeom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id="{FE5D0765-3604-F7DB-AB0B-00EB59755B68}"/>
              </a:ext>
            </a:extLst>
          </p:cNvPr>
          <p:cNvSpPr txBox="1">
            <a:spLocks/>
          </p:cNvSpPr>
          <p:nvPr/>
        </p:nvSpPr>
        <p:spPr>
          <a:xfrm>
            <a:off x="751936" y="264484"/>
            <a:ext cx="10515600" cy="563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rgbClr val="FFC000"/>
                </a:solidFill>
                <a:cs typeface="Calibri Light"/>
              </a:rPr>
              <a:t>Souhrn výstupů z horizontální a vertikální analýzy VZZ a Rozvahy koncernu Agrofert.</a:t>
            </a:r>
          </a:p>
        </p:txBody>
      </p:sp>
    </p:spTree>
    <p:extLst>
      <p:ext uri="{BB962C8B-B14F-4D97-AF65-F5344CB8AC3E}">
        <p14:creationId xmlns:p14="http://schemas.microsoft.com/office/powerpoint/2010/main" val="199019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F13D9-AC87-D422-04BE-472EFBB9C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FFC000"/>
                </a:solidFill>
                <a:latin typeface="Calibri"/>
                <a:ea typeface="+mj-lt"/>
                <a:cs typeface="+mj-lt"/>
              </a:rPr>
              <a:t>Jaká opatření je třeba udělat, aby případná následující pandemická krize neměla tak zásadní dopad?</a:t>
            </a:r>
            <a:endParaRPr lang="cs-CZ" sz="2800" dirty="0">
              <a:solidFill>
                <a:srgbClr val="FFC000"/>
              </a:solidFill>
              <a:latin typeface="Calibri"/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35503F-C3A7-7951-5434-3ABF5648D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 dirty="0">
                <a:solidFill>
                  <a:srgbClr val="FFC000"/>
                </a:solidFill>
                <a:ea typeface="+mn-lt"/>
                <a:cs typeface="+mn-lt"/>
              </a:rPr>
              <a:t>krizový management</a:t>
            </a:r>
          </a:p>
          <a:p>
            <a:endParaRPr lang="cs-CZ" sz="2000" dirty="0">
              <a:solidFill>
                <a:srgbClr val="FFC000"/>
              </a:solidFill>
              <a:ea typeface="+mn-lt"/>
              <a:cs typeface="+mn-lt"/>
            </a:endParaRPr>
          </a:p>
          <a:p>
            <a:r>
              <a:rPr lang="cs-CZ" sz="2000" dirty="0">
                <a:solidFill>
                  <a:srgbClr val="FFC000"/>
                </a:solidFill>
                <a:ea typeface="+mn-lt"/>
                <a:cs typeface="+mn-lt"/>
              </a:rPr>
              <a:t> bezpečnost, soběstačnost</a:t>
            </a:r>
          </a:p>
          <a:p>
            <a:endParaRPr lang="cs-CZ" sz="2000" dirty="0">
              <a:solidFill>
                <a:srgbClr val="FFC000"/>
              </a:solidFill>
              <a:ea typeface="+mn-lt"/>
              <a:cs typeface="+mn-lt"/>
            </a:endParaRPr>
          </a:p>
          <a:p>
            <a:r>
              <a:rPr lang="cs-CZ" sz="2000" dirty="0">
                <a:solidFill>
                  <a:srgbClr val="FFC000"/>
                </a:solidFill>
                <a:ea typeface="+mn-lt"/>
                <a:cs typeface="+mn-lt"/>
              </a:rPr>
              <a:t>změny v politice</a:t>
            </a:r>
          </a:p>
          <a:p>
            <a:endParaRPr lang="cs-CZ" sz="2000" dirty="0">
              <a:solidFill>
                <a:srgbClr val="FFC000"/>
              </a:solidFill>
              <a:ea typeface="+mn-lt"/>
              <a:cs typeface="+mn-lt"/>
            </a:endParaRPr>
          </a:p>
          <a:p>
            <a:r>
              <a:rPr lang="cs-CZ" sz="2000" dirty="0">
                <a:solidFill>
                  <a:srgbClr val="FFC000"/>
                </a:solidFill>
                <a:ea typeface="+mn-lt"/>
                <a:cs typeface="+mn-lt"/>
              </a:rPr>
              <a:t>vlády by v jednotlivých zemích střední a východní Evropy měly společně s místními zemědělci vnímat Zelenou dohodu spíše jako příležitost nežli výzvu</a:t>
            </a:r>
          </a:p>
          <a:p>
            <a:endParaRPr lang="cs-CZ" sz="2000" dirty="0">
              <a:solidFill>
                <a:srgbClr val="FFC000"/>
              </a:solidFill>
              <a:ea typeface="+mn-lt"/>
              <a:cs typeface="+mn-lt"/>
            </a:endParaRPr>
          </a:p>
          <a:p>
            <a:r>
              <a:rPr lang="cs-CZ" sz="2000" dirty="0">
                <a:solidFill>
                  <a:srgbClr val="FFC000"/>
                </a:solidFill>
                <a:ea typeface="+mn-lt"/>
                <a:cs typeface="+mn-lt"/>
              </a:rPr>
              <a:t> zlepšovat dopravní infrastrukturu a soustředit se na místní spolupráci</a:t>
            </a:r>
            <a:endParaRPr lang="cs-CZ" sz="2000" dirty="0">
              <a:solidFill>
                <a:srgbClr val="FFC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077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2F1834D-4FD7-BA85-5A7E-C04615C46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078" y="1927728"/>
            <a:ext cx="10006641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 err="1">
                <a:solidFill>
                  <a:srgbClr val="FFC000"/>
                </a:solidFill>
                <a:latin typeface="+mj-lt"/>
                <a:ea typeface="+mj-ea"/>
                <a:cs typeface="+mj-cs"/>
              </a:rPr>
              <a:t>Děkuji</a:t>
            </a:r>
            <a:r>
              <a:rPr lang="en-US" sz="4000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4000" kern="1200" dirty="0" err="1">
                <a:solidFill>
                  <a:srgbClr val="FFC000"/>
                </a:solidFill>
                <a:latin typeface="+mj-lt"/>
                <a:ea typeface="+mj-ea"/>
                <a:cs typeface="+mj-cs"/>
              </a:rPr>
              <a:t>Vaši</a:t>
            </a:r>
            <a:r>
              <a:rPr lang="en-US" sz="4000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C000"/>
                </a:solidFill>
                <a:latin typeface="+mj-lt"/>
                <a:ea typeface="+mj-ea"/>
                <a:cs typeface="+mj-cs"/>
              </a:rPr>
              <a:t>pozornost</a:t>
            </a:r>
            <a:r>
              <a:rPr lang="en-US" sz="4000" kern="12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.</a:t>
            </a:r>
            <a:endParaRPr lang="en-US" sz="4000" kern="1200" dirty="0">
              <a:solidFill>
                <a:srgbClr val="FFC000"/>
              </a:solidFill>
              <a:latin typeface="+mj-lt"/>
              <a:cs typeface="Calibri Ligh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06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BE2184-AE4C-9BA5-E716-763C29E03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Motivace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29E5ED-0B89-E3F1-CCF0-8793C11F6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Problematika je všeobecně známá</a:t>
            </a:r>
          </a:p>
          <a:p>
            <a:r>
              <a:rPr lang="cs-CZ" dirty="0">
                <a:cs typeface="Calibri"/>
              </a:rPr>
              <a:t>Praktické využití výsledků a postupů</a:t>
            </a:r>
          </a:p>
          <a:p>
            <a:r>
              <a:rPr lang="cs-CZ" dirty="0">
                <a:ea typeface="+mn-lt"/>
                <a:cs typeface="+mn-lt"/>
              </a:rPr>
              <a:t>Opakovatelnost situace</a:t>
            </a:r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Dobrá dostupnost stěžejních informací</a:t>
            </a:r>
          </a:p>
          <a:p>
            <a:endParaRPr lang="cs-CZ" dirty="0">
              <a:cs typeface="Calibri"/>
            </a:endParaRPr>
          </a:p>
          <a:p>
            <a:endParaRPr lang="cs-CZ" dirty="0">
              <a:cs typeface="Calibri"/>
            </a:endParaRPr>
          </a:p>
        </p:txBody>
      </p:sp>
      <p:pic>
        <p:nvPicPr>
          <p:cNvPr id="5" name="Obrázek 4" descr="Obsah obrázku text, klipart&#10;&#10;Popis se vygeneroval automaticky.">
            <a:extLst>
              <a:ext uri="{FF2B5EF4-FFF2-40B4-BE49-F238E27FC236}">
                <a16:creationId xmlns:a16="http://schemas.microsoft.com/office/drawing/2014/main" id="{7654D632-1B7E-2115-0826-C3CC15057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909" y="1605"/>
            <a:ext cx="1319843" cy="131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397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51B9D-4826-5613-0724-A05C2A6D5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62179" y="175638"/>
            <a:ext cx="3925112" cy="967363"/>
          </a:xfrm>
        </p:spPr>
        <p:txBody>
          <a:bodyPr>
            <a:normAutofit/>
          </a:bodyPr>
          <a:lstStyle/>
          <a:p>
            <a:r>
              <a:rPr lang="cs-CZ" sz="4400">
                <a:latin typeface="Calibri"/>
                <a:cs typeface="Calibri Light"/>
              </a:rPr>
              <a:t>Cíl práce</a:t>
            </a:r>
            <a:r>
              <a:rPr lang="cs-CZ" sz="4400">
                <a:cs typeface="Calibri Light"/>
              </a:rPr>
              <a:t> 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5B2215-70ED-240D-E92D-94BB73C11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4488" y="2072714"/>
            <a:ext cx="10243913" cy="21062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cs-CZ" dirty="0">
                <a:ea typeface="+mn-lt"/>
                <a:cs typeface="+mn-lt"/>
              </a:rPr>
              <a:t>Cílem bakalářské práce je identifikace finančních dopadů zapříčiněných pandemií Covid-19 na zemědělský sektor České republiky. Touto problematikou se zabýváme jak komplexně v odrazu na celý agrární sektor, tak i na konkrétní vybraný podnik.</a:t>
            </a:r>
            <a:endParaRPr lang="cs-CZ" dirty="0">
              <a:cs typeface="Calibri" panose="020F0502020204030204"/>
            </a:endParaRPr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173E6950-BAFD-E18A-4EEF-F69FEAF4F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961" y="52023"/>
            <a:ext cx="1507772" cy="153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13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A461CB-94CD-EBA5-5433-25AD54DA3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7" y="609599"/>
            <a:ext cx="4922626" cy="1322888"/>
          </a:xfrm>
        </p:spPr>
        <p:txBody>
          <a:bodyPr>
            <a:normAutofit/>
          </a:bodyPr>
          <a:lstStyle/>
          <a:p>
            <a:r>
              <a:rPr lang="cs-CZ" dirty="0">
                <a:latin typeface="Calibri"/>
                <a:cs typeface="Calibri Light"/>
              </a:rPr>
              <a:t>Výzkumné otázky</a:t>
            </a:r>
            <a:endParaRPr lang="cs-CZ" dirty="0">
              <a:latin typeface="Calibri"/>
            </a:endParaRPr>
          </a:p>
        </p:txBody>
      </p:sp>
      <p:graphicFrame>
        <p:nvGraphicFramePr>
          <p:cNvPr id="9" name="Zástupný obsah 2">
            <a:extLst>
              <a:ext uri="{FF2B5EF4-FFF2-40B4-BE49-F238E27FC236}">
                <a16:creationId xmlns:a16="http://schemas.microsoft.com/office/drawing/2014/main" id="{2C9F6295-7EF7-33AA-259C-C978DB6DB3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534772"/>
              </p:ext>
            </p:extLst>
          </p:nvPr>
        </p:nvGraphicFramePr>
        <p:xfrm>
          <a:off x="934710" y="2165345"/>
          <a:ext cx="8302203" cy="3340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Obrázek 5" descr="Obsah obrázku text, klipart&#10;&#10;Popis se vygeneroval automaticky.">
            <a:extLst>
              <a:ext uri="{FF2B5EF4-FFF2-40B4-BE49-F238E27FC236}">
                <a16:creationId xmlns:a16="http://schemas.microsoft.com/office/drawing/2014/main" id="{509D7FFA-994B-C364-DDD4-E0475A75D8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86040" y="1797"/>
            <a:ext cx="1506209" cy="152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2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D327D-F6CF-5DAA-1982-9A7A82C74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Metody</a:t>
            </a:r>
            <a:endParaRPr lang="cs-CZ" dirty="0"/>
          </a:p>
        </p:txBody>
      </p:sp>
      <p:graphicFrame>
        <p:nvGraphicFramePr>
          <p:cNvPr id="9" name="Zástupný obsah 2">
            <a:extLst>
              <a:ext uri="{FF2B5EF4-FFF2-40B4-BE49-F238E27FC236}">
                <a16:creationId xmlns:a16="http://schemas.microsoft.com/office/drawing/2014/main" id="{754A6542-0EAF-3D33-1E0F-F092B38171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6670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Obrázek 5" descr="Obsah obrázku text, klipart&#10;&#10;Popis se vygeneroval automaticky.">
            <a:extLst>
              <a:ext uri="{FF2B5EF4-FFF2-40B4-BE49-F238E27FC236}">
                <a16:creationId xmlns:a16="http://schemas.microsoft.com/office/drawing/2014/main" id="{D703171E-30F2-D229-B045-1C4E43E0F1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19117" y="1606"/>
            <a:ext cx="1578634" cy="153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01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Abstraktní finanční digitální analýza">
            <a:extLst>
              <a:ext uri="{FF2B5EF4-FFF2-40B4-BE49-F238E27FC236}">
                <a16:creationId xmlns:a16="http://schemas.microsoft.com/office/drawing/2014/main" id="{D23B66A3-133E-49DB-9B6A-6AFC34261D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5" r="-6" b="-6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pic>
        <p:nvPicPr>
          <p:cNvPr id="3" name="Obrázek 3">
            <a:extLst>
              <a:ext uri="{FF2B5EF4-FFF2-40B4-BE49-F238E27FC236}">
                <a16:creationId xmlns:a16="http://schemas.microsoft.com/office/drawing/2014/main" id="{6987E16C-E710-B000-593D-9FCC39E5FC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6118" y="790456"/>
            <a:ext cx="12204236" cy="5271487"/>
          </a:xfrm>
        </p:spPr>
      </p:pic>
    </p:spTree>
    <p:extLst>
      <p:ext uri="{BB962C8B-B14F-4D97-AF65-F5344CB8AC3E}">
        <p14:creationId xmlns:p14="http://schemas.microsoft.com/office/powerpoint/2010/main" val="177109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94F1B8-66D0-9AFB-8CF7-03C8027EB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202" y="1529418"/>
            <a:ext cx="11607177" cy="406500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1800" dirty="0">
                <a:ea typeface="+mn-lt"/>
                <a:cs typeface="+mn-lt"/>
              </a:rPr>
              <a:t>Zemědělské produkty se na celkovém zahraničním obchodu ČR v roce 2020 podílely 4,82 % vývozu a 6,35 % dovozu. V obou případech jsou tyto hodnoty vyšší než v předchozím roce. </a:t>
            </a:r>
          </a:p>
          <a:p>
            <a:endParaRPr lang="cs-CZ" sz="1800" dirty="0">
              <a:ea typeface="+mn-lt"/>
              <a:cs typeface="+mn-lt"/>
            </a:endParaRPr>
          </a:p>
          <a:p>
            <a:r>
              <a:rPr lang="cs-CZ" sz="1800" dirty="0">
                <a:ea typeface="+mn-lt"/>
                <a:cs typeface="+mn-lt"/>
              </a:rPr>
              <a:t>Pasivní saldo českého AZO se v roce 2020 meziročně zlepšilo o 10,6 mld. Kč na 36,8 mld. Kč. Za stejné období se krytí dovozu vývozem zvýšilo o 4,7 % až 85,3 %.  Přičemž podíl výdajů za potraviny a nealkoholické nápoje se snížil o 0,1 %. </a:t>
            </a:r>
          </a:p>
          <a:p>
            <a:endParaRPr lang="cs-CZ" sz="1800" dirty="0">
              <a:ea typeface="+mn-lt"/>
              <a:cs typeface="+mn-lt"/>
            </a:endParaRPr>
          </a:p>
          <a:p>
            <a:r>
              <a:rPr lang="cs-CZ" sz="1800" dirty="0">
                <a:ea typeface="+mn-lt"/>
                <a:cs typeface="+mn-lt"/>
              </a:rPr>
              <a:t>Podíl zaměstnaných v tomto odvětví na celkovém počtu zaměstnaných se však výrazněji nezměnil a dosáhl 2,35 %. Počet osob zaměstnaných v samotném zemědělství (včetně myslivosti a souvisejících činností) se snížil na 79,2 tis. a zůstal na úrovni 1,99 % z celkového počtu zaměstnaných. </a:t>
            </a:r>
          </a:p>
          <a:p>
            <a:endParaRPr lang="cs-CZ" sz="1800" dirty="0">
              <a:ea typeface="+mn-lt"/>
              <a:cs typeface="+mn-lt"/>
            </a:endParaRPr>
          </a:p>
          <a:p>
            <a:r>
              <a:rPr lang="cs-CZ" sz="1800" dirty="0">
                <a:ea typeface="+mn-lt"/>
                <a:cs typeface="+mn-lt"/>
              </a:rPr>
              <a:t>Průměrná mzda v zemědělství v roce 2020 dosáhla 78 % průměrné mzdy v ČR. </a:t>
            </a:r>
          </a:p>
          <a:p>
            <a:endParaRPr lang="cs-CZ" sz="1800" dirty="0">
              <a:ea typeface="+mn-lt"/>
              <a:cs typeface="+mn-lt"/>
            </a:endParaRPr>
          </a:p>
          <a:p>
            <a:r>
              <a:rPr lang="cs-CZ" sz="1800" dirty="0">
                <a:ea typeface="+mn-lt"/>
                <a:cs typeface="+mn-lt"/>
              </a:rPr>
              <a:t>Nárůst nominálních mezd zemědělců na nově převedeného pracovníka činil 4,9 %, což je o 0,5 % více než průměrný růst mezd v ČR jako celku. Podíl zemědělství na výdajích státního rozpočtu se v roce 2020 snížil o 0,29 % na 3,68 % . </a:t>
            </a:r>
          </a:p>
          <a:p>
            <a:endParaRPr lang="cs-CZ" sz="1800" dirty="0">
              <a:ea typeface="+mn-lt"/>
              <a:cs typeface="+mn-lt"/>
            </a:endParaRPr>
          </a:p>
          <a:p>
            <a:r>
              <a:rPr lang="cs-CZ" sz="1800" dirty="0">
                <a:ea typeface="+mn-lt"/>
                <a:cs typeface="+mn-lt"/>
              </a:rPr>
              <a:t>Masivní zavádění opatření souvisejících s epidemií COVID-19 vedlo v roce 2020 ke zvýšení celkových výdajů státního rozpočtu o 19 % oproti loňskému roku a 10% nárůst veřejných výdajů na zemědělství oproti roku 2019 vzrostl a dosáhl 67,8 miliardy Kč. </a:t>
            </a:r>
            <a:endParaRPr lang="cs-CZ" sz="1800" dirty="0">
              <a:cs typeface="Calibri"/>
            </a:endParaRPr>
          </a:p>
          <a:p>
            <a:endParaRPr lang="cs-CZ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9934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D4B7174D-42CD-F55E-7AAC-8172BAAC2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920" y="1075303"/>
            <a:ext cx="3997040" cy="50998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cs-CZ" sz="2400" b="1" dirty="0">
              <a:ea typeface="+mn-lt"/>
              <a:cs typeface="+mn-lt"/>
            </a:endParaRPr>
          </a:p>
          <a:p>
            <a:r>
              <a:rPr lang="cs-CZ" sz="2000" dirty="0">
                <a:cs typeface="Calibri"/>
              </a:rPr>
              <a:t>Zprůměrovaná cena živočišných komodit byla v roce 2020 srovnávaná s rokem 2019 z grafu je patrné ,že cena živočišných komodit zaznamenala meziroční pokles o </a:t>
            </a:r>
            <a:r>
              <a:rPr lang="cs-CZ" sz="2000" b="1" dirty="0">
                <a:cs typeface="Calibri"/>
              </a:rPr>
              <a:t>2,7%</a:t>
            </a:r>
            <a:r>
              <a:rPr lang="cs-CZ" sz="2000" dirty="0">
                <a:cs typeface="Calibri"/>
              </a:rPr>
              <a:t> zvýšení ceny o </a:t>
            </a:r>
            <a:r>
              <a:rPr lang="cs-CZ" sz="2000" b="1" dirty="0">
                <a:cs typeface="Calibri"/>
              </a:rPr>
              <a:t>4 %</a:t>
            </a:r>
            <a:r>
              <a:rPr lang="cs-CZ" sz="2000" dirty="0">
                <a:cs typeface="Calibri"/>
              </a:rPr>
              <a:t> dosáhli pouze zprostředkovatele vajec a nejrazantnější pokles ceny živočišných komodit je patrný u jatečného skotu konkrétně se jedná o </a:t>
            </a:r>
            <a:r>
              <a:rPr lang="cs-CZ" sz="2000" b="1" dirty="0">
                <a:cs typeface="Calibri"/>
              </a:rPr>
              <a:t>4,1 %</a:t>
            </a:r>
            <a:r>
              <a:rPr lang="cs-CZ" sz="2000" dirty="0">
                <a:cs typeface="Calibri"/>
              </a:rPr>
              <a:t>.</a:t>
            </a:r>
            <a:endParaRPr lang="cs-CZ" sz="2000">
              <a:ea typeface="+mn-lt"/>
              <a:cs typeface="+mn-lt"/>
            </a:endParaRPr>
          </a:p>
          <a:p>
            <a:endParaRPr lang="cs-CZ" sz="2000" dirty="0">
              <a:cs typeface="Calibri"/>
            </a:endParaRPr>
          </a:p>
        </p:txBody>
      </p:sp>
      <p:pic>
        <p:nvPicPr>
          <p:cNvPr id="6" name="Obrázek 3">
            <a:extLst>
              <a:ext uri="{FF2B5EF4-FFF2-40B4-BE49-F238E27FC236}">
                <a16:creationId xmlns:a16="http://schemas.microsoft.com/office/drawing/2014/main" id="{0DE0DB58-9843-55CD-433C-F7E541AF55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89" r="1112" b="-1"/>
          <a:stretch/>
        </p:blipFill>
        <p:spPr>
          <a:xfrm>
            <a:off x="5314580" y="1715871"/>
            <a:ext cx="6503608" cy="394353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65164C9-B438-25AD-34E6-3C968FF74EE5}"/>
              </a:ext>
            </a:extLst>
          </p:cNvPr>
          <p:cNvSpPr txBox="1"/>
          <p:nvPr/>
        </p:nvSpPr>
        <p:spPr>
          <a:xfrm>
            <a:off x="2787693" y="441158"/>
            <a:ext cx="745844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2400" b="1" dirty="0">
                <a:solidFill>
                  <a:srgbClr val="FFC000"/>
                </a:solidFill>
                <a:ea typeface="+mn-lt"/>
                <a:cs typeface="+mn-lt"/>
              </a:rPr>
              <a:t>Cenový vývoj agrárního trhu ČR – živočišná výroba</a:t>
            </a:r>
            <a:endParaRPr lang="cs-CZ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7296E4-FF8D-42A4-D3BE-58093A3D1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6391" y="405081"/>
            <a:ext cx="6648614" cy="506783"/>
          </a:xfrm>
        </p:spPr>
        <p:txBody>
          <a:bodyPr anchor="b">
            <a:normAutofit/>
          </a:bodyPr>
          <a:lstStyle/>
          <a:p>
            <a:r>
              <a:rPr lang="cs-CZ" sz="2400" b="1" dirty="0">
                <a:solidFill>
                  <a:srgbClr val="FFC000"/>
                </a:solidFill>
                <a:ea typeface="+mj-lt"/>
                <a:cs typeface="+mj-lt"/>
              </a:rPr>
              <a:t>Cenový vývoj agrárního trhu ČR – rostlinná výroba</a:t>
            </a:r>
            <a:endParaRPr lang="cs-CZ" sz="2400" dirty="0">
              <a:solidFill>
                <a:srgbClr val="FFC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154C4B-9111-7A31-5B9E-0A523FFC7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901" y="1295866"/>
            <a:ext cx="4103822" cy="403104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1800" dirty="0">
                <a:cs typeface="Calibri"/>
              </a:rPr>
              <a:t>Meziročně ceny rostlinné výroby roku 2020 klesly o </a:t>
            </a:r>
            <a:r>
              <a:rPr lang="cs-CZ" sz="1800" b="1" dirty="0">
                <a:cs typeface="Calibri"/>
              </a:rPr>
              <a:t>4 %</a:t>
            </a:r>
            <a:r>
              <a:rPr lang="cs-CZ" sz="1800" dirty="0">
                <a:cs typeface="Calibri"/>
              </a:rPr>
              <a:t>. Nejzásadnější navýšení sledovaných ukazatelů bylo u ceny ovoce konkrétně se jednalo o růst o </a:t>
            </a:r>
            <a:r>
              <a:rPr lang="cs-CZ" sz="1800" b="1" dirty="0">
                <a:cs typeface="Calibri"/>
              </a:rPr>
              <a:t>16,5 %</a:t>
            </a:r>
            <a:r>
              <a:rPr lang="cs-CZ" sz="1800" dirty="0">
                <a:cs typeface="Calibri"/>
              </a:rPr>
              <a:t>, mírný nárůst byl zaznamenán u cen cukrové řepy, a to tedy o </a:t>
            </a:r>
            <a:r>
              <a:rPr lang="cs-CZ" sz="1800" b="1" dirty="0">
                <a:cs typeface="Calibri"/>
              </a:rPr>
              <a:t>1,3%</a:t>
            </a:r>
            <a:r>
              <a:rPr lang="cs-CZ" sz="1800" dirty="0">
                <a:cs typeface="Calibri"/>
              </a:rPr>
              <a:t>, naopak u olejnin se meziročně ceny nezměnily, udrželi se na stejné úrovni jako v předchozím roce další výrazný pokles byl zaznamenán u brambor jejichž cenová hladina pokleslá o </a:t>
            </a:r>
            <a:r>
              <a:rPr lang="cs-CZ" sz="1800" b="1" dirty="0">
                <a:cs typeface="Calibri"/>
              </a:rPr>
              <a:t>19,8%</a:t>
            </a:r>
            <a:r>
              <a:rPr lang="cs-CZ" sz="1800" dirty="0">
                <a:cs typeface="Calibri"/>
              </a:rPr>
              <a:t> a rovněž u sledovaných květin a zeleniny o </a:t>
            </a:r>
            <a:r>
              <a:rPr lang="cs-CZ" sz="1800" b="1" dirty="0">
                <a:cs typeface="Calibri"/>
              </a:rPr>
              <a:t>9,7%</a:t>
            </a:r>
            <a:r>
              <a:rPr lang="cs-CZ" sz="1800" dirty="0">
                <a:cs typeface="Calibri"/>
              </a:rPr>
              <a:t> oproti předchozímu roku dále byl vyhodnocen pokles i u obilnin o </a:t>
            </a:r>
            <a:r>
              <a:rPr lang="cs-CZ" sz="1800" b="1" dirty="0">
                <a:cs typeface="Calibri"/>
              </a:rPr>
              <a:t>4,9 %</a:t>
            </a:r>
            <a:endParaRPr lang="cs-CZ" sz="1800">
              <a:ea typeface="+mn-lt"/>
              <a:cs typeface="+mn-lt"/>
            </a:endParaRPr>
          </a:p>
          <a:p>
            <a:endParaRPr lang="cs-CZ" sz="1400">
              <a:solidFill>
                <a:schemeClr val="bg1"/>
              </a:solidFill>
              <a:cs typeface="Calibri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F44F2AE-5441-6318-1D1C-B7071CF36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8940" y="1545531"/>
            <a:ext cx="6834601" cy="379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9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Office Theme</vt:lpstr>
      <vt:lpstr>Vysoká škola technická a ekonomická  v Českých Budějovicích   Ústav podnikové strategie </vt:lpstr>
      <vt:lpstr>Motivace</vt:lpstr>
      <vt:lpstr>Cíl práce </vt:lpstr>
      <vt:lpstr>Výzkumné otázky</vt:lpstr>
      <vt:lpstr>Metody</vt:lpstr>
      <vt:lpstr>Prezentace aplikace PowerPoint</vt:lpstr>
      <vt:lpstr>Prezentace aplikace PowerPoint</vt:lpstr>
      <vt:lpstr>Prezentace aplikace PowerPoint</vt:lpstr>
      <vt:lpstr>Cenový vývoj agrárního trhu ČR – rostlinná výroba</vt:lpstr>
      <vt:lpstr> V roce 2019 a 2021 se ziskovost podniku držela relativně na stejné úrovni ovšem v  roce 2020 byl zaznamenán pokles o 18 102 000,- HV před odečtením daně byl 5 196 000,- i u tržeb z prodeje výrobků zboží a služeb došlo v roce 2020 k poklesu konkrétně se jednalo o 1 058 000,- součet všech aktiv se snížil o celých 159 000 000,-.   Celý rok 2020 se nesl ve znamení poklesu téměř všech komodit bylo tomu tak i u dlouhodobých aktiv, a to v hodnotě 580 000 000,-.  Krátkodobé pohledávky jak už obchodní nebo jiné byly zaznamenány jako klesající a to o 1 021 000,-.  Další patrný pokles byl i u pasiv který komplexně činil 7 079 000,-, v následujícím roce 2021 zisk po zdanění činil 5 078 000,-, oproti zmíněnému roku 2020 3 760 000,-.  Došlo i k navýšení hodnoty EBITDA z loňských 18 102 000,- na 22 310 000,- , HV před zdaněním byl 7 669 000,-. V roce 2021 byl zaznamenán výrazný nárůst u většiny komodit oproti předchozímu roku stejně tak tomu bylo u součtu všech aktiv které se navýšily z původních 156 938 000,- na 169 479 000,-. Což představovalo nárůst o 7,99% největší zásluhu na tomto nárůstu měla krátkodobá aktiva která se meziročně navýšila a 14 721 000,-. </vt:lpstr>
      <vt:lpstr>Jaká opatření je třeba udělat, aby případná následující pandemická krize neměla tak zásadní dopad?</vt:lpstr>
      <vt:lpstr>Děkuji za Vaši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686</cp:revision>
  <dcterms:created xsi:type="dcterms:W3CDTF">2023-01-10T21:51:40Z</dcterms:created>
  <dcterms:modified xsi:type="dcterms:W3CDTF">2023-01-13T12:37:36Z</dcterms:modified>
</cp:coreProperties>
</file>