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70" r:id="rId7"/>
    <p:sldId id="266" r:id="rId8"/>
    <p:sldId id="267" r:id="rId9"/>
    <p:sldId id="268" r:id="rId10"/>
    <p:sldId id="271" r:id="rId11"/>
    <p:sldId id="263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0284D5-11AF-4663-B334-F79D10A10C72}" v="2148" dt="2019-06-14T11:34:16.1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202B0CA-FC54-4496-8BCA-5EF66A818D29}" styleName="Tmavý styl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E6E0B2C-A49D-4BA5-A644-7BFBEC43B7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177C0C4-8854-4310-B613-8D9258041D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2FBE4-F9B0-4BBD-9448-757352159D8A}" type="datetimeFigureOut">
              <a:rPr lang="cs-CZ" smtClean="0"/>
              <a:t>19.01.2023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864CA5-7277-4C72-97A5-F30246DA35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EF49EE-3774-4E34-9811-93FBF2E9DA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8382A-5E29-4D88-96F2-EBD91CA481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9340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4F082-75CC-4A5C-9F0A-9CD97417C788}" type="datetimeFigureOut">
              <a:rPr lang="cs-CZ" smtClean="0"/>
              <a:t>19.01.2023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E8EE9-0A72-4C81-AE08-6615A5DF6B2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4996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08D439-09CA-4FE8-A755-684C909CD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C05FC3-BC7E-41AC-9733-E295B459C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924710-4ED3-4C45-8357-9B4159D9A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6980F-F564-4860-9333-542F8223DC63}" type="datetime1">
              <a:rPr lang="cs-CZ" smtClean="0"/>
              <a:t>19.01.2023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E5C0B3-5829-4F4C-A81C-912BB3697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87C4BB-90EB-4D41-A76A-09D783C8C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5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93828-C875-43AE-B99D-8619395B2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7F36986-D39A-4DA3-8A09-C22B8E285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E7DF9B-7B7C-4F1D-9EEC-0E844AC96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32BD-A056-478A-BFC4-07172EFD40AB}" type="datetime1">
              <a:rPr lang="cs-CZ" smtClean="0"/>
              <a:t>19.01.2023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F5A61D-98E6-4BB0-ACB0-73DDF202C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43FA0F-25F1-4F3C-A290-CDE89D87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07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4EC518B-43D9-4213-95AF-D94176D39B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E4D21F-4708-4C4E-9896-AAC00CABA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7A0FAB-AE5E-4916-8256-BBC197BFF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56F9-0BCF-4B29-ACA9-7CCA3E529597}" type="datetime1">
              <a:rPr lang="cs-CZ" smtClean="0"/>
              <a:t>19.01.2023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8B0755-CD6D-4A86-B55F-BB7A67FB2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AFC3FE-B4E4-4F65-8F65-DB24D0F31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752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AD21B-4372-4CD5-B72B-094B51E61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5F8750-5E29-46FE-8FF0-409CD6FA5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0284E7-2424-4E36-870C-27DE8DE54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F1DD-A7CD-4683-9EB0-C647F84FAE1A}" type="datetime1">
              <a:rPr lang="cs-CZ" smtClean="0"/>
              <a:t>19.01.2023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FC22F2-F57E-4599-A942-63E2B6185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177389-79D4-42B7-A59D-0020925AC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90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10D76-F7D1-45E0-93CA-3483EBA8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81AA90-EBA5-4760-9C71-EC3EFFCB3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86D499-54F3-4A42-846D-27CEEB9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06A7-6B95-43BF-AA2D-169600C75468}" type="datetime1">
              <a:rPr lang="cs-CZ" smtClean="0"/>
              <a:t>19.01.2023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280298-F1C8-4BCF-B882-F6F28DCF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9B5840-43DA-4824-912E-264AF185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05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4BA4-805B-410B-BDB1-C7A142CE0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095E01-B1AF-4837-84DD-6BCAAD905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D70778C-9F81-4348-A5E5-53F887246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BD8D4D-8755-4BA7-910B-D70694580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EDB6-D175-44F4-A91B-796A9E2462B3}" type="datetime1">
              <a:rPr lang="cs-CZ" smtClean="0"/>
              <a:t>19.01.2023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16A151-011C-4E55-B15C-6A3F75FC3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F2F8F2-1756-4693-A5A8-2499A935A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4079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45B400-A09D-48C8-BE01-C86E59A7E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679F17-CAA7-423D-8977-3906AC70D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B3F744-D7DA-4FF8-9AFA-81AE64620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9EF3DC5-7C0F-42DC-A769-F5141B770F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3226488-2B24-4AD8-B202-5359B11173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233BDCA-7493-447D-B4D9-1E10F3E92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93F7-6A08-4BD6-846B-188B03307F5C}" type="datetime1">
              <a:rPr lang="cs-CZ" smtClean="0"/>
              <a:t>19.01.2023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EFAC98F-22AC-4659-AE8F-C42E9779E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9C2DBC3-BCAE-4CCF-970E-EA6CEA37A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405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B7FD69-C603-4C62-96F0-DDC63A6F8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80F7D4D-E76F-450F-BB88-2ECC6A3DA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936C2-4A24-4E31-925F-F5D1D1CB730E}" type="datetime1">
              <a:rPr lang="cs-CZ" smtClean="0"/>
              <a:t>19.01.2023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E344E80-F810-4E76-B6E2-47A5C6D56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53ACD50-FB39-465F-B723-65B547B02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1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6EAA0F4-7978-4A94-B768-68A9BD0B0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0DDA-AA56-42D9-B1B5-FCF67766A04D}" type="datetime1">
              <a:rPr lang="cs-CZ" smtClean="0"/>
              <a:t>19.01.2023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D55FF0-4F70-4A2D-9783-D16470A45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B1C63CE-786D-4B64-8412-66D40ECD7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96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35A37-419E-431B-B20C-6150680B1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45C3F8-630B-4ED0-A5D8-E3B64574C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BA95692-9AA2-41BC-A8BE-3DA31064F3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B72244-C0EB-4CDC-BC81-15213559E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0AC2-1C22-47D8-9906-329D20403CE2}" type="datetime1">
              <a:rPr lang="cs-CZ" smtClean="0"/>
              <a:t>19.01.2023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DE8747-F3D7-42B3-88D1-9EDC722D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ECF8FC-DF88-4F3A-BB53-DD8EE24C2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59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F96134-5657-4DC6-9ECB-B98EA4A20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CF1AECD-B5A1-4554-BB45-3E7D3D5F5D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1A6406-55A3-4A27-A9D7-AA347B297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82334F-09EA-474B-B519-BC0700340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5B446-87BA-4714-9214-1FB0FF9EB74D}" type="datetime1">
              <a:rPr lang="cs-CZ" smtClean="0"/>
              <a:t>19.01.2023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8AA1AC-62CE-4336-879C-3406FEF59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8F34B4-493D-4D2A-9D5A-1C32BB14F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38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260A92-FACB-4908-B02B-6A90B0D33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0E5455-206D-4E00-B48B-58B9C3DF1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2A2BB6-1324-4E46-9921-41A92365E6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001A9-2D60-4E4B-A597-7AA62E6B8053}" type="datetime1">
              <a:rPr lang="cs-CZ" smtClean="0"/>
              <a:t>19.01.2023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F9BCEB-123F-4F81-B6C4-5200041821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912F31-3CED-4B9F-8383-0416043D0C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EB9E9-021B-4C5B-9265-D22F5D4A657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40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85804" y="2677885"/>
            <a:ext cx="5660016" cy="1346067"/>
          </a:xfrm>
        </p:spPr>
        <p:txBody>
          <a:bodyPr anchor="b">
            <a:noAutofit/>
          </a:bodyPr>
          <a:lstStyle/>
          <a:p>
            <a:r>
              <a:rPr lang="cs-CZ" sz="4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Role řidiče v logistice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21666" y="4424745"/>
            <a:ext cx="6024154" cy="2181328"/>
          </a:xfrm>
        </p:spPr>
        <p:txBody>
          <a:bodyPr anchor="t">
            <a:normAutofit/>
          </a:bodyPr>
          <a:lstStyle/>
          <a:p>
            <a:r>
              <a:rPr lang="cs-CZ" sz="1600" b="0" spc="50" dirty="0">
                <a:ln w="11430"/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 bakalářské práce: </a:t>
            </a:r>
            <a:r>
              <a:rPr lang="cs-CZ" sz="1600" spc="50" dirty="0">
                <a:ln w="11430"/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Jana Pilečková</a:t>
            </a:r>
            <a:endParaRPr lang="cs-CZ" sz="1600" b="0" spc="50" dirty="0">
              <a:ln w="11430"/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600" b="0" spc="50" dirty="0">
                <a:ln w="11430"/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bakalářské práce: </a:t>
            </a:r>
            <a:r>
              <a:rPr lang="cs-CZ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Ing. Ladislav Bartuška, Ph.D.</a:t>
            </a:r>
            <a:endParaRPr lang="cs-CZ" sz="1600" spc="50" dirty="0">
              <a:ln w="11430"/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600" b="0" spc="50" dirty="0">
                <a:ln w="11430"/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 bakalářské práce: doc. Ing. Vladislav </a:t>
            </a:r>
            <a:r>
              <a:rPr lang="cs-CZ" sz="1600" b="0" spc="50" dirty="0" err="1">
                <a:ln w="11430"/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Zitrický</a:t>
            </a:r>
            <a:r>
              <a:rPr lang="cs-CZ" sz="1600" b="0" spc="50" dirty="0">
                <a:ln w="11430"/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Ph.D.</a:t>
            </a:r>
          </a:p>
          <a:p>
            <a:r>
              <a:rPr lang="cs-CZ" sz="1400" b="0" spc="50" dirty="0">
                <a:ln w="11430"/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České Budějovice, leden 2023</a:t>
            </a:r>
          </a:p>
          <a:p>
            <a:pPr algn="l"/>
            <a:endParaRPr lang="cs-CZ" sz="1300" dirty="0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3BDA1A7-8211-4A7D-8898-CF796439D0D9}"/>
              </a:ext>
            </a:extLst>
          </p:cNvPr>
          <p:cNvSpPr txBox="1"/>
          <p:nvPr/>
        </p:nvSpPr>
        <p:spPr>
          <a:xfrm>
            <a:off x="5943600" y="2238375"/>
            <a:ext cx="637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75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</a:t>
            </a:r>
            <a:endParaRPr lang="cs-CZ" sz="175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7671865-97CF-4D9A-909B-AF8AEA8322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38375" cy="2238375"/>
          </a:xfrm>
          <a:prstGeom prst="rect">
            <a:avLst/>
          </a:prstGeo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19B8EA-6ADA-4079-8037-0BA1EEC74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3667" y="6423510"/>
            <a:ext cx="2743200" cy="365125"/>
          </a:xfrm>
        </p:spPr>
        <p:txBody>
          <a:bodyPr/>
          <a:lstStyle/>
          <a:p>
            <a:fld id="{EA1EB9E9-021B-4C5B-9265-D22F5D4A657B}" type="slidenum">
              <a:rPr lang="cs-CZ" smtClean="0"/>
              <a:t>1</a:t>
            </a:fld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242696-3415-4C61-8588-66CB73874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966"/>
            <a:ext cx="10515600" cy="89693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Otázky oponenta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E053C7-A0EB-416C-BD30-F3F9C83D0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066" y="1151467"/>
            <a:ext cx="11243734" cy="538744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Jako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nedodržanie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diét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(cestovních náhrad)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súvisí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dodržaním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času nakládky a vykládky? (str. 23, prvý odstavec, 2. veta)?</a:t>
            </a:r>
          </a:p>
          <a:p>
            <a:pPr marL="0" indent="0"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Tlak na řidiče, určený přesný čas nakládky/vykládky, dopravní situace.</a:t>
            </a:r>
          </a:p>
          <a:p>
            <a:pPr marL="0" indent="0">
              <a:buNone/>
            </a:pP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Ktoré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otázky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dotazníka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smerovali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naplneniu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cieľa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práce definovaného na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začiatku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kapitoly 3.1?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Graf č. 17 Připravenost řidičů a Graf č. 18 Stálost řidičů – zda mají dopravní firmy dostatek schopných řidičů, Graf č. 2 Věk a Graf č. 3 Vzdělání – zda má mladá generace o povolání zájem.</a:t>
            </a:r>
          </a:p>
          <a:p>
            <a:pPr marL="0" indent="0">
              <a:lnSpc>
                <a:spcPct val="120000"/>
              </a:lnSpc>
              <a:buNone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Pokuty za dopravné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prestupky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znášajú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firmy a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vodiči? (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Vzhľadom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 návrh 4.3, kde navrhujete odměňovat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vodičov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za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nízku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pokutovanosť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Rozdíl mezi pokutami které může řidič ovlivnit a které ne (rychlost x překročení max. hmotnosti na nápravu)</a:t>
            </a:r>
          </a:p>
          <a:p>
            <a:pPr marL="0" indent="0">
              <a:lnSpc>
                <a:spcPct val="120000"/>
              </a:lnSpc>
              <a:buNone/>
            </a:pP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045A4-0CC1-4789-9199-D44D30917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10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F9DBBBC-6726-4612-8C9B-FE73BC263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9363" y="5018623"/>
            <a:ext cx="1164437" cy="11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690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A02232-D549-4983-AB56-09639CA75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0052" y="2766218"/>
            <a:ext cx="5489262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za pozornost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71A3B02-A39D-425C-8812-B6E7722E31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2839" y="5067736"/>
            <a:ext cx="1158340" cy="1158340"/>
          </a:xfrm>
          <a:prstGeom prst="rect">
            <a:avLst/>
          </a:prstGeo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C4C7CC-1DE2-4ED1-B857-C2A110B6C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031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C346A3-E6BD-4D19-808A-B42DAA28D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357158-0C71-4EEF-AEE0-661671088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/>
              <a:t>Cílem práce je analyzovat, zda mají dopravní firmy dostatek schopných řidičů a zda má mladá generace o toto povolání zájem. Ke sběru informací jsem použila dotazníky pro řidiče z povolání a pro zaměstnavatele. V práci bude také zhodnoceno, do jaké míry se dotýká současná situace ohledně COVID-19 dopravních firem.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D792F0F-5C5C-425D-8C16-71674D0740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1556" y="5153560"/>
            <a:ext cx="1152244" cy="1158340"/>
          </a:xfrm>
          <a:prstGeom prst="rect">
            <a:avLst/>
          </a:prstGeo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18C26B-5C27-4A0E-B657-4BCCE0889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3403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F673D5-DB77-4AB9-8620-2863B91F0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Teoretická část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8F408E-606A-4511-9074-EA4C29025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/>
              <a:t>Informace o práci a povinnosti profesionálního řidiče.</a:t>
            </a:r>
          </a:p>
          <a:p>
            <a:r>
              <a:rPr lang="cs-CZ" dirty="0"/>
              <a:t>Jednotlivé předpisy a legislativa.</a:t>
            </a:r>
          </a:p>
          <a:p>
            <a:r>
              <a:rPr lang="cs-CZ" dirty="0"/>
              <a:t>Technické specifikace silniční dopravy.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0F9A489-91BB-4950-ABFD-6AC691E7B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1556" y="5018623"/>
            <a:ext cx="1152244" cy="1158340"/>
          </a:xfrm>
          <a:prstGeom prst="rect">
            <a:avLst/>
          </a:prstGeo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2025319-2204-4899-A8EA-4F94B1733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40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43C7F-9705-4568-BF87-4CAEA00FC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Aplikační část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11E99A-8978-4A5D-95A2-00D33481D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Postupy pro sběr dat.</a:t>
            </a:r>
          </a:p>
          <a:p>
            <a:r>
              <a:rPr lang="cs-CZ" dirty="0"/>
              <a:t>Dotazníkové šetření.</a:t>
            </a:r>
          </a:p>
          <a:p>
            <a:r>
              <a:rPr lang="cs-CZ" dirty="0"/>
              <a:t>Rozhovor s dopravcem.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D312ABB-1796-44E1-BE87-333C0D2F4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1556" y="5018623"/>
            <a:ext cx="1152244" cy="1158340"/>
          </a:xfrm>
          <a:prstGeom prst="rect">
            <a:avLst/>
          </a:prstGeo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458E44D-E00F-4B9F-ACD5-1CAE9DA36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085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60F5F-984F-4EE5-9ABD-70D42EA6E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Výsledky dotazníkového šetření - zaměstnanci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9E3D74-8383-C88A-C923-70F4CC37D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Stárnutí profesionálních řidičů, mladá generace nejeví o povolání zájem.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892109A-F930-4DF1-A727-6B5576F6D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5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714899C-F145-4E62-88AC-4B8D8DB29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1556" y="5018623"/>
            <a:ext cx="1152244" cy="115834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A88D2F2-5AC7-68B0-5547-CF0F1325B9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1" t="2297"/>
          <a:stretch/>
        </p:blipFill>
        <p:spPr>
          <a:xfrm>
            <a:off x="287867" y="3158066"/>
            <a:ext cx="4880536" cy="288321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4D435CF-B69C-B027-40FD-925425ACF0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5" t="362" b="2167"/>
          <a:stretch>
            <a:fillRect/>
          </a:stretch>
        </p:blipFill>
        <p:spPr bwMode="auto">
          <a:xfrm>
            <a:off x="4880536" y="2942051"/>
            <a:ext cx="5305955" cy="309923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CC3B2BAA-593F-7D46-34CD-B212344D684E}"/>
              </a:ext>
            </a:extLst>
          </p:cNvPr>
          <p:cNvSpPr txBox="1"/>
          <p:nvPr/>
        </p:nvSpPr>
        <p:spPr>
          <a:xfrm>
            <a:off x="1868768" y="2794013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Kolik Vám je let?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9B5F5D7-6399-6C5B-86D0-4CD64D21A154}"/>
              </a:ext>
            </a:extLst>
          </p:cNvPr>
          <p:cNvSpPr txBox="1"/>
          <p:nvPr/>
        </p:nvSpPr>
        <p:spPr>
          <a:xfrm>
            <a:off x="6013032" y="2788734"/>
            <a:ext cx="3040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Vadí Vám něco na práci řidiče?</a:t>
            </a:r>
          </a:p>
        </p:txBody>
      </p:sp>
    </p:spTree>
    <p:extLst>
      <p:ext uri="{BB962C8B-B14F-4D97-AF65-F5344CB8AC3E}">
        <p14:creationId xmlns:p14="http://schemas.microsoft.com/office/powerpoint/2010/main" val="518900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7D910-AC6C-490F-BF74-55D79AF5C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86322" cy="1325563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Výsledky dotazníkového šetření - zaměstnanci</a:t>
            </a:r>
            <a:endParaRPr lang="cs-CZ" sz="4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D72AF9C-660E-47C7-8FA8-4A683086B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6</a:t>
            </a:fld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D58AAAA-DE95-4511-8311-4BB78633B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0146" y="5094515"/>
            <a:ext cx="1158340" cy="1158340"/>
          </a:xfrm>
          <a:prstGeom prst="rect">
            <a:avLst/>
          </a:prstGeom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F098D-086D-7A3B-FFF7-8C5FB5E2C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Vliv vzdělání na povolání profesionálního řidiče – získání ŘP.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C29264F-6739-B94F-E832-CF38D692B9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03946"/>
            <a:ext cx="5670020" cy="340795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87E20AC0-7051-72B7-92A3-3CB52DE90070}"/>
              </a:ext>
            </a:extLst>
          </p:cNvPr>
          <p:cNvSpPr txBox="1"/>
          <p:nvPr/>
        </p:nvSpPr>
        <p:spPr>
          <a:xfrm>
            <a:off x="1670843" y="2719280"/>
            <a:ext cx="232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Jak jste získal/a ŘP?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5ACA26D-C743-6DF0-548F-BBE68C59B0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411" y="2948619"/>
            <a:ext cx="5670019" cy="33683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A9C66B24-6B24-CC68-D941-BC4115F50531}"/>
              </a:ext>
            </a:extLst>
          </p:cNvPr>
          <p:cNvSpPr txBox="1"/>
          <p:nvPr/>
        </p:nvSpPr>
        <p:spPr>
          <a:xfrm>
            <a:off x="5707337" y="2719280"/>
            <a:ext cx="294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Co Vás přivedlo k práci řidiče?</a:t>
            </a:r>
          </a:p>
        </p:txBody>
      </p:sp>
    </p:spTree>
    <p:extLst>
      <p:ext uri="{BB962C8B-B14F-4D97-AF65-F5344CB8AC3E}">
        <p14:creationId xmlns:p14="http://schemas.microsoft.com/office/powerpoint/2010/main" val="2360025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388E4D-1E09-4339-97BA-CF321ED25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51637" cy="1325563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Výsledky dotazníkového šetření – dopravní firmy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2D13EFC-DB2E-4BB8-B444-38E184F25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1556" y="5067737"/>
            <a:ext cx="1152244" cy="1158340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30ED2F-BB1B-4311-9FC7-A7ED53944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7</a:t>
            </a:fld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395AE63-0077-995E-DDA8-10F332819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0263"/>
            <a:ext cx="10515600" cy="4351338"/>
          </a:xfrm>
        </p:spPr>
        <p:txBody>
          <a:bodyPr/>
          <a:lstStyle/>
          <a:p>
            <a:r>
              <a:rPr lang="cs-CZ" dirty="0"/>
              <a:t>Současná připravenost řidičů z autoškol.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ECCA6913-E236-9E9D-2125-68D9478864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87030"/>
            <a:ext cx="5771620" cy="345188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9F4369E7-6D0F-987B-49DF-B3ECE30DB27D}"/>
              </a:ext>
            </a:extLst>
          </p:cNvPr>
          <p:cNvSpPr txBox="1"/>
          <p:nvPr/>
        </p:nvSpPr>
        <p:spPr>
          <a:xfrm>
            <a:off x="985042" y="2732881"/>
            <a:ext cx="380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Myslíte si, že jsou v současné době noví řidiči dobře připraveni z autoškol?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B7B561F-226F-7D1F-9C3D-F6EA2093BC8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66" r="18151"/>
          <a:stretch/>
        </p:blipFill>
        <p:spPr bwMode="auto">
          <a:xfrm>
            <a:off x="5358077" y="3087030"/>
            <a:ext cx="3666067" cy="350973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EA85CBC6-2729-3977-C71E-6C44643A3923}"/>
              </a:ext>
            </a:extLst>
          </p:cNvPr>
          <p:cNvSpPr txBox="1"/>
          <p:nvPr/>
        </p:nvSpPr>
        <p:spPr>
          <a:xfrm>
            <a:off x="5481174" y="2732881"/>
            <a:ext cx="3419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Máte ve své firmě převážně stálé řidiče (stálý řidič = 3 roky a více) ?</a:t>
            </a:r>
          </a:p>
        </p:txBody>
      </p:sp>
    </p:spTree>
    <p:extLst>
      <p:ext uri="{BB962C8B-B14F-4D97-AF65-F5344CB8AC3E}">
        <p14:creationId xmlns:p14="http://schemas.microsoft.com/office/powerpoint/2010/main" val="993024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36317E-ACE1-49D1-AEA9-DFA8621F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 opatření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F9B7A0-D448-46BC-99F1-ED10B7F6B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motivační systém pro řidiče a jiné formy motivace ke zlepšení pracovních výsledků.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31F14F4-5B58-4BCF-BA18-3F1799D72C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1556" y="5018623"/>
            <a:ext cx="1152244" cy="1158340"/>
          </a:xfrm>
          <a:prstGeom prst="rect">
            <a:avLst/>
          </a:prstGeo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B6BE220-6785-41B7-86AC-F02AE7F9D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8</a:t>
            </a:fld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7413EB08-5A21-E227-825D-231A3C8465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01970"/>
              </p:ext>
            </p:extLst>
          </p:nvPr>
        </p:nvGraphicFramePr>
        <p:xfrm>
          <a:off x="838200" y="2907508"/>
          <a:ext cx="8449734" cy="3269455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4915470">
                  <a:extLst>
                    <a:ext uri="{9D8B030D-6E8A-4147-A177-3AD203B41FA5}">
                      <a16:colId xmlns:a16="http://schemas.microsoft.com/office/drawing/2014/main" val="3831261821"/>
                    </a:ext>
                  </a:extLst>
                </a:gridCol>
                <a:gridCol w="761018">
                  <a:extLst>
                    <a:ext uri="{9D8B030D-6E8A-4147-A177-3AD203B41FA5}">
                      <a16:colId xmlns:a16="http://schemas.microsoft.com/office/drawing/2014/main" val="1665932740"/>
                    </a:ext>
                  </a:extLst>
                </a:gridCol>
                <a:gridCol w="761018">
                  <a:extLst>
                    <a:ext uri="{9D8B030D-6E8A-4147-A177-3AD203B41FA5}">
                      <a16:colId xmlns:a16="http://schemas.microsoft.com/office/drawing/2014/main" val="2861109929"/>
                    </a:ext>
                  </a:extLst>
                </a:gridCol>
                <a:gridCol w="761018">
                  <a:extLst>
                    <a:ext uri="{9D8B030D-6E8A-4147-A177-3AD203B41FA5}">
                      <a16:colId xmlns:a16="http://schemas.microsoft.com/office/drawing/2014/main" val="1175249508"/>
                    </a:ext>
                  </a:extLst>
                </a:gridCol>
                <a:gridCol w="1251210">
                  <a:extLst>
                    <a:ext uri="{9D8B030D-6E8A-4147-A177-3AD203B41FA5}">
                      <a16:colId xmlns:a16="http://schemas.microsoft.com/office/drawing/2014/main" val="2850505897"/>
                    </a:ext>
                  </a:extLst>
                </a:gridCol>
              </a:tblGrid>
              <a:tr h="653891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Návrh finančního ohodnocení v dopravním podniku (Kč)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401242"/>
                  </a:ext>
                </a:extLst>
              </a:tr>
              <a:tr h="6538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1. rok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2. rok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3. rok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další roky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87184231"/>
                  </a:ext>
                </a:extLst>
              </a:tr>
              <a:tr h="653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Hospodárná jízda (nízká spotřeba paliva, šetření brzdového systému)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1000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2000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3000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5000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9351511"/>
                  </a:ext>
                </a:extLst>
              </a:tr>
              <a:tr h="653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Nízká </a:t>
                      </a:r>
                      <a:r>
                        <a:rPr lang="cs-CZ" sz="1600" dirty="0" err="1">
                          <a:effectLst/>
                        </a:rPr>
                        <a:t>pokutovost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1000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2000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3000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5000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94513247"/>
                  </a:ext>
                </a:extLst>
              </a:tr>
              <a:tr h="653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Docházka (minimální využití nemocenské, včasný nástup na směnu apod.)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1000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2000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3000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5000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08201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071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242696-3415-4C61-8588-66CB73874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Otázky vedoucího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E053C7-A0EB-416C-BD30-F3F9C83D0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Napadají Vás ještě jiné, jak motivovat zaměstnance/řidiče, kromě uvedených v návrzích opatření?</a:t>
            </a:r>
          </a:p>
          <a:p>
            <a:pPr marL="0" indent="0">
              <a:buNone/>
            </a:pP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Nefinanční motivace např. slovní ohodnocení, vhodné zázemí, vybavení..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045A4-0CC1-4789-9199-D44D30917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B9E9-021B-4C5B-9265-D22F5D4A657B}" type="slidenum">
              <a:rPr lang="cs-CZ" smtClean="0"/>
              <a:t>9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F9DBBBC-6726-4612-8C9B-FE73BC263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9363" y="5018623"/>
            <a:ext cx="1164437" cy="11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356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510</Words>
  <Application>Microsoft Office PowerPoint</Application>
  <PresentationFormat>Širokoúhlá obrazovka</PresentationFormat>
  <Paragraphs>78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Times New Roman</vt:lpstr>
      <vt:lpstr>Motiv Office</vt:lpstr>
      <vt:lpstr>Role řidiče v logistice</vt:lpstr>
      <vt:lpstr>Cíl práce</vt:lpstr>
      <vt:lpstr>Teoretická část práce </vt:lpstr>
      <vt:lpstr>Aplikační část práce </vt:lpstr>
      <vt:lpstr>Výsledky dotazníkového šetření - zaměstnanci</vt:lpstr>
      <vt:lpstr>Výsledky dotazníkového šetření - zaměstnanci</vt:lpstr>
      <vt:lpstr>Výsledky dotazníkového šetření – dopravní firmy</vt:lpstr>
      <vt:lpstr>Návrh opatření</vt:lpstr>
      <vt:lpstr>Otázky vedoucího práce</vt:lpstr>
      <vt:lpstr>Otázky oponenta práce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Měření charakteristiky čerpadla</dc:title>
  <dc:creator>Tomáš Hindy</dc:creator>
  <cp:lastModifiedBy>pilecek.radek@seznam.cz</cp:lastModifiedBy>
  <cp:revision>3</cp:revision>
  <dcterms:created xsi:type="dcterms:W3CDTF">2019-05-28T11:19:11Z</dcterms:created>
  <dcterms:modified xsi:type="dcterms:W3CDTF">2023-01-19T19:31:05Z</dcterms:modified>
</cp:coreProperties>
</file>