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  <p:sldId id="259" r:id="rId5"/>
    <p:sldId id="262" r:id="rId6"/>
    <p:sldId id="261" r:id="rId7"/>
    <p:sldId id="260" r:id="rId8"/>
    <p:sldId id="263" r:id="rId9"/>
    <p:sldId id="266" r:id="rId10"/>
    <p:sldId id="265" r:id="rId11"/>
    <p:sldId id="264" r:id="rId12"/>
    <p:sldId id="269" r:id="rId13"/>
    <p:sldId id="271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8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9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23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21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21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7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48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09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32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69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8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0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2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8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6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9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164EC2-BDB5-4B5F-A847-B236FBC1A6FE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EE08-D9A7-4457-AA25-A2622D0FA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39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73B88195-8D9E-4359-A86C-9456C469F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="" xmlns:a16="http://schemas.microsoft.com/office/drawing/2014/main" id="{03EC48BD-A960-4717-BC76-7E4C98225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2">
            <a:extLst>
              <a:ext uri="{FF2B5EF4-FFF2-40B4-BE49-F238E27FC236}">
                <a16:creationId xmlns="" xmlns:a16="http://schemas.microsoft.com/office/drawing/2014/main" id="{7A00717A-7D3C-456B-A779-9D0638878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14">
            <a:extLst>
              <a:ext uri="{FF2B5EF4-FFF2-40B4-BE49-F238E27FC236}">
                <a16:creationId xmlns="" xmlns:a16="http://schemas.microsoft.com/office/drawing/2014/main" id="{EEB0E133-CF2F-4AD3-ACA6-03E91BB60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6">
            <a:extLst>
              <a:ext uri="{FF2B5EF4-FFF2-40B4-BE49-F238E27FC236}">
                <a16:creationId xmlns="" xmlns:a16="http://schemas.microsoft.com/office/drawing/2014/main" id="{6CD94893-A2D1-401B-A469-D34E425DC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4" name="Rectangle 18">
            <a:extLst>
              <a:ext uri="{FF2B5EF4-FFF2-40B4-BE49-F238E27FC236}">
                <a16:creationId xmlns="" xmlns:a16="http://schemas.microsoft.com/office/drawing/2014/main" id="{546E6246-28E6-4A2D-B924-24539B8C6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0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24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E5C9764-CDDB-3DB4-0314-7EDED1A1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10" y="2082192"/>
            <a:ext cx="7527333" cy="2257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  </a:t>
            </a:r>
            <a:r>
              <a:rPr lang="cs-CZ" sz="32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Bakalářská práce:</a:t>
            </a:r>
          </a:p>
          <a:p>
            <a:pPr marL="0" indent="0">
              <a:buNone/>
            </a:pPr>
            <a:r>
              <a:rPr lang="cs-CZ" sz="3200" b="1" spc="100" dirty="0">
                <a:effectLst/>
                <a:ea typeface="Calibri" panose="020F0502020204030204" pitchFamily="34" charset="0"/>
              </a:rPr>
              <a:t>		Návrh kamerového jeřábu 			  pomocí technologie 3D tisku</a:t>
            </a:r>
            <a:endParaRPr lang="en-US" sz="32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DA217-CDEB-6391-735C-A09BF629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687" y="440753"/>
            <a:ext cx="5427380" cy="8104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 </a:t>
            </a:r>
            <a:r>
              <a:rPr lang="en-US" sz="2000" dirty="0" err="1"/>
              <a:t>Vysoká</a:t>
            </a:r>
            <a:r>
              <a:rPr lang="en-US" sz="2000" dirty="0"/>
              <a:t> </a:t>
            </a:r>
            <a:r>
              <a:rPr lang="en-US" sz="2000" dirty="0" err="1"/>
              <a:t>škola</a:t>
            </a:r>
            <a:r>
              <a:rPr lang="en-US" sz="2000" dirty="0"/>
              <a:t> </a:t>
            </a:r>
            <a:r>
              <a:rPr lang="en-US" sz="2000" dirty="0" err="1"/>
              <a:t>technická</a:t>
            </a:r>
            <a:r>
              <a:rPr lang="en-US" sz="2000" dirty="0"/>
              <a:t> a </a:t>
            </a:r>
            <a:r>
              <a:rPr lang="en-US" sz="2000" dirty="0" err="1"/>
              <a:t>ekonomická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       </a:t>
            </a:r>
            <a:r>
              <a:rPr lang="cs-CZ" sz="2000" dirty="0"/>
              <a:t> </a:t>
            </a:r>
            <a:r>
              <a:rPr lang="en-US" sz="2000" dirty="0"/>
              <a:t>v </a:t>
            </a:r>
            <a:r>
              <a:rPr lang="en-US" sz="2000" dirty="0" err="1"/>
              <a:t>Českých</a:t>
            </a:r>
            <a:r>
              <a:rPr lang="en-US" sz="2000" dirty="0"/>
              <a:t> </a:t>
            </a:r>
            <a:r>
              <a:rPr lang="en-US" sz="2000" dirty="0" err="1"/>
              <a:t>Budějovicích</a:t>
            </a:r>
            <a:endParaRPr lang="en-US" sz="2000" dirty="0"/>
          </a:p>
        </p:txBody>
      </p:sp>
      <p:sp>
        <p:nvSpPr>
          <p:cNvPr id="38" name="Rectangle 26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075EF8-1A15-F4EF-EFAE-21FB53F0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C77B68D0-089B-3F41-4385-992BB540F8A8}"/>
              </a:ext>
            </a:extLst>
          </p:cNvPr>
          <p:cNvSpPr txBox="1"/>
          <p:nvPr/>
        </p:nvSpPr>
        <p:spPr>
          <a:xfrm>
            <a:off x="557711" y="5170224"/>
            <a:ext cx="6366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Autor: Ondřej Šíma</a:t>
            </a:r>
          </a:p>
          <a:p>
            <a:r>
              <a:rPr lang="cs-CZ" dirty="0"/>
              <a:t>Vedoucí práce: </a:t>
            </a:r>
            <a:r>
              <a:rPr lang="cs-CZ" dirty="0">
                <a:latin typeface="+mj-lt"/>
              </a:rPr>
              <a:t>Ing. Martin Podařil, PhD., Ph.D.</a:t>
            </a:r>
          </a:p>
          <a:p>
            <a:r>
              <a:rPr lang="cs-CZ" dirty="0">
                <a:latin typeface="+mj-lt"/>
              </a:rPr>
              <a:t>Oponent: </a:t>
            </a:r>
            <a:r>
              <a:rPr lang="cs-CZ" b="0" i="0" dirty="0">
                <a:effectLst/>
              </a:rPr>
              <a:t>Ing. Tomáš Kůs</a:t>
            </a:r>
          </a:p>
          <a:p>
            <a:r>
              <a:rPr lang="cs-CZ" dirty="0"/>
              <a:t>České Budějovice,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41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EC27A3-F49E-E048-CBBC-24B6A094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Návrh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374AC16-41BC-30F8-8F74-F9C8F992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" y="2052918"/>
            <a:ext cx="9472638" cy="4195481"/>
          </a:xfrm>
        </p:spPr>
        <p:txBody>
          <a:bodyPr/>
          <a:lstStyle/>
          <a:p>
            <a:r>
              <a:rPr lang="cs-CZ" dirty="0" smtClean="0"/>
              <a:t>V druhém návrhu byly pouze pozměněny parametry</a:t>
            </a:r>
          </a:p>
          <a:p>
            <a:r>
              <a:rPr lang="cs-CZ" dirty="0" smtClean="0"/>
              <a:t>Pozměněn hýbací mechanismus otáčení hlavní hlavy jeřábu, k více funkčnímu</a:t>
            </a:r>
          </a:p>
          <a:p>
            <a:r>
              <a:rPr lang="cs-CZ" dirty="0" smtClean="0"/>
              <a:t>V druhém návrhu bylo více zohledněno zatížení na druhé straně od upnutí fotoaparátu (zatížení)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0564A6-B407-1582-B75C-C3019AAA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C6BBD5-15F4-73AC-89BB-963AA9DF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Návrh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65C2397-3C38-9AC4-8541-EA7A870DD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15DC4-7AC1-20FF-A79D-638A0A35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Priblizeny_me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6" y="1651634"/>
            <a:ext cx="4656502" cy="21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Zatížení_správné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24257" r="7642" b="14122"/>
          <a:stretch>
            <a:fillRect/>
          </a:stretch>
        </p:blipFill>
        <p:spPr bwMode="auto">
          <a:xfrm>
            <a:off x="5618164" y="1651635"/>
            <a:ext cx="5197173" cy="21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9" descr="Posunutí_návrh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11" b="23026"/>
          <a:stretch>
            <a:fillRect/>
          </a:stretch>
        </p:blipFill>
        <p:spPr bwMode="auto">
          <a:xfrm>
            <a:off x="565785" y="3862070"/>
            <a:ext cx="4726305" cy="256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4" y="3862069"/>
            <a:ext cx="5197173" cy="25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Návrh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786" y="2052918"/>
            <a:ext cx="9484068" cy="419548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15DC4-7AC1-20FF-A79D-638A0A35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prebyteč_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0" t="6148" r="-17122" b="30722"/>
          <a:stretch>
            <a:fillRect/>
          </a:stretch>
        </p:blipFill>
        <p:spPr bwMode="auto">
          <a:xfrm>
            <a:off x="4200813" y="1034415"/>
            <a:ext cx="5016739" cy="24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61021413_184519077222378_3808959963789511315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2960"/>
          <a:stretch>
            <a:fillRect/>
          </a:stretch>
        </p:blipFill>
        <p:spPr bwMode="auto">
          <a:xfrm>
            <a:off x="550446" y="1885587"/>
            <a:ext cx="3855819" cy="437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260119087_630326628145165_5739597023883565486_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82" y="3573657"/>
            <a:ext cx="4843027" cy="2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0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122" y="1504278"/>
            <a:ext cx="9912957" cy="4195481"/>
          </a:xfrm>
        </p:spPr>
        <p:txBody>
          <a:bodyPr/>
          <a:lstStyle/>
          <a:p>
            <a:r>
              <a:rPr lang="cs-CZ" dirty="0" smtClean="0"/>
              <a:t>Vyztužení ramena kamerového jeřábu pro lepší stabilnost při využití – menší ohyb vytištěných jeklů</a:t>
            </a:r>
          </a:p>
          <a:p>
            <a:r>
              <a:rPr lang="cs-CZ" dirty="0" smtClean="0"/>
              <a:t>Při takto dlouhém jeřábu zmenšit délku ramene, pro menší zatížení hlavy jeřábu</a:t>
            </a:r>
          </a:p>
          <a:p>
            <a:r>
              <a:rPr lang="cs-CZ" dirty="0" smtClean="0"/>
              <a:t>Projekt úspěšný ze strany 3D tisku,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avšak pro lepší zhotovení byli použity </a:t>
            </a:r>
          </a:p>
          <a:p>
            <a:pPr marL="0" indent="0">
              <a:buNone/>
            </a:pPr>
            <a:r>
              <a:rPr lang="cs-CZ" dirty="0" smtClean="0"/>
              <a:t>     jiné materiály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15DC4-7AC1-20FF-A79D-638A0A35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 descr="C:\Users\andre\Downloads\263773382_323827762655644_2372189810598028079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45" y="2766060"/>
            <a:ext cx="3456759" cy="396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2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77C0A5-B2B8-A0B9-7245-F53DC9C8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oponenta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F905D41-6F2F-333C-594E-ED7565A2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Nedochází při používání prototypu k přílišnému rozkmitání jeřábu, které by mohlo mít vliv na kvalitu natáčeného snímku, vzhledem k průhybu 3,43 mm vycházejícím z pevnostní analýzy? </a:t>
            </a:r>
            <a:endParaRPr lang="cs-CZ" dirty="0" smtClean="0"/>
          </a:p>
          <a:p>
            <a:r>
              <a:rPr lang="cs-CZ" dirty="0"/>
              <a:t>Bylo by možné nahradit nosné části jeřábu normalizovaným </a:t>
            </a:r>
            <a:r>
              <a:rPr lang="cs-CZ" dirty="0" err="1"/>
              <a:t>jeklem</a:t>
            </a:r>
            <a:r>
              <a:rPr lang="cs-CZ" dirty="0"/>
              <a:t> 20x20? </a:t>
            </a:r>
            <a:endParaRPr lang="cs-CZ" dirty="0" smtClean="0"/>
          </a:p>
          <a:p>
            <a:r>
              <a:rPr lang="cs-CZ" dirty="0"/>
              <a:t>Nedocházelo k praskání jeklů po vrstvách v místě spojek?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52867F-7D10-1455-347F-FD47DAB9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15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510E1D-D7E8-188B-BF7D-37CF0060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521" y="2887160"/>
            <a:ext cx="6490958" cy="1400530"/>
          </a:xfrm>
        </p:spPr>
        <p:txBody>
          <a:bodyPr/>
          <a:lstStyle/>
          <a:p>
            <a:r>
              <a:rPr lang="cs-CZ" dirty="0"/>
              <a:t>Děkuji za Vaši pozornost.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1904C3F-8FE7-5AC8-8AAA-0D3362760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479" y="509810"/>
            <a:ext cx="2595852" cy="144017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80FD91-6EAB-A64E-31E1-E786AC08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37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D0C9BE13-861E-71ED-CE10-C7D5F41F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projektu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799D020D-DAFE-48ED-BCBF-7CE8E4D27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675" y="2060574"/>
            <a:ext cx="4396339" cy="4212479"/>
          </a:xfrm>
        </p:spPr>
        <p:txBody>
          <a:bodyPr/>
          <a:lstStyle/>
          <a:p>
            <a:r>
              <a:rPr lang="cs-CZ" dirty="0"/>
              <a:t>Záliba ve fotografování / natáčení</a:t>
            </a:r>
          </a:p>
          <a:p>
            <a:r>
              <a:rPr lang="cs-CZ" dirty="0"/>
              <a:t>Vytvoření vlastního kamerového jeřábu</a:t>
            </a:r>
          </a:p>
          <a:p>
            <a:r>
              <a:rPr lang="cs-CZ" dirty="0"/>
              <a:t>Možnost praktického využití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EC841C41-DA02-5A8D-B1F3-521BC89BFD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9DD04B51-18D5-2CE2-054C-F04E5813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A83AEE-79E5-DD02-8C9A-21E32C5F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DE996C6-D9A5-244C-E9F4-4D6C6FDF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/>
          <a:lstStyle/>
          <a:p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Cílem práce je vytvoření návrhu kamerového jeřábu v programu AUTODESK Inventor Professional s následným provedením pevnostní analýzy, příprava návrhu pro 3D tisk a vytvoření funkčního prototypu na 3D tiskárně. 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0A7EE4-C211-AF8E-AA8B-C84A8F6C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A3BBB12-5890-E28A-D4BC-71E0A796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62E94E4-D02C-6287-90DC-C178FF39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/>
          <a:lstStyle/>
          <a:p>
            <a:r>
              <a:rPr lang="cs-CZ" dirty="0"/>
              <a:t>Technologie 3D tisku</a:t>
            </a:r>
          </a:p>
          <a:p>
            <a:r>
              <a:rPr lang="cs-CZ" dirty="0"/>
              <a:t>Materiály pro 3D tisk</a:t>
            </a:r>
          </a:p>
          <a:p>
            <a:r>
              <a:rPr lang="cs-CZ" dirty="0"/>
              <a:t>Programy k modelování modelů – nejvíce používané: </a:t>
            </a:r>
            <a:r>
              <a:rPr lang="cs-CZ" dirty="0" err="1"/>
              <a:t>SolidWorks</a:t>
            </a:r>
            <a:r>
              <a:rPr lang="cs-CZ" dirty="0"/>
              <a:t>, Autodesk Inventor</a:t>
            </a:r>
          </a:p>
          <a:p>
            <a:r>
              <a:rPr lang="cs-CZ" dirty="0"/>
              <a:t>Programy pro 3D tisk – PrusaSlicer</a:t>
            </a:r>
          </a:p>
          <a:p>
            <a:r>
              <a:rPr lang="cs-CZ" dirty="0"/>
              <a:t>Princip kamerového jeřábu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FB3FF1-300A-839E-812A-86564310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CE4FC3-3195-52C1-0EDA-E3F61C67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8F58487-DEF2-7836-59EC-96D070DC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/>
          <a:lstStyle/>
          <a:p>
            <a:r>
              <a:rPr lang="cs-CZ" dirty="0">
                <a:latin typeface="+mn-lt"/>
              </a:rPr>
              <a:t>1) 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Jaký materiál lze zvolit pro 3D tisk navrhnutého kamerového jeřábu?</a:t>
            </a:r>
          </a:p>
          <a:p>
            <a:r>
              <a:rPr lang="cs-CZ" dirty="0">
                <a:latin typeface="+mn-lt"/>
              </a:rPr>
              <a:t>2) 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Je možné pomocí pevnostní analýzy zjistit, zda kamerový jeřáb z PLA materiálu vydrží zatížení hmotnosti profesionálního fotoaparátu?</a:t>
            </a:r>
          </a:p>
          <a:p>
            <a:r>
              <a:rPr lang="cs-CZ" sz="1800" dirty="0">
                <a:latin typeface="+mn-lt"/>
              </a:rPr>
              <a:t>3) 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Je možné vyrobit kamerový jeřáb pouze pomocí technologie 3D tisku?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03C096-D66B-2AA7-69C8-1AAC59B1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633208D-F2EF-DB53-96BC-7A87F632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5FB2026-D2CF-FCEB-076F-3A5522AC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/>
          <a:lstStyle/>
          <a:p>
            <a:r>
              <a:rPr lang="cs-CZ" dirty="0" smtClean="0"/>
              <a:t>K vypracování byl použit </a:t>
            </a:r>
            <a:r>
              <a:rPr lang="cs-CZ" dirty="0" err="1" smtClean="0"/>
              <a:t>Inventor</a:t>
            </a:r>
            <a:r>
              <a:rPr lang="cs-CZ" dirty="0" smtClean="0"/>
              <a:t> Professional</a:t>
            </a:r>
          </a:p>
          <a:p>
            <a:r>
              <a:rPr lang="cs-CZ" dirty="0" smtClean="0"/>
              <a:t>3D tisk program byl použit PrusaSlicer</a:t>
            </a:r>
          </a:p>
          <a:p>
            <a:r>
              <a:rPr lang="cs-CZ" dirty="0" smtClean="0"/>
              <a:t>Zhotovení modelů na 3D tiskárně – </a:t>
            </a:r>
            <a:r>
              <a:rPr lang="cs-CZ" dirty="0" err="1" smtClean="0"/>
              <a:t>Creality</a:t>
            </a:r>
            <a:r>
              <a:rPr lang="cs-CZ" dirty="0" smtClean="0"/>
              <a:t> </a:t>
            </a:r>
            <a:r>
              <a:rPr lang="cs-CZ" dirty="0" err="1" smtClean="0"/>
              <a:t>Ender</a:t>
            </a:r>
            <a:r>
              <a:rPr lang="cs-CZ" dirty="0" smtClean="0"/>
              <a:t> 3</a:t>
            </a:r>
          </a:p>
          <a:p>
            <a:r>
              <a:rPr lang="cs-CZ" dirty="0" smtClean="0"/>
              <a:t>Následovalo zhotovení vytištěné sestavy v hotový produkt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7A252B-52CE-B164-ACDF-10C0EBAE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174546C-7497-C403-7989-4D499D98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7A8FF8D-055D-AD85-900E-FE4C7331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Průběh návrhu realizace a zhotovení kamerového jeřábu pomocí 3D tisku</a:t>
            </a:r>
          </a:p>
          <a:p>
            <a:r>
              <a:rPr lang="cs-CZ" dirty="0" smtClean="0"/>
              <a:t>Rozděleno na 2 části:</a:t>
            </a:r>
          </a:p>
          <a:p>
            <a:pPr lvl="1"/>
            <a:r>
              <a:rPr lang="cs-CZ" dirty="0" smtClean="0"/>
              <a:t>1. návrh sestavy</a:t>
            </a:r>
          </a:p>
          <a:p>
            <a:pPr lvl="1"/>
            <a:r>
              <a:rPr lang="cs-CZ" dirty="0" smtClean="0"/>
              <a:t>2. návrh sestavy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904F83-20A5-59D6-E39B-79B8A397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79727B-25B1-F68C-C53F-6ECC9C04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Návrh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915DBF6-5B71-785F-2D14-A96A7E95C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6" y="1555713"/>
            <a:ext cx="9358338" cy="4195481"/>
          </a:xfrm>
        </p:spPr>
        <p:txBody>
          <a:bodyPr/>
          <a:lstStyle/>
          <a:p>
            <a:r>
              <a:rPr lang="cs-CZ" dirty="0" smtClean="0"/>
              <a:t>Při 1. návrhu bylo špatně zrealizován pohyb hlavní desky, kde by měl být údajně upevněn fotoaparát</a:t>
            </a:r>
          </a:p>
          <a:p>
            <a:r>
              <a:rPr lang="cs-CZ" dirty="0" smtClean="0"/>
              <a:t>Po vytištění pár modelů byl zjištěn problém, kvůli zmenšené sestavě kamerového jeřábu do měřítka 1:5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FC3C8A-5F3F-8754-A1D5-051158C9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0" y="0"/>
            <a:ext cx="1163639" cy="11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Sestava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32332" r="19020" b="12489"/>
          <a:stretch>
            <a:fillRect/>
          </a:stretch>
        </p:blipFill>
        <p:spPr bwMode="auto">
          <a:xfrm>
            <a:off x="2693032" y="3286629"/>
            <a:ext cx="6022341" cy="32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FA38802-B82F-64C8-2B1F-7FF3A634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Návrh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AD17384-69C6-7040-E012-1803C0E4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2052918"/>
            <a:ext cx="9398343" cy="419548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BEEC71-1E7C-C16A-0CEA-1D5821A2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51" y="15593"/>
            <a:ext cx="1148046" cy="114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255194117_320497843221145_562740503388767994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7152"/>
          <a:stretch>
            <a:fillRect/>
          </a:stretch>
        </p:blipFill>
        <p:spPr bwMode="auto">
          <a:xfrm>
            <a:off x="897256" y="2348865"/>
            <a:ext cx="2858692" cy="36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55121092_1105692516635036_7624370564144715333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13" y="2348865"/>
            <a:ext cx="2713432" cy="36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58880295_195639426056670_7036313233492322548_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91" y="2347873"/>
            <a:ext cx="2921542" cy="36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0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77</TotalTime>
  <Words>362</Words>
  <Application>Microsoft Office PowerPoint</Application>
  <PresentationFormat>Vlastní</PresentationFormat>
  <Paragraphs>54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Ion</vt:lpstr>
      <vt:lpstr> Vysoká škola technická a ekonomická          v Českých Budějovicích</vt:lpstr>
      <vt:lpstr>Motivace projektu</vt:lpstr>
      <vt:lpstr>Cíl Práce</vt:lpstr>
      <vt:lpstr>Teoretická část</vt:lpstr>
      <vt:lpstr>Výzkumný problém</vt:lpstr>
      <vt:lpstr>Metodika práce</vt:lpstr>
      <vt:lpstr>Aplikační část</vt:lpstr>
      <vt:lpstr>1. Návrh </vt:lpstr>
      <vt:lpstr>1. Návrh</vt:lpstr>
      <vt:lpstr>2. Návrh</vt:lpstr>
      <vt:lpstr>2. Návrh</vt:lpstr>
      <vt:lpstr>2. Návrh</vt:lpstr>
      <vt:lpstr>Shrnutí a závěr</vt:lpstr>
      <vt:lpstr>Otázky oponenta</vt:lpstr>
      <vt:lpstr>Děkuji za Vaši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        v Českých Budějovicích</dc:title>
  <dc:creator>Ondřej Šíma</dc:creator>
  <cp:lastModifiedBy>Ondřej Šíma</cp:lastModifiedBy>
  <cp:revision>7</cp:revision>
  <dcterms:created xsi:type="dcterms:W3CDTF">2023-01-20T17:56:29Z</dcterms:created>
  <dcterms:modified xsi:type="dcterms:W3CDTF">2023-01-20T22:58:22Z</dcterms:modified>
</cp:coreProperties>
</file>