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6" r:id="rId1"/>
  </p:sldMasterIdLst>
  <p:notesMasterIdLst>
    <p:notesMasterId r:id="rId13"/>
  </p:notesMasterIdLst>
  <p:sldIdLst>
    <p:sldId id="256" r:id="rId2"/>
    <p:sldId id="259" r:id="rId3"/>
    <p:sldId id="257" r:id="rId4"/>
    <p:sldId id="284" r:id="rId5"/>
    <p:sldId id="288" r:id="rId6"/>
    <p:sldId id="286" r:id="rId7"/>
    <p:sldId id="287" r:id="rId8"/>
    <p:sldId id="291" r:id="rId9"/>
    <p:sldId id="290" r:id="rId10"/>
    <p:sldId id="282" r:id="rId11"/>
    <p:sldId id="289" r:id="rId1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9966"/>
    <a:srgbClr val="24A02A"/>
    <a:srgbClr val="58BA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>
            <a:extLst>
              <a:ext uri="{FF2B5EF4-FFF2-40B4-BE49-F238E27FC236}">
                <a16:creationId xmlns:a16="http://schemas.microsoft.com/office/drawing/2014/main" id="{0CEEC9BB-19D7-2722-3F13-84E3747AAE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id="{40DF1C33-83FD-65D8-88DE-C99E553B286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1EF047-97DE-4DEE-913E-4F2185A33F2D}" type="datetimeFigureOut">
              <a:rPr lang="cs-CZ"/>
              <a:pPr>
                <a:defRPr/>
              </a:pPr>
              <a:t>20.01.2023</a:t>
            </a:fld>
            <a:endParaRPr lang="cs-CZ"/>
          </a:p>
        </p:txBody>
      </p:sp>
      <p:sp>
        <p:nvSpPr>
          <p:cNvPr id="4" name="Zástupný symbol obrazu snímky 3">
            <a:extLst>
              <a:ext uri="{FF2B5EF4-FFF2-40B4-BE49-F238E27FC236}">
                <a16:creationId xmlns:a16="http://schemas.microsoft.com/office/drawing/2014/main" id="{A50F096D-1537-CA38-24BA-28E0FFD0E6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oznámok 4">
            <a:extLst>
              <a:ext uri="{FF2B5EF4-FFF2-40B4-BE49-F238E27FC236}">
                <a16:creationId xmlns:a16="http://schemas.microsoft.com/office/drawing/2014/main" id="{5F5D4BF2-A6B9-F2CB-444B-CDBBB3516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/>
              <a:t>Upravte štýl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  <a:endParaRPr lang="cs-CZ" noProof="0"/>
          </a:p>
        </p:txBody>
      </p:sp>
      <p:sp>
        <p:nvSpPr>
          <p:cNvPr id="6" name="Zástupný symbol päty 5">
            <a:extLst>
              <a:ext uri="{FF2B5EF4-FFF2-40B4-BE49-F238E27FC236}">
                <a16:creationId xmlns:a16="http://schemas.microsoft.com/office/drawing/2014/main" id="{9B60B3B0-5C58-A9AC-4EED-26A37659608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6">
            <a:extLst>
              <a:ext uri="{FF2B5EF4-FFF2-40B4-BE49-F238E27FC236}">
                <a16:creationId xmlns:a16="http://schemas.microsoft.com/office/drawing/2014/main" id="{DF9DA96B-B427-9BF4-8AA7-A14BBC27BF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14751C8-45A9-46C2-B3DA-615BD032E54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4D79ED7B-374E-F649-1A80-80AED0723D49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>
              <a:extLst>
                <a:ext uri="{FF2B5EF4-FFF2-40B4-BE49-F238E27FC236}">
                  <a16:creationId xmlns:a16="http://schemas.microsoft.com/office/drawing/2014/main" id="{71C6CEDC-E37F-B1AD-8407-D294C2B3FDD1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>
              <a:extLst>
                <a:ext uri="{FF2B5EF4-FFF2-40B4-BE49-F238E27FC236}">
                  <a16:creationId xmlns:a16="http://schemas.microsoft.com/office/drawing/2014/main" id="{7A9EBD6B-B36A-7A2E-FE25-92427702DAA5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A468DF89-A0C8-7A0E-CD1D-50607391D5A0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>
              <a:extLst>
                <a:ext uri="{FF2B5EF4-FFF2-40B4-BE49-F238E27FC236}">
                  <a16:creationId xmlns:a16="http://schemas.microsoft.com/office/drawing/2014/main" id="{1E7F3A78-60B3-0660-52D5-066295F39FDF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>
              <a:extLst>
                <a:ext uri="{FF2B5EF4-FFF2-40B4-BE49-F238E27FC236}">
                  <a16:creationId xmlns:a16="http://schemas.microsoft.com/office/drawing/2014/main" id="{B342DC0C-0F2B-3B77-7C1F-3D990F7684E5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>
              <a:extLst>
                <a:ext uri="{FF2B5EF4-FFF2-40B4-BE49-F238E27FC236}">
                  <a16:creationId xmlns:a16="http://schemas.microsoft.com/office/drawing/2014/main" id="{289AAD2A-E2BE-CA30-8F19-8FD29CAE7AF1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BE899953-7583-265B-3472-046A531EDB20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>
              <a:extLst>
                <a:ext uri="{FF2B5EF4-FFF2-40B4-BE49-F238E27FC236}">
                  <a16:creationId xmlns:a16="http://schemas.microsoft.com/office/drawing/2014/main" id="{2237E395-5016-3F15-0B0A-58449500FA07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>
              <a:extLst>
                <a:ext uri="{FF2B5EF4-FFF2-40B4-BE49-F238E27FC236}">
                  <a16:creationId xmlns:a16="http://schemas.microsoft.com/office/drawing/2014/main" id="{5DA8D7E3-D90D-CEB0-0ECF-3D13F95C66D1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>
              <a:extLst>
                <a:ext uri="{FF2B5EF4-FFF2-40B4-BE49-F238E27FC236}">
                  <a16:creationId xmlns:a16="http://schemas.microsoft.com/office/drawing/2014/main" id="{B8ED7492-9578-D135-5A69-713E52A206C0}"/>
                </a:ext>
              </a:extLst>
            </p:cNvPr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9A730545-0EBE-C710-5905-A8B49D399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581D8-818C-4851-BD26-C1A0CDEE51A5}" type="datetimeFigureOut">
              <a:rPr lang="sk-SK"/>
              <a:pPr>
                <a:defRPr/>
              </a:pPr>
              <a:t>20. 1. 2023</a:t>
            </a:fld>
            <a:endParaRPr lang="sk-SK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142E2C1-361A-E9BA-D6A7-173CB4205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7460DE4-2151-CCDD-3AF4-4FD6C915A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5D231-03BF-4B46-B209-7AE4C4292F0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99375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1E884-A047-C90E-E7EB-1CD065164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F7A17-8397-4F55-843B-32ABB1E21E4A}" type="datetimeFigureOut">
              <a:rPr lang="sk-SK"/>
              <a:pPr>
                <a:defRPr/>
              </a:pPr>
              <a:t>20. 1. 2023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361F0-1F1A-0C1B-48F8-2E8A156F2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DE2FD-0664-E3EB-150B-EFB8F008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4705D-44D1-4762-8BF9-2F71C5A8187C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48657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>
            <a:extLst>
              <a:ext uri="{FF2B5EF4-FFF2-40B4-BE49-F238E27FC236}">
                <a16:creationId xmlns:a16="http://schemas.microsoft.com/office/drawing/2014/main" id="{C536290A-9FBF-BF8F-5250-DD729F0CF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cs-CZ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3918CC97-5D3B-2A45-27D4-C9C84CA12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cs-CZ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  <a:endParaRPr lang="en-US" altLang="cs-CZ">
              <a:solidFill>
                <a:srgbClr val="C0E474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47F1EB6-2C14-69DA-7A89-B43EDC2159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80A3B-926E-40A8-8283-33865A330078}" type="datetimeFigureOut">
              <a:rPr lang="sk-SK"/>
              <a:pPr>
                <a:defRPr/>
              </a:pPr>
              <a:t>20. 1. 2023</a:t>
            </a:fld>
            <a:endParaRPr lang="sk-SK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8DF5C08-3166-0FE1-A59C-2846876ABF7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1789578-0DC9-90AA-CE90-37DEE2FE34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64840-EF15-4B29-B192-A24372749F08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323719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965C9-EED0-5D45-2D04-427B84435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D7DDA-9DBC-4091-9B0F-CB4EE63B799A}" type="datetimeFigureOut">
              <a:rPr lang="sk-SK"/>
              <a:pPr>
                <a:defRPr/>
              </a:pPr>
              <a:t>20. 1. 2023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342C8-82DD-D2ED-C99C-EB278DDF1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B3CDE-8488-C09C-7FBB-BEAF300B2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6E405-3F57-44C4-988C-178A01F018D5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527743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25574F6E-4F2D-0146-A207-DF455283C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cs-CZ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5E392734-BD62-774E-A187-AEF471EC6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cs-CZ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A405E8-6471-8ED2-2DE5-8DC1DB6ACD6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90D89-CBFC-48BC-9A4A-A26EE9039A42}" type="datetimeFigureOut">
              <a:rPr lang="sk-SK"/>
              <a:pPr>
                <a:defRPr/>
              </a:pPr>
              <a:t>20. 1. 2023</a:t>
            </a:fld>
            <a:endParaRPr lang="sk-SK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816C1F-FE64-B4F0-1253-2A2DCFDF97E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7D4844B-8737-49A6-3E8B-BC785CC47D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697F6-DA4E-4D94-BF00-BE184AF6E82C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819616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BAF60EB-107A-C62B-76AE-9A02BF95769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97AA0-E4B1-44E5-9E45-ADFAA9AB2551}" type="datetimeFigureOut">
              <a:rPr lang="sk-SK"/>
              <a:pPr>
                <a:defRPr/>
              </a:pPr>
              <a:t>20. 1. 2023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3CD930-6412-D69C-2D9E-29E7D234097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EF67C3-EFAE-5452-CFB1-9482FB8662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A4629-A786-47EF-9FD9-DC44A2983F13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208550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72D48-F9D9-29C8-7608-A2CD3C492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2AFAE-ECB0-4F44-8141-F1B14F2BA23A}" type="datetimeFigureOut">
              <a:rPr lang="sk-SK"/>
              <a:pPr>
                <a:defRPr/>
              </a:pPr>
              <a:t>20. 1. 2023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1133F-E29D-222F-2ED2-3D299F251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9E46C-10BC-A34E-E338-B12765F9C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894B5-4F99-449D-A347-F256601E19DA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83954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AD560-9498-4DA5-3AFA-202892F20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6074E-24D6-4A03-8315-E196DE3E1DB5}" type="datetimeFigureOut">
              <a:rPr lang="sk-SK"/>
              <a:pPr>
                <a:defRPr/>
              </a:pPr>
              <a:t>20. 1. 2023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FC82F-0B0C-5AA4-CC0B-E2E6065D5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041B7-503B-3D1F-B66B-176117E1A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29856-7529-48FD-B42B-C785A0EC4389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41823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108A2-3398-FCD3-B263-E64DBB8F3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B7C1D-9462-4701-B260-A0386224A7A5}" type="datetimeFigureOut">
              <a:rPr lang="sk-SK"/>
              <a:pPr>
                <a:defRPr/>
              </a:pPr>
              <a:t>20. 1. 2023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2361F-C5D4-A823-93A6-34E226DE3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CD2C7-31A3-EC32-FFAC-10216ADE5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1D538-5B10-4701-9D05-E32D6F3D931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59448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A9DDB-1DF9-CAA5-2749-34C835AFB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17826-8614-4E30-9440-EC2E25048BF0}" type="datetimeFigureOut">
              <a:rPr lang="sk-SK"/>
              <a:pPr>
                <a:defRPr/>
              </a:pPr>
              <a:t>20. 1. 2023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A2E44-8961-2385-796F-3DDEA0831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0C695-F509-1980-87CC-3D3E40C21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F4191-D250-4868-A42C-4159672D5E9F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27363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AA5110-00C4-F551-5A2A-FC33C5074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37D55-2614-43ED-8CF5-BAF2D3E6120C}" type="datetimeFigureOut">
              <a:rPr lang="sk-SK"/>
              <a:pPr>
                <a:defRPr/>
              </a:pPr>
              <a:t>20. 1. 2023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F133C8-660C-D70E-0DAA-9C83CBC62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EBB95F-69B2-63FE-DA43-1513463E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922C3-0662-409D-BF10-AF2947131C6F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584277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1AB77B5-B9B6-1DCD-25C4-79966EFE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7B033-83F7-4604-8431-09D7BBCD8943}" type="datetimeFigureOut">
              <a:rPr lang="sk-SK"/>
              <a:pPr>
                <a:defRPr/>
              </a:pPr>
              <a:t>20. 1. 2023</a:t>
            </a:fld>
            <a:endParaRPr lang="sk-SK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12E0637-F6A1-B42A-9E7F-AEBFA645D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7703DB2-FEAD-8C7A-172E-C6B9DDB9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8FF2C-100C-4ACC-BC13-07B4222ECF1C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323044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02CC1A4-A408-5B7D-972B-91D06B688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44F50-BF98-4A90-9E36-24DE9F1F4C47}" type="datetimeFigureOut">
              <a:rPr lang="sk-SK"/>
              <a:pPr>
                <a:defRPr/>
              </a:pPr>
              <a:t>20. 1. 2023</a:t>
            </a:fld>
            <a:endParaRPr lang="sk-SK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8AA6CAA-D908-967E-CAE2-82F1DA07F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CE982F-607A-D1E7-F439-36EF76D94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7A47B-BD7F-46CD-BE3A-F8A00EE73434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86447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B921A18-53FD-BBB9-FCC7-D987ECA63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8452A-7CDB-4132-939B-DFC02046F4F5}" type="datetimeFigureOut">
              <a:rPr lang="sk-SK"/>
              <a:pPr>
                <a:defRPr/>
              </a:pPr>
              <a:t>20. 1. 2023</a:t>
            </a:fld>
            <a:endParaRPr lang="sk-SK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B55360F-B0A5-B3C9-D5D3-C78D52BB9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D6019A3-ADEC-E464-D587-B70F81246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6EBD6-6EF8-4ECE-96F8-43A9CA792AE2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55606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DEDCBF-226C-2DDF-61DD-66C034E92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B5F29-4EE1-4641-971C-FCCD95B640B8}" type="datetimeFigureOut">
              <a:rPr lang="sk-SK"/>
              <a:pPr>
                <a:defRPr/>
              </a:pPr>
              <a:t>20. 1. 2023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3DB74F-7F1F-005D-99BC-593B99038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AF0FDA-A9FB-534B-4266-AA6B29A82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99109-E2B1-482F-86A7-DD8C0244D50E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010405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B80061A-10DD-0ABD-27C4-2E8890175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0DD44-4D4B-43C1-A516-5C35D4EC6A81}" type="datetimeFigureOut">
              <a:rPr lang="sk-SK"/>
              <a:pPr>
                <a:defRPr/>
              </a:pPr>
              <a:t>20. 1. 2023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965287A-4D87-C63A-65B4-6747AC5D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BD8E51-64AB-EBAC-A094-8A1374676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EEA99-539E-4866-BB39-7E13DAC5C84E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733002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>
            <a:extLst>
              <a:ext uri="{FF2B5EF4-FFF2-40B4-BE49-F238E27FC236}">
                <a16:creationId xmlns:a16="http://schemas.microsoft.com/office/drawing/2014/main" id="{E402B1DE-520C-B01F-097E-697D4C72CCCD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F9D53EB-8885-3525-A12F-0E68FB241E2C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2368CCE-03B9-F9FA-9F3B-1318223B159E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2A814F3B-9F48-D0E4-3122-9CB419891CCA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9F708E5A-6733-08AC-3DAD-3E5B56F4491C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E2BDCDB2-CBFD-66D1-330D-85E6B89EE2AF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B27D6698-B64F-1173-64D0-D144639E9667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F5CEA0CC-8047-A3B0-C166-985BF392FEA4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BA25D56E-5BF2-AA28-DB1E-94C231C72B68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B39C900-04B6-05C3-5FF9-B04EFC5A901E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53FBD306-3227-D8CD-A085-D4CA57B566B8}"/>
                </a:ext>
              </a:extLst>
            </p:cNvPr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ADF5796B-6A86-A3CF-2DAC-185AD0C411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8087F91D-F778-68BE-9129-56720F017B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Po kliknutí můžete upravovat styly textu v předloze.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2B010-2B1A-7EF2-07DA-ACFB58F12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9A7FAC-5740-4FAB-A69C-4EE15B55772D}" type="datetimeFigureOut">
              <a:rPr lang="sk-SK"/>
              <a:pPr>
                <a:defRPr/>
              </a:pPr>
              <a:t>20. 1. 2023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2DCC0-CC33-29EF-72F8-A19EC7D66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C8D20-FF31-BDE3-8791-94DE9ADEB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ABEE563A-B65E-414E-8375-93C0F835DDF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100" r:id="rId11"/>
    <p:sldLayoutId id="2147484095" r:id="rId12"/>
    <p:sldLayoutId id="2147484101" r:id="rId13"/>
    <p:sldLayoutId id="2147484096" r:id="rId14"/>
    <p:sldLayoutId id="2147484097" r:id="rId15"/>
    <p:sldLayoutId id="2147484098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CD7DBA-8A03-6906-4DE3-0F48BCE60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363" y="3016250"/>
            <a:ext cx="9239250" cy="2300288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sk-SK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Dokončovací metody obrábění a jejich využití</a:t>
            </a:r>
            <a:br>
              <a:rPr lang="sk-SK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Bakalářská práce</a:t>
            </a:r>
            <a:endParaRPr lang="cs-CZ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F35ED1-A3EF-5440-B190-17C882F8E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488" y="6026150"/>
            <a:ext cx="11974512" cy="749300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sk-SK" altLang="sk-SK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                                                                  Vypracoval: Ondřej Prokeš</a:t>
            </a:r>
          </a:p>
          <a:p>
            <a:pPr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sk-SK" altLang="sk-SK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    2022                                                       Vedoucí práce: Ing. Monika Karková, PhD.</a:t>
            </a:r>
            <a:endParaRPr lang="cs-CZ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148" name="Obrázek 3">
            <a:extLst>
              <a:ext uri="{FF2B5EF4-FFF2-40B4-BE49-F238E27FC236}">
                <a16:creationId xmlns:a16="http://schemas.microsoft.com/office/drawing/2014/main" id="{E8E83D37-CA94-4881-9BF3-D69F5E04C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671513"/>
            <a:ext cx="598963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67999-D5CD-D40B-AD6F-4524F04FD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988" y="2620963"/>
            <a:ext cx="9237662" cy="3078162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sk-SK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</a:t>
            </a:r>
            <a:br>
              <a:rPr lang="sk-SK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</a:t>
            </a:r>
            <a:br>
              <a:rPr lang="sk-SK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POZORNOST</a:t>
            </a:r>
            <a:endParaRPr lang="cs-CZ" sz="5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9" name="Obrázek 6">
            <a:extLst>
              <a:ext uri="{FF2B5EF4-FFF2-40B4-BE49-F238E27FC236}">
                <a16:creationId xmlns:a16="http://schemas.microsoft.com/office/drawing/2014/main" id="{70B2559F-8B69-E5D5-9794-B18354B63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395288"/>
            <a:ext cx="1952625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66DA0377-590D-848F-55EA-78C920871251}"/>
              </a:ext>
            </a:extLst>
          </p:cNvPr>
          <p:cNvSpPr txBox="1">
            <a:spLocks/>
          </p:cNvSpPr>
          <p:nvPr/>
        </p:nvSpPr>
        <p:spPr>
          <a:xfrm>
            <a:off x="677863" y="309563"/>
            <a:ext cx="8596312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sk-SK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Otázky vedoucího a oponenta</a:t>
            </a:r>
            <a:endParaRPr lang="cs-CZ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FB4CBD21-2C19-8E3E-E303-AEDB80E81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ClrTx/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chemeClr val="tx1"/>
                </a:solidFill>
              </a:rPr>
              <a:t>Jsou popsané kontrolní operace kvality povrchu pro strojírenskou praxi dostačující?</a:t>
            </a:r>
          </a:p>
          <a:p>
            <a:pPr eaLnBrk="1" hangingPunct="1">
              <a:buClrTx/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chemeClr val="tx1"/>
                </a:solidFill>
              </a:rPr>
              <a:t>Jaké požadavky jsou kladeny na kontrolní sady (vzorkovnice) anebo měřící techniku (</a:t>
            </a:r>
            <a:r>
              <a:rPr lang="cs-CZ" altLang="cs-CZ" sz="2000" dirty="0" err="1">
                <a:solidFill>
                  <a:schemeClr val="tx1"/>
                </a:solidFill>
              </a:rPr>
              <a:t>drsnoměry</a:t>
            </a:r>
            <a:r>
              <a:rPr lang="cs-CZ" altLang="cs-CZ" sz="2000" dirty="0">
                <a:solidFill>
                  <a:schemeClr val="tx1"/>
                </a:solidFill>
              </a:rPr>
              <a:t>)?</a:t>
            </a:r>
          </a:p>
          <a:p>
            <a:pPr eaLnBrk="1" hangingPunct="1">
              <a:buClrTx/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chemeClr val="tx1"/>
                </a:solidFill>
              </a:rPr>
              <a:t>Jakým způsobem byl ověřen použitý materiál, že se opravdu jedná o deklarovanou jakost, resp. ověření shody?</a:t>
            </a:r>
          </a:p>
        </p:txBody>
      </p:sp>
      <p:pic>
        <p:nvPicPr>
          <p:cNvPr id="2" name="Obrázek 6">
            <a:extLst>
              <a:ext uri="{FF2B5EF4-FFF2-40B4-BE49-F238E27FC236}">
                <a16:creationId xmlns:a16="http://schemas.microsoft.com/office/drawing/2014/main" id="{A09F2AC4-B006-1D33-2794-69C1D9556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246063"/>
            <a:ext cx="10969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062027-B702-3872-5911-73A138E11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341313"/>
            <a:ext cx="8596312" cy="13208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sk-SK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Cíl </a:t>
            </a:r>
            <a:r>
              <a:rPr lang="sk-SK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práce</a:t>
            </a:r>
            <a:endParaRPr lang="cs-CZ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7171" name="Obrázek 6">
            <a:extLst>
              <a:ext uri="{FF2B5EF4-FFF2-40B4-BE49-F238E27FC236}">
                <a16:creationId xmlns:a16="http://schemas.microsoft.com/office/drawing/2014/main" id="{EDA6EEBD-1E5F-16E1-F8CD-8D189097A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246063"/>
            <a:ext cx="10969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67649EEC-34C6-2759-9CFE-E474D1F9D20F}"/>
              </a:ext>
            </a:extLst>
          </p:cNvPr>
          <p:cNvSpPr txBox="1">
            <a:spLocks/>
          </p:cNvSpPr>
          <p:nvPr/>
        </p:nvSpPr>
        <p:spPr>
          <a:xfrm>
            <a:off x="677863" y="2160588"/>
            <a:ext cx="8596312" cy="38814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Tx/>
              <a:buFont typeface="Wingdings" panose="05000000000000000000" pitchFamily="2" charset="2"/>
              <a:buChar char="Ø"/>
              <a:defRPr/>
            </a:pPr>
            <a:r>
              <a:rPr lang="cs-CZ" sz="2000" dirty="0">
                <a:solidFill>
                  <a:schemeClr val="tx1"/>
                </a:solidFill>
              </a:rPr>
              <a:t>Cílem práce je analýza dostupných dokončovacích metod obrábění a jejích využití v praxi. Součástí práce je porovnání konvenčních a nekonvenčních dokončovacích metod využívaných ve strojírenském podniku. Aplikační část se bude zabývat hodnocením kvality povrchu více druhů materiálů opracovaného zvolenou dokončovací metodou.</a:t>
            </a:r>
          </a:p>
          <a:p>
            <a:pPr fontAlgn="auto">
              <a:buClrTx/>
              <a:buFont typeface="Wingdings" panose="05000000000000000000" pitchFamily="2" charset="2"/>
              <a:buChar char="Ø"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 marL="0" indent="0" fontAlgn="auto">
              <a:buFont typeface="Wingdings 3" charset="2"/>
              <a:buNone/>
              <a:defRPr/>
            </a:pPr>
            <a:endParaRPr lang="cs-CZ" alt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2FD43B-EC06-DF5A-26B6-42AC3E417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309563"/>
            <a:ext cx="8596312" cy="13208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sk-SK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Struktura</a:t>
            </a:r>
            <a:r>
              <a:rPr lang="sk-SK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práce</a:t>
            </a:r>
            <a:endParaRPr lang="cs-CZ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8195" name="Obrázek 5">
            <a:extLst>
              <a:ext uri="{FF2B5EF4-FFF2-40B4-BE49-F238E27FC236}">
                <a16:creationId xmlns:a16="http://schemas.microsoft.com/office/drawing/2014/main" id="{39CD964C-645C-8326-C4D8-E869E2B9C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246063"/>
            <a:ext cx="10969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Zástupný symbol pro obsah 2">
            <a:extLst>
              <a:ext uri="{FF2B5EF4-FFF2-40B4-BE49-F238E27FC236}">
                <a16:creationId xmlns:a16="http://schemas.microsoft.com/office/drawing/2014/main" id="{EBDE899C-8D62-BFC3-8C4E-AD2BF5E14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ClrTx/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chemeClr val="tx1"/>
                </a:solidFill>
              </a:rPr>
              <a:t>Teoretická část se zabývá popisem dnešních dostupných dokončovacích metod obrábění, jejich výhody, nevýhody a jejich využití v praxi.</a:t>
            </a:r>
          </a:p>
          <a:p>
            <a:pPr eaLnBrk="1" hangingPunct="1">
              <a:buClrTx/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chemeClr val="tx1"/>
                </a:solidFill>
              </a:rPr>
              <a:t>Praktická část zahrnuje zhodnocení kvality povrchů u různých materiálů za použití zvolené dokončovací obráběcí metody.</a:t>
            </a:r>
            <a:endParaRPr lang="cs-CZ" alt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sah 2">
            <a:extLst>
              <a:ext uri="{FF2B5EF4-FFF2-40B4-BE49-F238E27FC236}">
                <a16:creationId xmlns:a16="http://schemas.microsoft.com/office/drawing/2014/main" id="{6CB795F0-6A49-705D-87BC-275913144E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chemeClr val="tx1"/>
                </a:solidFill>
              </a:rPr>
              <a:t>výrobek se blíží do finální podoby,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chemeClr val="tx1"/>
                </a:solidFill>
              </a:rPr>
              <a:t>úběr materiálu,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chemeClr val="tx1"/>
                </a:solidFill>
              </a:rPr>
              <a:t>zvýšení jakosti a drsnosti obráběného materiálu,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chemeClr val="tx1"/>
                </a:solidFill>
              </a:rPr>
              <a:t>zlepšení vzhledu a fyzikálních i mechanických vlastností materiálu,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chemeClr val="tx1"/>
                </a:solidFill>
              </a:rPr>
              <a:t>ochrana proti korozi, životnost, ochrana proti mechanickému poškození,…</a:t>
            </a:r>
          </a:p>
        </p:txBody>
      </p:sp>
      <p:pic>
        <p:nvPicPr>
          <p:cNvPr id="9219" name="Obrázek 7">
            <a:extLst>
              <a:ext uri="{FF2B5EF4-FFF2-40B4-BE49-F238E27FC236}">
                <a16:creationId xmlns:a16="http://schemas.microsoft.com/office/drawing/2014/main" id="{CD1E3BF1-DDAE-2AE3-D084-6B045340A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246063"/>
            <a:ext cx="10969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7C41FFB0-6A4E-7BFC-6A26-959A0A5D7D7A}"/>
              </a:ext>
            </a:extLst>
          </p:cNvPr>
          <p:cNvSpPr txBox="1">
            <a:spLocks/>
          </p:cNvSpPr>
          <p:nvPr/>
        </p:nvSpPr>
        <p:spPr>
          <a:xfrm>
            <a:off x="677863" y="309563"/>
            <a:ext cx="8596312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sk-SK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Teoretická</a:t>
            </a:r>
            <a:r>
              <a:rPr lang="sk-SK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část</a:t>
            </a:r>
            <a:endParaRPr lang="cs-CZ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7E8D4C08-8E59-DE2C-AE00-FE8F625AFD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chemeClr val="tx1"/>
                </a:solidFill>
              </a:rPr>
              <a:t>broušení,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chemeClr val="tx1"/>
                </a:solidFill>
              </a:rPr>
              <a:t>honování,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chemeClr val="tx1"/>
                </a:solidFill>
              </a:rPr>
              <a:t>lapování,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chemeClr val="tx1"/>
                </a:solidFill>
              </a:rPr>
              <a:t>superfinišování,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chemeClr val="tx1"/>
                </a:solidFill>
              </a:rPr>
              <a:t>leštění,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chemeClr val="tx1"/>
                </a:solidFill>
              </a:rPr>
              <a:t>omílání</a:t>
            </a:r>
          </a:p>
        </p:txBody>
      </p:sp>
      <p:pic>
        <p:nvPicPr>
          <p:cNvPr id="10244" name="Obrázek 7">
            <a:extLst>
              <a:ext uri="{FF2B5EF4-FFF2-40B4-BE49-F238E27FC236}">
                <a16:creationId xmlns:a16="http://schemas.microsoft.com/office/drawing/2014/main" id="{F36B9E34-5276-6BF5-979C-2DE4E1FC4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246063"/>
            <a:ext cx="10969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C479A82A-8456-D472-1C34-1191F7957169}"/>
              </a:ext>
            </a:extLst>
          </p:cNvPr>
          <p:cNvSpPr txBox="1">
            <a:spLocks/>
          </p:cNvSpPr>
          <p:nvPr/>
        </p:nvSpPr>
        <p:spPr>
          <a:xfrm>
            <a:off x="677863" y="309563"/>
            <a:ext cx="8596312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sk-SK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Teoretická</a:t>
            </a:r>
            <a:r>
              <a:rPr lang="sk-SK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část</a:t>
            </a:r>
            <a:endParaRPr lang="cs-CZ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88A0ADD-1CE1-5510-AA56-C9B882213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508" y="1630363"/>
            <a:ext cx="2955022" cy="195251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DD9F507-B178-66ED-1687-EBAD554E1B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423" y="2419090"/>
            <a:ext cx="2769579" cy="303740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26F6A68-C16C-9845-5CB4-41C7985078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342" y="3937792"/>
            <a:ext cx="2315831" cy="243557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2">
            <a:extLst>
              <a:ext uri="{FF2B5EF4-FFF2-40B4-BE49-F238E27FC236}">
                <a16:creationId xmlns:a16="http://schemas.microsoft.com/office/drawing/2014/main" id="{380F731A-2D95-3F05-FD9B-133ACCD7B6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chemeClr val="tx1"/>
                </a:solidFill>
              </a:rPr>
              <a:t>volba dokončovací metody obrábění – broušení,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chemeClr val="tx1"/>
                </a:solidFill>
              </a:rPr>
              <a:t>zhodnocení povrchů u 6ti různých materiálů před broušením a po broušení (materiály získané díky firmě Banes s.r.o.),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chemeClr val="tx1"/>
                </a:solidFill>
              </a:rPr>
              <a:t>výběr vhodných strojů a nástrojů,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chemeClr val="tx1"/>
                </a:solidFill>
              </a:rPr>
              <a:t>zvolení předcházejících způsobů úpravy polotovarů pro ideální podmínky k následnému broušení</a:t>
            </a:r>
          </a:p>
        </p:txBody>
      </p:sp>
      <p:pic>
        <p:nvPicPr>
          <p:cNvPr id="11267" name="Obrázek 7">
            <a:extLst>
              <a:ext uri="{FF2B5EF4-FFF2-40B4-BE49-F238E27FC236}">
                <a16:creationId xmlns:a16="http://schemas.microsoft.com/office/drawing/2014/main" id="{04F173BF-3484-C477-FEAD-50E3BA588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246063"/>
            <a:ext cx="10969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8ED411AB-A54E-85D8-E9CE-C4CF12DFA76C}"/>
              </a:ext>
            </a:extLst>
          </p:cNvPr>
          <p:cNvSpPr txBox="1">
            <a:spLocks/>
          </p:cNvSpPr>
          <p:nvPr/>
        </p:nvSpPr>
        <p:spPr>
          <a:xfrm>
            <a:off x="677863" y="309563"/>
            <a:ext cx="8596312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sk-SK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Aplikační</a:t>
            </a:r>
            <a:r>
              <a:rPr lang="sk-SK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část</a:t>
            </a:r>
            <a:endParaRPr lang="cs-CZ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Zástupný symbol pro obsah 2">
            <a:extLst>
              <a:ext uri="{FF2B5EF4-FFF2-40B4-BE49-F238E27FC236}">
                <a16:creationId xmlns:a16="http://schemas.microsoft.com/office/drawing/2014/main" id="{74108894-1E84-5DAD-0121-16FA0B86EA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chemeClr val="tx1"/>
                </a:solidFill>
              </a:rPr>
              <a:t>seříznutí vhodných polotovarů,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chemeClr val="tx1"/>
                </a:solidFill>
              </a:rPr>
              <a:t>frézování,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chemeClr val="tx1"/>
                </a:solidFill>
              </a:rPr>
              <a:t>broušení</a:t>
            </a:r>
          </a:p>
        </p:txBody>
      </p:sp>
      <p:pic>
        <p:nvPicPr>
          <p:cNvPr id="12292" name="Obrázek 7">
            <a:extLst>
              <a:ext uri="{FF2B5EF4-FFF2-40B4-BE49-F238E27FC236}">
                <a16:creationId xmlns:a16="http://schemas.microsoft.com/office/drawing/2014/main" id="{6B53BD3E-8BEF-E339-2EC8-635013E7B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246063"/>
            <a:ext cx="10969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721335CF-A246-651A-B546-C6B698B6B19A}"/>
              </a:ext>
            </a:extLst>
          </p:cNvPr>
          <p:cNvSpPr txBox="1">
            <a:spLocks/>
          </p:cNvSpPr>
          <p:nvPr/>
        </p:nvSpPr>
        <p:spPr>
          <a:xfrm>
            <a:off x="677863" y="309563"/>
            <a:ext cx="8596312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sk-SK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Aplikační</a:t>
            </a:r>
            <a:r>
              <a:rPr lang="sk-SK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část - postup</a:t>
            </a:r>
            <a:endParaRPr lang="cs-CZ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6" name="Obrázek 5" descr="Popis není dostupný.">
            <a:extLst>
              <a:ext uri="{FF2B5EF4-FFF2-40B4-BE49-F238E27FC236}">
                <a16:creationId xmlns:a16="http://schemas.microsoft.com/office/drawing/2014/main" id="{AEAC45EC-55F4-9E8E-FAE4-4609E628BA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6" t="18395" r="8526" b="30787"/>
          <a:stretch/>
        </p:blipFill>
        <p:spPr bwMode="auto">
          <a:xfrm>
            <a:off x="5661689" y="1742932"/>
            <a:ext cx="1805940" cy="20690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ABB5C4A-4FE2-3DA0-50A6-077550AC7B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8"/>
          <a:stretch/>
        </p:blipFill>
        <p:spPr bwMode="auto">
          <a:xfrm>
            <a:off x="1674792" y="3827263"/>
            <a:ext cx="2486066" cy="2214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636AA7C-D707-CE22-64A5-C53EB89F8B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0" t="15111" r="5819" b="21654"/>
          <a:stretch/>
        </p:blipFill>
        <p:spPr bwMode="auto">
          <a:xfrm>
            <a:off x="4976019" y="4088152"/>
            <a:ext cx="3177281" cy="1953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C9FC40-E0F9-BC99-D6F3-DA2984505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/>
                </a:solidFill>
              </a:rPr>
              <a:t>porovnání povrchů po frézování a broušení,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/>
                </a:solidFill>
              </a:rPr>
              <a:t>přidělení příslušné drsnosti povrchu Ra,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/>
                </a:solidFill>
              </a:rPr>
              <a:t>po frézování Ra 3,2 a po broušení Ra 0,4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0565995E-9BEC-4682-3A56-DFBB67861F9B}"/>
              </a:ext>
            </a:extLst>
          </p:cNvPr>
          <p:cNvSpPr txBox="1">
            <a:spLocks/>
          </p:cNvSpPr>
          <p:nvPr/>
        </p:nvSpPr>
        <p:spPr>
          <a:xfrm>
            <a:off x="677863" y="309563"/>
            <a:ext cx="8596312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sk-SK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Aplikační</a:t>
            </a:r>
            <a:r>
              <a:rPr lang="sk-SK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část - porovnání</a:t>
            </a:r>
            <a:endParaRPr lang="cs-CZ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AFB749E-9796-2536-C0CC-155CD7D0B9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11082" y="2160588"/>
            <a:ext cx="1484669" cy="140477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84F96B5-6F02-B0C8-C3C7-092B7B7F94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55667"/>
            <a:ext cx="1466850" cy="14097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C881E2F-D3C8-3025-322B-542B272263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9" t="17949" r="1637" b="11792"/>
          <a:stretch/>
        </p:blipFill>
        <p:spPr bwMode="auto">
          <a:xfrm>
            <a:off x="1546861" y="3777059"/>
            <a:ext cx="3992879" cy="2264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6">
            <a:extLst>
              <a:ext uri="{FF2B5EF4-FFF2-40B4-BE49-F238E27FC236}">
                <a16:creationId xmlns:a16="http://schemas.microsoft.com/office/drawing/2014/main" id="{BA2EFFEF-5846-D36A-9CCA-B4CFCF7324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246063"/>
            <a:ext cx="10969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44230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sah 2">
            <a:extLst>
              <a:ext uri="{FF2B5EF4-FFF2-40B4-BE49-F238E27FC236}">
                <a16:creationId xmlns:a16="http://schemas.microsoft.com/office/drawing/2014/main" id="{81C295B0-37C4-6A21-87F5-A5B3C0F985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chemeClr val="tx1"/>
                </a:solidFill>
              </a:rPr>
              <a:t>drsnost povrchů je u všech vzorků stejná (Ra 0,4 po broušení),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chemeClr val="tx1"/>
                </a:solidFill>
              </a:rPr>
              <a:t>na vzorcích 4 a 5 jsou vidět malé trhlinky, protože dané materiály jsou měkké (slitiny hliníku) a zvolený kotouč je příliš tvrdý,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chemeClr val="tx1"/>
                </a:solidFill>
              </a:rPr>
              <a:t>naopak vzorek 6 (nerezová ocel) je velmi tvrdý materiál pro zvolený kotouč,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chemeClr val="tx1"/>
                </a:solidFill>
              </a:rPr>
              <a:t>je nutné volit tvrdost a zrnitost brousícího kotouče podle broušeného materiálu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831AC9F-C080-FA3D-D97C-55E2C9E8DD70}"/>
              </a:ext>
            </a:extLst>
          </p:cNvPr>
          <p:cNvSpPr txBox="1">
            <a:spLocks/>
          </p:cNvSpPr>
          <p:nvPr/>
        </p:nvSpPr>
        <p:spPr>
          <a:xfrm>
            <a:off x="677863" y="309563"/>
            <a:ext cx="8596312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sk-SK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Závěr a doporučení</a:t>
            </a:r>
            <a:endParaRPr lang="cs-CZ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2" name="Obrázek 6">
            <a:extLst>
              <a:ext uri="{FF2B5EF4-FFF2-40B4-BE49-F238E27FC236}">
                <a16:creationId xmlns:a16="http://schemas.microsoft.com/office/drawing/2014/main" id="{26072ACA-C27E-9BA9-2796-A57692678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246063"/>
            <a:ext cx="10969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Fazeta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1016</TotalTime>
  <Words>374</Words>
  <Application>Microsoft Office PowerPoint</Application>
  <PresentationFormat>Širokoúhlá obrazovka</PresentationFormat>
  <Paragraphs>44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Trebuchet MS</vt:lpstr>
      <vt:lpstr>Wingdings</vt:lpstr>
      <vt:lpstr>Wingdings 3</vt:lpstr>
      <vt:lpstr>Fazeta</vt:lpstr>
      <vt:lpstr>Dokončovací metody obrábění a jejich využití  Bakalářská práce</vt:lpstr>
      <vt:lpstr>Cíl práce</vt:lpstr>
      <vt:lpstr>Struktura práce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 POZORNOST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Monika</dc:creator>
  <cp:lastModifiedBy>Ondřej Prokeš</cp:lastModifiedBy>
  <cp:revision>77</cp:revision>
  <dcterms:created xsi:type="dcterms:W3CDTF">2015-10-09T09:08:26Z</dcterms:created>
  <dcterms:modified xsi:type="dcterms:W3CDTF">2023-01-20T17:56:25Z</dcterms:modified>
</cp:coreProperties>
</file>