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4" r:id="rId7"/>
    <p:sldId id="260" r:id="rId8"/>
    <p:sldId id="267" r:id="rId9"/>
    <p:sldId id="266" r:id="rId10"/>
    <p:sldId id="265" r:id="rId11"/>
    <p:sldId id="268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P\zdroje\DEA%20-%20zdrojov&#225;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P\zdroje\DEA%20-%20zdrojov&#225;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P\zdroje\DEA%20-%20zdrojov&#225;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P\zdroje\DEA%20-%20zdrojov&#225;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List3!$A$8</c:f>
              <c:strCache>
                <c:ptCount val="1"/>
                <c:pt idx="0">
                  <c:v>Čas zavážky (min)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>
                  <a:alpha val="57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List3!$B$6:$G$7</c:f>
              <c:multiLvlStrCache>
                <c:ptCount val="6"/>
                <c:lvl>
                  <c:pt idx="0">
                    <c:v>Před</c:v>
                  </c:pt>
                  <c:pt idx="1">
                    <c:v>Po</c:v>
                  </c:pt>
                  <c:pt idx="2">
                    <c:v>Před</c:v>
                  </c:pt>
                  <c:pt idx="3">
                    <c:v>Po</c:v>
                  </c:pt>
                  <c:pt idx="4">
                    <c:v>Před</c:v>
                  </c:pt>
                  <c:pt idx="5">
                    <c:v>Po</c:v>
                  </c:pt>
                </c:lvl>
                <c:lvl>
                  <c:pt idx="0">
                    <c:v>Lokace 1</c:v>
                  </c:pt>
                  <c:pt idx="2">
                    <c:v>Lokace 2A</c:v>
                  </c:pt>
                  <c:pt idx="4">
                    <c:v>Lokace 2B</c:v>
                  </c:pt>
                </c:lvl>
              </c:multiLvlStrCache>
            </c:multiLvlStrRef>
          </c:cat>
          <c:val>
            <c:numRef>
              <c:f>List3!$B$8:$G$8</c:f>
              <c:numCache>
                <c:formatCode>#,##0.00</c:formatCode>
                <c:ptCount val="6"/>
                <c:pt idx="0">
                  <c:v>48</c:v>
                </c:pt>
                <c:pt idx="1">
                  <c:v>132.5</c:v>
                </c:pt>
                <c:pt idx="2">
                  <c:v>66</c:v>
                </c:pt>
                <c:pt idx="3">
                  <c:v>183.3</c:v>
                </c:pt>
                <c:pt idx="4" formatCode="General">
                  <c:v>80</c:v>
                </c:pt>
                <c:pt idx="5" formatCode="General">
                  <c:v>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3-45D8-A278-30155AB03D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43298088"/>
        <c:axId val="543298416"/>
        <c:axId val="0"/>
      </c:bar3DChart>
      <c:catAx>
        <c:axId val="54329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3298416"/>
        <c:crosses val="autoZero"/>
        <c:auto val="1"/>
        <c:lblAlgn val="ctr"/>
        <c:lblOffset val="100"/>
        <c:noMultiLvlLbl val="0"/>
      </c:catAx>
      <c:valAx>
        <c:axId val="54329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329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kern="1200" spc="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Prostoje</a:t>
            </a:r>
            <a:r>
              <a:rPr lang="cs-CZ" sz="2000" b="1" i="0" u="none" strike="noStrike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(min/</a:t>
            </a:r>
            <a:r>
              <a:rPr lang="en-US" sz="2000" b="1" i="0" u="none" strike="noStrike" kern="1200" spc="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rok</a:t>
            </a:r>
            <a:r>
              <a:rPr lang="cs-CZ" sz="2000" b="1" i="0" u="none" strike="noStrike" kern="12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</a:t>
            </a:r>
            <a:endParaRPr lang="en-US" sz="2000" b="1" i="0" u="none" strike="noStrike" kern="1200" spc="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List3!$A$12</c:f>
              <c:strCache>
                <c:ptCount val="1"/>
                <c:pt idx="0">
                  <c:v>Prostoje za rok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501582385329458E-2"/>
                  <c:y val="-0.23732757100481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E0-4924-A151-1F1340A0E503}"/>
                </c:ext>
              </c:extLst>
            </c:dLbl>
            <c:dLbl>
              <c:idx val="1"/>
              <c:layout>
                <c:manualLayout>
                  <c:x val="1.5001898862395379E-2"/>
                  <c:y val="-6.68528369027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E0-4924-A151-1F1340A0E503}"/>
                </c:ext>
              </c:extLst>
            </c:dLbl>
            <c:dLbl>
              <c:idx val="2"/>
              <c:layout>
                <c:manualLayout>
                  <c:x val="1.7502215339461273E-2"/>
                  <c:y val="-0.32757890082355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E0-4924-A151-1F1340A0E503}"/>
                </c:ext>
              </c:extLst>
            </c:dLbl>
            <c:dLbl>
              <c:idx val="3"/>
              <c:layout>
                <c:manualLayout>
                  <c:x val="1.5001898862395287E-2"/>
                  <c:y val="-7.0195478747904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E0-4924-A151-1F1340A0E503}"/>
                </c:ext>
              </c:extLst>
            </c:dLbl>
            <c:dLbl>
              <c:idx val="4"/>
              <c:layout>
                <c:manualLayout>
                  <c:x val="1.5001898862395379E-2"/>
                  <c:y val="-0.29749512421730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E0-4924-A151-1F1340A0E503}"/>
                </c:ext>
              </c:extLst>
            </c:dLbl>
            <c:dLbl>
              <c:idx val="5"/>
              <c:layout>
                <c:manualLayout>
                  <c:x val="1.2501582385329299E-2"/>
                  <c:y val="-6.68528369027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E0-4924-A151-1F1340A0E503}"/>
                </c:ext>
              </c:extLst>
            </c:dLbl>
            <c:spPr>
              <a:solidFill>
                <a:schemeClr val="bg1">
                  <a:alpha val="63000"/>
                </a:schemeClr>
              </a:solidFill>
              <a:ln>
                <a:noFill/>
              </a:ln>
              <a:effectLst/>
            </c:spPr>
            <c:txPr>
              <a:bodyPr rot="-6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List3!$B$10:$G$11</c:f>
              <c:multiLvlStrCache>
                <c:ptCount val="6"/>
                <c:lvl>
                  <c:pt idx="0">
                    <c:v>Před</c:v>
                  </c:pt>
                  <c:pt idx="1">
                    <c:v>Po</c:v>
                  </c:pt>
                  <c:pt idx="2">
                    <c:v>Před</c:v>
                  </c:pt>
                  <c:pt idx="3">
                    <c:v>Po</c:v>
                  </c:pt>
                  <c:pt idx="4">
                    <c:v>Před</c:v>
                  </c:pt>
                  <c:pt idx="5">
                    <c:v>Po</c:v>
                  </c:pt>
                </c:lvl>
                <c:lvl>
                  <c:pt idx="0">
                    <c:v>Lokace 1</c:v>
                  </c:pt>
                  <c:pt idx="2">
                    <c:v>Lokace 2A</c:v>
                  </c:pt>
                  <c:pt idx="4">
                    <c:v>Lokace 2B</c:v>
                  </c:pt>
                </c:lvl>
              </c:multiLvlStrCache>
            </c:multiLvlStrRef>
          </c:cat>
          <c:val>
            <c:numRef>
              <c:f>List3!$B$12:$G$12</c:f>
              <c:numCache>
                <c:formatCode>#,##0</c:formatCode>
                <c:ptCount val="6"/>
                <c:pt idx="0">
                  <c:v>328</c:v>
                </c:pt>
                <c:pt idx="1">
                  <c:v>20</c:v>
                </c:pt>
                <c:pt idx="2">
                  <c:v>520</c:v>
                </c:pt>
                <c:pt idx="3">
                  <c:v>30</c:v>
                </c:pt>
                <c:pt idx="4">
                  <c:v>462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E0-4924-A151-1F1340A0E5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90258648"/>
        <c:axId val="590257992"/>
        <c:axId val="0"/>
      </c:bar3DChart>
      <c:catAx>
        <c:axId val="59025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0257992"/>
        <c:crosses val="autoZero"/>
        <c:auto val="1"/>
        <c:lblAlgn val="ctr"/>
        <c:lblOffset val="100"/>
        <c:noMultiLvlLbl val="0"/>
      </c:catAx>
      <c:valAx>
        <c:axId val="59025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0258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>
                <a:solidFill>
                  <a:schemeClr val="bg1"/>
                </a:solidFill>
              </a:rPr>
              <a:t>Ergonomie a dodržení standardu 5S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List3!$A$3</c:f>
              <c:strCache>
                <c:ptCount val="1"/>
                <c:pt idx="0">
                  <c:v>Ergonomie(EHS)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List3!$B$1:$G$2</c:f>
              <c:multiLvlStrCache>
                <c:ptCount val="6"/>
                <c:lvl>
                  <c:pt idx="0">
                    <c:v>Před</c:v>
                  </c:pt>
                  <c:pt idx="1">
                    <c:v>Po</c:v>
                  </c:pt>
                  <c:pt idx="2">
                    <c:v>Před</c:v>
                  </c:pt>
                  <c:pt idx="3">
                    <c:v>Po</c:v>
                  </c:pt>
                  <c:pt idx="4">
                    <c:v>Před</c:v>
                  </c:pt>
                  <c:pt idx="5">
                    <c:v>Po</c:v>
                  </c:pt>
                </c:lvl>
                <c:lvl>
                  <c:pt idx="0">
                    <c:v>Lokace 1</c:v>
                  </c:pt>
                  <c:pt idx="2">
                    <c:v>Lokace 2A</c:v>
                  </c:pt>
                  <c:pt idx="4">
                    <c:v>Lokace 2B</c:v>
                  </c:pt>
                </c:lvl>
              </c:multiLvlStrCache>
            </c:multiLvlStrRef>
          </c:cat>
          <c:val>
            <c:numRef>
              <c:f>List3!$B$3:$G$3</c:f>
              <c:numCache>
                <c:formatCode>0%</c:formatCode>
                <c:ptCount val="6"/>
                <c:pt idx="0">
                  <c:v>0.43</c:v>
                </c:pt>
                <c:pt idx="1">
                  <c:v>0.83</c:v>
                </c:pt>
                <c:pt idx="2">
                  <c:v>0.32</c:v>
                </c:pt>
                <c:pt idx="3">
                  <c:v>0.83</c:v>
                </c:pt>
                <c:pt idx="4">
                  <c:v>0.32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0-46A2-B0A0-BE0F468DC3C3}"/>
            </c:ext>
          </c:extLst>
        </c:ser>
        <c:ser>
          <c:idx val="1"/>
          <c:order val="1"/>
          <c:tx>
            <c:strRef>
              <c:f>List3!$A$4</c:f>
              <c:strCache>
                <c:ptCount val="1"/>
                <c:pt idx="0">
                  <c:v>Dodržení standartu 5S (PE)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5.655784921632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50-46A2-B0A0-BE0F468DC3C3}"/>
                </c:ext>
              </c:extLst>
            </c:dLbl>
            <c:dLbl>
              <c:idx val="1"/>
              <c:layout>
                <c:manualLayout>
                  <c:x val="0"/>
                  <c:y val="-3.3934709529797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50-46A2-B0A0-BE0F468DC3C3}"/>
                </c:ext>
              </c:extLst>
            </c:dLbl>
            <c:dLbl>
              <c:idx val="2"/>
              <c:layout>
                <c:manualLayout>
                  <c:x val="0"/>
                  <c:y val="-4.2418386912246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50-46A2-B0A0-BE0F468DC3C3}"/>
                </c:ext>
              </c:extLst>
            </c:dLbl>
            <c:dLbl>
              <c:idx val="3"/>
              <c:layout>
                <c:manualLayout>
                  <c:x val="-9.0002284030724945E-17"/>
                  <c:y val="-3.959049445143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50-46A2-B0A0-BE0F468DC3C3}"/>
                </c:ext>
              </c:extLst>
            </c:dLbl>
            <c:dLbl>
              <c:idx val="4"/>
              <c:layout>
                <c:manualLayout>
                  <c:x val="0"/>
                  <c:y val="-4.2418386912246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50-46A2-B0A0-BE0F468DC3C3}"/>
                </c:ext>
              </c:extLst>
            </c:dLbl>
            <c:dLbl>
              <c:idx val="5"/>
              <c:layout>
                <c:manualLayout>
                  <c:x val="-2.4546361021306434E-3"/>
                  <c:y val="-4.2418386912246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50-46A2-B0A0-BE0F468DC3C3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00800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List3!$B$1:$G$2</c:f>
              <c:multiLvlStrCache>
                <c:ptCount val="6"/>
                <c:lvl>
                  <c:pt idx="0">
                    <c:v>Před</c:v>
                  </c:pt>
                  <c:pt idx="1">
                    <c:v>Po</c:v>
                  </c:pt>
                  <c:pt idx="2">
                    <c:v>Před</c:v>
                  </c:pt>
                  <c:pt idx="3">
                    <c:v>Po</c:v>
                  </c:pt>
                  <c:pt idx="4">
                    <c:v>Před</c:v>
                  </c:pt>
                  <c:pt idx="5">
                    <c:v>Po</c:v>
                  </c:pt>
                </c:lvl>
                <c:lvl>
                  <c:pt idx="0">
                    <c:v>Lokace 1</c:v>
                  </c:pt>
                  <c:pt idx="2">
                    <c:v>Lokace 2A</c:v>
                  </c:pt>
                  <c:pt idx="4">
                    <c:v>Lokace 2B</c:v>
                  </c:pt>
                </c:lvl>
              </c:multiLvlStrCache>
            </c:multiLvlStrRef>
          </c:cat>
          <c:val>
            <c:numRef>
              <c:f>List3!$B$4:$G$4</c:f>
              <c:numCache>
                <c:formatCode>0%</c:formatCode>
                <c:ptCount val="6"/>
                <c:pt idx="0">
                  <c:v>0.32</c:v>
                </c:pt>
                <c:pt idx="1">
                  <c:v>0.96</c:v>
                </c:pt>
                <c:pt idx="2">
                  <c:v>0.32</c:v>
                </c:pt>
                <c:pt idx="3">
                  <c:v>0.96</c:v>
                </c:pt>
                <c:pt idx="4">
                  <c:v>0.32</c:v>
                </c:pt>
                <c:pt idx="5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250-46A2-B0A0-BE0F468DC3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9616376"/>
        <c:axId val="509616704"/>
        <c:axId val="538626696"/>
      </c:bar3DChart>
      <c:catAx>
        <c:axId val="50961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9616704"/>
        <c:crosses val="autoZero"/>
        <c:auto val="1"/>
        <c:lblAlgn val="ctr"/>
        <c:lblOffset val="100"/>
        <c:noMultiLvlLbl val="0"/>
      </c:catAx>
      <c:valAx>
        <c:axId val="50961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9616376"/>
        <c:crosses val="autoZero"/>
        <c:crossBetween val="between"/>
      </c:valAx>
      <c:serAx>
        <c:axId val="538626696"/>
        <c:scaling>
          <c:orientation val="minMax"/>
        </c:scaling>
        <c:delete val="1"/>
        <c:axPos val="b"/>
        <c:majorTickMark val="none"/>
        <c:minorTickMark val="none"/>
        <c:tickLblPos val="nextTo"/>
        <c:crossAx val="509616704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>
                <a:solidFill>
                  <a:schemeClr val="bg1"/>
                </a:solidFill>
              </a:rPr>
              <a:t>Počet IP za hodinu (ks)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List3!$A$16</c:f>
              <c:strCache>
                <c:ptCount val="1"/>
                <c:pt idx="0">
                  <c:v>Počet IP za směnu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>
                  <a:alpha val="46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List3!$B$14:$G$15</c:f>
              <c:multiLvlStrCache>
                <c:ptCount val="6"/>
                <c:lvl>
                  <c:pt idx="0">
                    <c:v>Před</c:v>
                  </c:pt>
                  <c:pt idx="1">
                    <c:v>Po</c:v>
                  </c:pt>
                  <c:pt idx="2">
                    <c:v>Před</c:v>
                  </c:pt>
                  <c:pt idx="3">
                    <c:v>Po</c:v>
                  </c:pt>
                  <c:pt idx="4">
                    <c:v>Před</c:v>
                  </c:pt>
                  <c:pt idx="5">
                    <c:v>Po</c:v>
                  </c:pt>
                </c:lvl>
                <c:lvl>
                  <c:pt idx="0">
                    <c:v>Lokace 1</c:v>
                  </c:pt>
                  <c:pt idx="2">
                    <c:v>Lokace 2A</c:v>
                  </c:pt>
                  <c:pt idx="4">
                    <c:v>Lokace 2B</c:v>
                  </c:pt>
                </c:lvl>
              </c:multiLvlStrCache>
            </c:multiLvlStrRef>
          </c:cat>
          <c:val>
            <c:numRef>
              <c:f>List3!$B$16:$G$16</c:f>
              <c:numCache>
                <c:formatCode>General</c:formatCode>
                <c:ptCount val="6"/>
                <c:pt idx="0">
                  <c:v>62</c:v>
                </c:pt>
                <c:pt idx="1">
                  <c:v>67</c:v>
                </c:pt>
                <c:pt idx="2">
                  <c:v>60</c:v>
                </c:pt>
                <c:pt idx="3">
                  <c:v>65</c:v>
                </c:pt>
                <c:pt idx="4">
                  <c:v>60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0-45F2-95A7-7D75DD2F7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2098240"/>
        <c:axId val="542098568"/>
        <c:axId val="540184776"/>
      </c:bar3DChart>
      <c:catAx>
        <c:axId val="54209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2098568"/>
        <c:crosses val="autoZero"/>
        <c:auto val="1"/>
        <c:lblAlgn val="ctr"/>
        <c:lblOffset val="100"/>
        <c:noMultiLvlLbl val="0"/>
      </c:catAx>
      <c:valAx>
        <c:axId val="542098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2098240"/>
        <c:crosses val="autoZero"/>
        <c:crossBetween val="between"/>
      </c:valAx>
      <c:serAx>
        <c:axId val="540184776"/>
        <c:scaling>
          <c:orientation val="minMax"/>
        </c:scaling>
        <c:delete val="1"/>
        <c:axPos val="b"/>
        <c:majorTickMark val="none"/>
        <c:minorTickMark val="none"/>
        <c:tickLblPos val="nextTo"/>
        <c:crossAx val="542098568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4D15F-4875-50AD-377D-2515EFEAE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301517"/>
            <a:ext cx="8732504" cy="827837"/>
          </a:xfrm>
        </p:spPr>
        <p:txBody>
          <a:bodyPr>
            <a:noAutofit/>
          </a:bodyPr>
          <a:lstStyle/>
          <a:p>
            <a:pPr algn="ctr"/>
            <a:r>
              <a:rPr lang="cs-CZ" sz="20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Vysoká</a:t>
            </a:r>
            <a:r>
              <a:rPr lang="cs-CZ" sz="2000" cap="none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škola technická a ekonomická v Českých Budějovicích</a:t>
            </a:r>
            <a:br>
              <a:rPr lang="cs-CZ" sz="20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cs-CZ" sz="2000" cap="none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Ústav </a:t>
            </a:r>
            <a:r>
              <a:rPr lang="cs-CZ" sz="2000" cap="none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technicko-technologický</a:t>
            </a:r>
            <a:endParaRPr lang="cs-CZ" sz="2000" cap="none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7997D8-377B-4889-6CCB-78976658F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595831"/>
            <a:ext cx="6400800" cy="1947333"/>
          </a:xfrm>
        </p:spPr>
        <p:txBody>
          <a:bodyPr>
            <a:noAutofit/>
          </a:bodyPr>
          <a:lstStyle/>
          <a:p>
            <a:r>
              <a:rPr lang="cs-CZ" sz="2000" b="1" dirty="0">
                <a:ln w="3175" cmpd="sng">
                  <a:noFill/>
                </a:ln>
                <a:solidFill>
                  <a:schemeClr val="bg1"/>
                </a:solidFill>
              </a:rPr>
              <a:t>Autor: </a:t>
            </a:r>
            <a:r>
              <a:rPr lang="cs-CZ" sz="2000" dirty="0">
                <a:ln w="3175" cmpd="sng">
                  <a:noFill/>
                </a:ln>
                <a:solidFill>
                  <a:schemeClr val="bg1"/>
                </a:solidFill>
              </a:rPr>
              <a:t>Kristýna Norková, 24335</a:t>
            </a:r>
          </a:p>
          <a:p>
            <a:r>
              <a:rPr lang="cs-CZ" sz="2000" b="1" dirty="0">
                <a:ln w="3175" cmpd="sng">
                  <a:noFill/>
                </a:ln>
                <a:solidFill>
                  <a:schemeClr val="bg1"/>
                </a:solidFill>
              </a:rPr>
              <a:t>Vedoucí práce: </a:t>
            </a:r>
            <a:r>
              <a:rPr lang="cs-CZ" sz="2000" dirty="0">
                <a:ln w="3175" cmpd="sng">
                  <a:noFill/>
                </a:ln>
                <a:solidFill>
                  <a:schemeClr val="bg1"/>
                </a:solidFill>
              </a:rPr>
              <a:t>Ing. Martin </a:t>
            </a:r>
            <a:r>
              <a:rPr lang="cs-CZ" sz="2000" dirty="0" err="1">
                <a:ln w="3175" cmpd="sng">
                  <a:noFill/>
                </a:ln>
                <a:solidFill>
                  <a:schemeClr val="bg1"/>
                </a:solidFill>
              </a:rPr>
              <a:t>Telecký</a:t>
            </a:r>
            <a:r>
              <a:rPr lang="cs-CZ" sz="2000" dirty="0">
                <a:ln w="3175" cmpd="sng">
                  <a:noFill/>
                </a:ln>
                <a:solidFill>
                  <a:schemeClr val="bg1"/>
                </a:solidFill>
              </a:rPr>
              <a:t>, Ph.D.</a:t>
            </a:r>
          </a:p>
          <a:p>
            <a:r>
              <a:rPr lang="cs-CZ" sz="2000" b="1" dirty="0">
                <a:ln w="3175" cmpd="sng">
                  <a:noFill/>
                </a:ln>
                <a:solidFill>
                  <a:schemeClr val="bg1"/>
                </a:solidFill>
              </a:rPr>
              <a:t>Oponent: </a:t>
            </a:r>
            <a:r>
              <a:rPr lang="cs-CZ" sz="2000" dirty="0">
                <a:ln w="3175" cmpd="sng">
                  <a:noFill/>
                </a:ln>
                <a:solidFill>
                  <a:schemeClr val="bg1"/>
                </a:solidFill>
              </a:rPr>
              <a:t>Ing. Ondřej </a:t>
            </a:r>
            <a:r>
              <a:rPr lang="cs-CZ" sz="2000" dirty="0" err="1">
                <a:ln w="3175" cmpd="sng">
                  <a:noFill/>
                </a:ln>
                <a:solidFill>
                  <a:schemeClr val="bg1"/>
                </a:solidFill>
              </a:rPr>
              <a:t>Heppler</a:t>
            </a:r>
            <a:endParaRPr lang="cs-CZ" sz="2000" dirty="0">
              <a:ln w="3175" cmpd="sng">
                <a:noFill/>
              </a:ln>
              <a:solidFill>
                <a:schemeClr val="bg1"/>
              </a:solidFill>
            </a:endParaRPr>
          </a:p>
          <a:p>
            <a:r>
              <a:rPr lang="cs-CZ" sz="2000" dirty="0">
                <a:ln w="3175" cmpd="sng">
                  <a:noFill/>
                </a:ln>
                <a:solidFill>
                  <a:schemeClr val="bg1"/>
                </a:solidFill>
              </a:rPr>
              <a:t>České Budějovice, Leden 2022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7B40321-FF7C-58B7-4562-581C749E65AD}"/>
              </a:ext>
            </a:extLst>
          </p:cNvPr>
          <p:cNvSpPr txBox="1">
            <a:spLocks/>
          </p:cNvSpPr>
          <p:nvPr/>
        </p:nvSpPr>
        <p:spPr>
          <a:xfrm>
            <a:off x="684212" y="1588168"/>
            <a:ext cx="8001000" cy="20862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4000" b="1" cap="none" dirty="0">
                <a:latin typeface="+mn-lt"/>
                <a:ea typeface="+mn-ea"/>
                <a:cs typeface="+mn-cs"/>
              </a:rPr>
              <a:t>Zhodnocení efektivity výrobního procesu ve vybrané společnosti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70862B-3085-4860-97B0-E24DB1125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389" y="4304038"/>
            <a:ext cx="1957890" cy="19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06EBD-5F04-2E6B-5CDA-18ECFA90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350339"/>
            <a:ext cx="10680823" cy="1108072"/>
          </a:xfrm>
        </p:spPr>
        <p:txBody>
          <a:bodyPr/>
          <a:lstStyle/>
          <a:p>
            <a:r>
              <a:rPr lang="cs-CZ" altLang="cs-CZ" sz="3600" b="1" dirty="0">
                <a:ea typeface="ＭＳ Ｐゴシック" panose="020B0600070205080204" pitchFamily="34" charset="-128"/>
              </a:rPr>
              <a:t>dosažené výsledky a přínos práce</a:t>
            </a:r>
            <a:endParaRPr lang="cs-CZ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536D1A1-C8FA-B29A-2DE1-31AC313058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552025"/>
              </p:ext>
            </p:extLst>
          </p:nvPr>
        </p:nvGraphicFramePr>
        <p:xfrm>
          <a:off x="555585" y="1799531"/>
          <a:ext cx="5684474" cy="44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4E052A0E-0395-A4B0-17E7-647BCA703B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934614"/>
              </p:ext>
            </p:extLst>
          </p:nvPr>
        </p:nvGraphicFramePr>
        <p:xfrm>
          <a:off x="6240059" y="1799531"/>
          <a:ext cx="4572000" cy="44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022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E890CC-7B10-A544-C5CE-F41219752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1284791"/>
            <a:ext cx="11121966" cy="26429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</a:rPr>
              <a:t>Pořizovací cena regálů: </a:t>
            </a:r>
            <a:r>
              <a:rPr lang="cs-CZ" dirty="0">
                <a:solidFill>
                  <a:schemeClr val="bg1"/>
                </a:solidFill>
              </a:rPr>
              <a:t>281 000Kč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</a:rPr>
              <a:t>Návratnost investice na základě snížení nákladů na </a:t>
            </a:r>
            <a:r>
              <a:rPr lang="cs-CZ" b="1" dirty="0" err="1">
                <a:solidFill>
                  <a:schemeClr val="bg1"/>
                </a:solidFill>
              </a:rPr>
              <a:t>Handlera</a:t>
            </a:r>
            <a:r>
              <a:rPr lang="cs-CZ" b="1" dirty="0">
                <a:solidFill>
                  <a:schemeClr val="bg1"/>
                </a:solidFill>
              </a:rPr>
              <a:t> a Operátory: </a:t>
            </a:r>
            <a:r>
              <a:rPr lang="cs-CZ" dirty="0">
                <a:solidFill>
                  <a:schemeClr val="bg1"/>
                </a:solidFill>
              </a:rPr>
              <a:t>32,6 dní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F78DA99-71B5-FEA2-CB7E-695E471EBF77}"/>
              </a:ext>
            </a:extLst>
          </p:cNvPr>
          <p:cNvSpPr txBox="1">
            <a:spLocks/>
          </p:cNvSpPr>
          <p:nvPr/>
        </p:nvSpPr>
        <p:spPr>
          <a:xfrm>
            <a:off x="684211" y="363843"/>
            <a:ext cx="10680823" cy="11080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altLang="cs-CZ" b="1" dirty="0">
                <a:ea typeface="ＭＳ Ｐゴシック" panose="020B0600070205080204" pitchFamily="34" charset="-128"/>
              </a:rPr>
              <a:t>dosažené výsledky a přínos práce</a:t>
            </a:r>
            <a:endParaRPr lang="cs-CZ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A1174C9B-969F-0D74-8674-0CE985BB9B0E}"/>
              </a:ext>
            </a:extLst>
          </p:cNvPr>
          <p:cNvSpPr txBox="1">
            <a:spLocks/>
          </p:cNvSpPr>
          <p:nvPr/>
        </p:nvSpPr>
        <p:spPr>
          <a:xfrm>
            <a:off x="3172115" y="2945425"/>
            <a:ext cx="5705013" cy="319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cs-CZ" b="1" dirty="0">
                <a:solidFill>
                  <a:schemeClr val="bg1"/>
                </a:solidFill>
              </a:rPr>
              <a:t>Zhodnocení efektivity implementace regálů: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1"/>
                </a:solidFill>
              </a:rPr>
              <a:t>Metoda DEA (Minimalizace vstupů a maximalizace výstupů, metoda BCC)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bg1"/>
                </a:solidFill>
              </a:rPr>
              <a:t>Výsledek: 100% efektivní</a:t>
            </a:r>
          </a:p>
        </p:txBody>
      </p:sp>
    </p:spTree>
    <p:extLst>
      <p:ext uri="{BB962C8B-B14F-4D97-AF65-F5344CB8AC3E}">
        <p14:creationId xmlns:p14="http://schemas.microsoft.com/office/powerpoint/2010/main" val="118370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06EBD-5F04-2E6B-5CDA-18ECFA90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50338"/>
            <a:ext cx="8534400" cy="1507067"/>
          </a:xfrm>
        </p:spPr>
        <p:txBody>
          <a:bodyPr/>
          <a:lstStyle/>
          <a:p>
            <a:r>
              <a:rPr lang="cs-CZ" altLang="cs-CZ" sz="3600" b="1" dirty="0">
                <a:ea typeface="ＭＳ Ｐゴシック" panose="020B0600070205080204" pitchFamily="34" charset="-128"/>
              </a:rPr>
              <a:t>stručné závěrečné shrnutí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3B03B-CCFE-442E-528D-0008EEB50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1632030"/>
            <a:ext cx="11336153" cy="452570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Problém</a:t>
            </a:r>
            <a:r>
              <a:rPr lang="cs-CZ" dirty="0">
                <a:solidFill>
                  <a:schemeClr val="bg1"/>
                </a:solidFill>
              </a:rPr>
              <a:t> - zásobování montážní linky komponenty</a:t>
            </a:r>
          </a:p>
          <a:p>
            <a:r>
              <a:rPr lang="cs-CZ" b="1" dirty="0">
                <a:solidFill>
                  <a:schemeClr val="bg1"/>
                </a:solidFill>
              </a:rPr>
              <a:t>Po implementaci regálů: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Zvýšení ergonomie a dodržení standardu 5S, snížení plýtvání, nižší riziko prostojů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Úspora Operátora, více času pro </a:t>
            </a:r>
            <a:r>
              <a:rPr lang="cs-CZ" sz="2000" dirty="0" err="1">
                <a:solidFill>
                  <a:schemeClr val="bg1"/>
                </a:solidFill>
              </a:rPr>
              <a:t>Handlera</a:t>
            </a:r>
            <a:r>
              <a:rPr lang="cs-CZ" sz="2000" dirty="0">
                <a:solidFill>
                  <a:schemeClr val="bg1"/>
                </a:solidFill>
              </a:rPr>
              <a:t> (zásobování dalšího pracoviště)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Potvrzená efektivita řešení</a:t>
            </a:r>
          </a:p>
          <a:p>
            <a:r>
              <a:rPr lang="cs-CZ" b="1" dirty="0">
                <a:solidFill>
                  <a:schemeClr val="bg1"/>
                </a:solidFill>
              </a:rPr>
              <a:t>Brzká návratnost investice</a:t>
            </a:r>
          </a:p>
          <a:p>
            <a:r>
              <a:rPr lang="cs-CZ" b="1" dirty="0">
                <a:solidFill>
                  <a:schemeClr val="bg1"/>
                </a:solidFill>
              </a:rPr>
              <a:t>Realizace nezastaví výrobu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Vybraná společnost vážně uvažuje o realizaci</a:t>
            </a:r>
          </a:p>
        </p:txBody>
      </p:sp>
    </p:spTree>
    <p:extLst>
      <p:ext uri="{BB962C8B-B14F-4D97-AF65-F5344CB8AC3E}">
        <p14:creationId xmlns:p14="http://schemas.microsoft.com/office/powerpoint/2010/main" val="370262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06EBD-5F04-2E6B-5CDA-18ECFA90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350338"/>
            <a:ext cx="9862461" cy="1507067"/>
          </a:xfrm>
        </p:spPr>
        <p:txBody>
          <a:bodyPr/>
          <a:lstStyle/>
          <a:p>
            <a:r>
              <a:rPr lang="cs-CZ" altLang="cs-CZ" sz="3600" b="1" dirty="0">
                <a:ea typeface="ＭＳ Ｐゴシック" panose="020B0600070205080204" pitchFamily="34" charset="-128"/>
              </a:rPr>
              <a:t>odpovědi na otázky vedoucího práce a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3B03B-CCFE-442E-528D-0008EEB50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229853"/>
            <a:ext cx="8534400" cy="31907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</a:rPr>
              <a:t>Jakou jinou metodou byste analyzovala Vaše téma?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</a:rPr>
              <a:t>Během výpočtů jste pro mzdy </a:t>
            </a:r>
            <a:r>
              <a:rPr lang="cs-CZ" sz="2400" dirty="0" err="1">
                <a:solidFill>
                  <a:schemeClr val="bg1"/>
                </a:solidFill>
              </a:rPr>
              <a:t>Handlera</a:t>
            </a:r>
            <a:r>
              <a:rPr lang="cs-CZ" sz="2400" dirty="0">
                <a:solidFill>
                  <a:schemeClr val="bg1"/>
                </a:solidFill>
              </a:rPr>
              <a:t> a Operátora použila hrubou nebo superhrubou mzdu?</a:t>
            </a:r>
          </a:p>
        </p:txBody>
      </p:sp>
    </p:spTree>
    <p:extLst>
      <p:ext uri="{BB962C8B-B14F-4D97-AF65-F5344CB8AC3E}">
        <p14:creationId xmlns:p14="http://schemas.microsoft.com/office/powerpoint/2010/main" val="2303666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06EBD-5F04-2E6B-5CDA-18ECFA90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03" y="2533424"/>
            <a:ext cx="5893051" cy="1507067"/>
          </a:xfrm>
        </p:spPr>
        <p:txBody>
          <a:bodyPr/>
          <a:lstStyle/>
          <a:p>
            <a:r>
              <a:rPr lang="cs-CZ" altLang="cs-CZ" sz="3600" b="1" dirty="0">
                <a:ea typeface="ＭＳ Ｐゴシック" panose="020B0600070205080204" pitchFamily="34" charset="-128"/>
              </a:rPr>
              <a:t>Děkuji za pozornost!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43ED37-7DAE-F59B-B17E-421AEEBBE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8" r="16735"/>
          <a:stretch/>
        </p:blipFill>
        <p:spPr>
          <a:xfrm>
            <a:off x="6570254" y="0"/>
            <a:ext cx="5621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1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06EBD-5F04-2E6B-5CDA-18ECFA90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50338"/>
            <a:ext cx="8534400" cy="1507067"/>
          </a:xfrm>
        </p:spPr>
        <p:txBody>
          <a:bodyPr/>
          <a:lstStyle/>
          <a:p>
            <a:r>
              <a:rPr lang="cs-CZ" altLang="cs-CZ" sz="3600" b="1" dirty="0">
                <a:ea typeface="ＭＳ Ｐゴシック" panose="020B0600070205080204" pitchFamily="34" charset="-128"/>
              </a:rPr>
              <a:t>Osnova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3B03B-CCFE-442E-528D-0008EEB50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24629"/>
            <a:ext cx="9883474" cy="4257434"/>
          </a:xfrm>
        </p:spPr>
        <p:txBody>
          <a:bodyPr>
            <a:normAutofit/>
          </a:bodyPr>
          <a:lstStyle/>
          <a:p>
            <a:pPr>
              <a:buFont typeface="Century Gothic" panose="020B0502020202020204" pitchFamily="34" charset="0"/>
              <a:buChar char="►"/>
            </a:pPr>
            <a:r>
              <a:rPr lang="cs-CZ" altLang="cs-CZ" sz="2400" dirty="0">
                <a:solidFill>
                  <a:schemeClr val="bg1"/>
                </a:solidFill>
              </a:rPr>
              <a:t>Motivace a důvody k řešení daného problému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cs-CZ" altLang="cs-CZ" sz="2400" dirty="0">
                <a:solidFill>
                  <a:schemeClr val="bg1"/>
                </a:solidFill>
              </a:rPr>
              <a:t>Cíl práce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cs-CZ" altLang="cs-CZ" sz="2400" dirty="0">
                <a:solidFill>
                  <a:schemeClr val="bg1"/>
                </a:solidFill>
              </a:rPr>
              <a:t>Výzkumné otázky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cs-CZ" altLang="cs-CZ" sz="2400" dirty="0">
                <a:solidFill>
                  <a:schemeClr val="bg1"/>
                </a:solidFill>
              </a:rPr>
              <a:t>Použité metody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cs-CZ" altLang="cs-CZ" sz="2400" dirty="0">
                <a:solidFill>
                  <a:schemeClr val="bg1"/>
                </a:solidFill>
              </a:rPr>
              <a:t>Současný stav a navrhované řešení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cs-CZ" altLang="cs-CZ" sz="2400" dirty="0">
                <a:solidFill>
                  <a:schemeClr val="bg1"/>
                </a:solidFill>
              </a:rPr>
              <a:t>Dosažené výsledky a přínos práce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cs-CZ" altLang="cs-CZ" sz="2400" dirty="0">
                <a:solidFill>
                  <a:schemeClr val="bg1"/>
                </a:solidFill>
              </a:rPr>
              <a:t>Závěrečné shrnutí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cs-CZ" altLang="cs-CZ" sz="2400" dirty="0">
                <a:solidFill>
                  <a:schemeClr val="bg1"/>
                </a:solidFill>
              </a:rPr>
              <a:t>Odpovědi na otázky vedoucího a oponenta</a:t>
            </a:r>
          </a:p>
          <a:p>
            <a:pPr>
              <a:buFont typeface="Century Gothic" panose="020B0502020202020204" pitchFamily="34" charset="0"/>
              <a:buChar char="►"/>
            </a:pP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7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06EBD-5F04-2E6B-5CDA-18ECFA90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50338"/>
            <a:ext cx="8534400" cy="1507067"/>
          </a:xfrm>
        </p:spPr>
        <p:txBody>
          <a:bodyPr/>
          <a:lstStyle/>
          <a:p>
            <a:r>
              <a:rPr lang="cs-CZ" altLang="cs-CZ" sz="3600" b="1" dirty="0">
                <a:ea typeface="ＭＳ Ｐゴシック" panose="020B0600070205080204" pitchFamily="34" charset="-128"/>
              </a:rPr>
              <a:t>motivace a důvody k řešení daného problému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3B03B-CCFE-442E-528D-0008EEB50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66795"/>
            <a:ext cx="9883474" cy="36152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</a:rPr>
              <a:t>Jasně patrné přínosy pro vybranou společnost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</a:rPr>
              <a:t>Potřebné zlepšení zásobování výrobní linky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(např. z důvodu nízké ergonomie, plýtvání časem, přehlednosti)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</a:rPr>
              <a:t>Uvolnění </a:t>
            </a:r>
            <a:r>
              <a:rPr lang="cs-CZ" sz="2400" dirty="0" err="1">
                <a:solidFill>
                  <a:schemeClr val="bg1"/>
                </a:solidFill>
              </a:rPr>
              <a:t>Handlera</a:t>
            </a:r>
            <a:r>
              <a:rPr lang="cs-CZ" sz="2400" dirty="0">
                <a:solidFill>
                  <a:schemeClr val="bg1"/>
                </a:solidFill>
              </a:rPr>
              <a:t> pro zásobování další výrobní linky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64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06EBD-5F04-2E6B-5CDA-18ECFA90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50338"/>
            <a:ext cx="8534400" cy="1507067"/>
          </a:xfrm>
        </p:spPr>
        <p:txBody>
          <a:bodyPr/>
          <a:lstStyle/>
          <a:p>
            <a:r>
              <a:rPr lang="cs-CZ" altLang="cs-CZ" sz="3600" b="1" dirty="0">
                <a:ea typeface="ＭＳ Ｐゴシック" panose="020B0600070205080204" pitchFamily="34" charset="-128"/>
              </a:rPr>
              <a:t>cíl práce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3B03B-CCFE-442E-528D-0008EEB50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35205"/>
            <a:ext cx="8534400" cy="25215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</a:rPr>
              <a:t>Cílem práce je zhodnocení efektivity montážní linky v rámci výrobního procesu pomocí vybraných metod operačního výzkumu. </a:t>
            </a:r>
          </a:p>
        </p:txBody>
      </p:sp>
    </p:spTree>
    <p:extLst>
      <p:ext uri="{BB962C8B-B14F-4D97-AF65-F5344CB8AC3E}">
        <p14:creationId xmlns:p14="http://schemas.microsoft.com/office/powerpoint/2010/main" val="109266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06EBD-5F04-2E6B-5CDA-18ECFA90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50338"/>
            <a:ext cx="8534400" cy="1507067"/>
          </a:xfrm>
        </p:spPr>
        <p:txBody>
          <a:bodyPr/>
          <a:lstStyle/>
          <a:p>
            <a:r>
              <a:rPr lang="cs-CZ" altLang="cs-CZ" sz="3600" b="1" dirty="0">
                <a:ea typeface="ＭＳ Ｐゴシック" panose="020B0600070205080204" pitchFamily="34" charset="-128"/>
              </a:rPr>
              <a:t>výzkumné otázky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3B03B-CCFE-442E-528D-0008EEB50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16505"/>
            <a:ext cx="8534400" cy="43778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</a:rPr>
              <a:t>Jak je v současné době řešeno zásobování montážní linky?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</a:rPr>
              <a:t>Je současný způsob zásobování jednotlivých lokací vhodný?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</a:rPr>
              <a:t>Jaké řešení by mohlo pomoci zredukovat nevýhody současného způsobu zásobování lokací?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</a:rPr>
              <a:t>Je navrhované řešení efektivní?</a:t>
            </a:r>
          </a:p>
        </p:txBody>
      </p:sp>
    </p:spTree>
    <p:extLst>
      <p:ext uri="{BB962C8B-B14F-4D97-AF65-F5344CB8AC3E}">
        <p14:creationId xmlns:p14="http://schemas.microsoft.com/office/powerpoint/2010/main" val="323707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06EBD-5F04-2E6B-5CDA-18ECFA90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50338"/>
            <a:ext cx="8534400" cy="1507067"/>
          </a:xfrm>
        </p:spPr>
        <p:txBody>
          <a:bodyPr/>
          <a:lstStyle/>
          <a:p>
            <a:r>
              <a:rPr lang="cs-CZ" altLang="cs-CZ" sz="3600" b="1" dirty="0">
                <a:ea typeface="ＭＳ Ｐゴシック" panose="020B0600070205080204" pitchFamily="34" charset="-128"/>
              </a:rPr>
              <a:t>použité metody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3B03B-CCFE-442E-528D-0008EEB50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16505"/>
            <a:ext cx="8534400" cy="43778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</a:rPr>
              <a:t>Analýza dokumentů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</a:rPr>
              <a:t>Metoda pozorování (měření)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</a:rPr>
              <a:t>Metoda analýzy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</a:rPr>
              <a:t>Metoda modelování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bg1"/>
                </a:solidFill>
              </a:rPr>
              <a:t>Analýza obalu dat (DEA) – BCC model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B004DF-2E89-6FC2-215F-9B1D0CFA7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9"/>
          <a:stretch/>
        </p:blipFill>
        <p:spPr>
          <a:xfrm>
            <a:off x="9132425" y="0"/>
            <a:ext cx="3059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8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06EBD-5F04-2E6B-5CDA-18ECFA90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350339"/>
            <a:ext cx="10680823" cy="1108072"/>
          </a:xfrm>
        </p:spPr>
        <p:txBody>
          <a:bodyPr/>
          <a:lstStyle/>
          <a:p>
            <a:r>
              <a:rPr lang="cs-CZ" altLang="cs-CZ" sz="3600" b="1" dirty="0">
                <a:ea typeface="ＭＳ Ｐゴシック" panose="020B0600070205080204" pitchFamily="34" charset="-128"/>
              </a:rPr>
              <a:t>Montážní linka a její zásobování</a:t>
            </a:r>
            <a:endParaRPr lang="cs-CZ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778E5B82-DF89-FB10-E510-BABFCE87805C}"/>
              </a:ext>
            </a:extLst>
          </p:cNvPr>
          <p:cNvGrpSpPr/>
          <p:nvPr/>
        </p:nvGrpSpPr>
        <p:grpSpPr>
          <a:xfrm>
            <a:off x="862183" y="3673311"/>
            <a:ext cx="9688064" cy="2729413"/>
            <a:chOff x="1336796" y="3721582"/>
            <a:chExt cx="9688064" cy="2729413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64E673BE-C39C-A1E9-DB0D-19BA0D536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796" y="4063819"/>
              <a:ext cx="9375652" cy="2387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3FA57F37-6C0E-3A04-3AE5-0691EC31BFC9}"/>
                </a:ext>
              </a:extLst>
            </p:cNvPr>
            <p:cNvSpPr txBox="1"/>
            <p:nvPr/>
          </p:nvSpPr>
          <p:spPr>
            <a:xfrm>
              <a:off x="7152996" y="3721582"/>
              <a:ext cx="3871864" cy="342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chemeClr val="bg1"/>
                  </a:solidFill>
                </a:rPr>
                <a:t>Zásobování komponenty - Lokace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2EBCA737-E11A-26BC-D8C4-5BEEA2F57CB0}"/>
              </a:ext>
            </a:extLst>
          </p:cNvPr>
          <p:cNvGrpSpPr/>
          <p:nvPr/>
        </p:nvGrpSpPr>
        <p:grpSpPr>
          <a:xfrm>
            <a:off x="7068888" y="1262039"/>
            <a:ext cx="4260930" cy="2289741"/>
            <a:chOff x="7068888" y="1262039"/>
            <a:chExt cx="4260930" cy="2289741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04A9EC4A-836C-2AE6-B3D2-5E9E67E37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888" y="1600593"/>
              <a:ext cx="4260929" cy="1951187"/>
            </a:xfrm>
            <a:prstGeom prst="rect">
              <a:avLst/>
            </a:prstGeom>
            <a:noFill/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D806A315-69DC-6FFD-3EBF-2A4B946F5DA5}"/>
                </a:ext>
              </a:extLst>
            </p:cNvPr>
            <p:cNvSpPr txBox="1"/>
            <p:nvPr/>
          </p:nvSpPr>
          <p:spPr>
            <a:xfrm>
              <a:off x="9444771" y="1262039"/>
              <a:ext cx="1885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chemeClr val="bg1"/>
                  </a:solidFill>
                </a:rPr>
                <a:t>Výstupní produkt</a:t>
              </a:r>
            </a:p>
          </p:txBody>
        </p:sp>
      </p:grp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74F9718D-DACC-3871-E28E-6315F6E6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183" y="1432470"/>
            <a:ext cx="6063829" cy="2387176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cs-CZ" b="1" dirty="0">
                <a:solidFill>
                  <a:schemeClr val="bg1"/>
                </a:solidFill>
              </a:rPr>
              <a:t>Nevýhody současného stavu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cs-CZ" dirty="0">
                <a:solidFill>
                  <a:schemeClr val="bg1"/>
                </a:solidFill>
              </a:rPr>
              <a:t> Prostoje</a:t>
            </a:r>
          </a:p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cs-CZ" dirty="0">
                <a:solidFill>
                  <a:schemeClr val="bg1"/>
                </a:solidFill>
              </a:rPr>
              <a:t>Štíhlá výroba – Standard 5S, Plýtvání</a:t>
            </a:r>
          </a:p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cs-CZ" dirty="0">
                <a:solidFill>
                  <a:schemeClr val="bg1"/>
                </a:solidFill>
              </a:rPr>
              <a:t> Ergonomie</a:t>
            </a:r>
          </a:p>
        </p:txBody>
      </p:sp>
    </p:spTree>
    <p:extLst>
      <p:ext uri="{BB962C8B-B14F-4D97-AF65-F5344CB8AC3E}">
        <p14:creationId xmlns:p14="http://schemas.microsoft.com/office/powerpoint/2010/main" val="208837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06EBD-5F04-2E6B-5CDA-18ECFA90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802" y="234592"/>
            <a:ext cx="4350776" cy="1108072"/>
          </a:xfrm>
        </p:spPr>
        <p:txBody>
          <a:bodyPr/>
          <a:lstStyle/>
          <a:p>
            <a:r>
              <a:rPr lang="cs-CZ" altLang="cs-CZ" sz="3600" b="1" dirty="0">
                <a:ea typeface="ＭＳ Ｐゴシック" panose="020B0600070205080204" pitchFamily="34" charset="-128"/>
              </a:rPr>
              <a:t>Spádové regály</a:t>
            </a:r>
            <a:endParaRPr lang="cs-CZ" dirty="0"/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E8922BF5-25B8-0F08-1457-02E290004055}"/>
              </a:ext>
            </a:extLst>
          </p:cNvPr>
          <p:cNvGrpSpPr/>
          <p:nvPr/>
        </p:nvGrpSpPr>
        <p:grpSpPr>
          <a:xfrm>
            <a:off x="1375368" y="1005040"/>
            <a:ext cx="9580159" cy="2568987"/>
            <a:chOff x="1158773" y="860013"/>
            <a:chExt cx="9580159" cy="2568987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43950378-EC0A-0962-44EF-B44177F542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12"/>
            <a:stretch/>
          </p:blipFill>
          <p:spPr bwMode="auto">
            <a:xfrm>
              <a:off x="1158773" y="1198567"/>
              <a:ext cx="9443638" cy="22304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45426E10-15A6-256B-AC39-BC9E3C03CC8C}"/>
                </a:ext>
              </a:extLst>
            </p:cNvPr>
            <p:cNvSpPr txBox="1"/>
            <p:nvPr/>
          </p:nvSpPr>
          <p:spPr>
            <a:xfrm>
              <a:off x="8715737" y="860013"/>
              <a:ext cx="20231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chemeClr val="bg1"/>
                  </a:solidFill>
                </a:rPr>
                <a:t>Rozmístění regálů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A17991E-C045-168B-EB6A-51761EA87DE0}"/>
              </a:ext>
            </a:extLst>
          </p:cNvPr>
          <p:cNvGrpSpPr/>
          <p:nvPr/>
        </p:nvGrpSpPr>
        <p:grpSpPr>
          <a:xfrm>
            <a:off x="2677439" y="3592325"/>
            <a:ext cx="7188418" cy="3149928"/>
            <a:chOff x="2607991" y="3708072"/>
            <a:chExt cx="7188418" cy="3149928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6F344949-8A1B-D543-9AC6-2C2DE02D17D2}"/>
                </a:ext>
              </a:extLst>
            </p:cNvPr>
            <p:cNvGrpSpPr/>
            <p:nvPr/>
          </p:nvGrpSpPr>
          <p:grpSpPr>
            <a:xfrm>
              <a:off x="2607991" y="4063994"/>
              <a:ext cx="3488009" cy="2794006"/>
              <a:chOff x="684864" y="3865378"/>
              <a:chExt cx="3665253" cy="2992622"/>
            </a:xfrm>
          </p:grpSpPr>
          <p:pic>
            <p:nvPicPr>
              <p:cNvPr id="6" name="Obrázek 5">
                <a:extLst>
                  <a:ext uri="{FF2B5EF4-FFF2-40B4-BE49-F238E27FC236}">
                    <a16:creationId xmlns:a16="http://schemas.microsoft.com/office/drawing/2014/main" id="{09C51D2B-9006-C15F-EEE0-A0A2E8332D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69770" b="-4981"/>
              <a:stretch/>
            </p:blipFill>
            <p:spPr bwMode="auto">
              <a:xfrm>
                <a:off x="684864" y="3865378"/>
                <a:ext cx="1641647" cy="29926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Obrázek 7">
                <a:extLst>
                  <a:ext uri="{FF2B5EF4-FFF2-40B4-BE49-F238E27FC236}">
                    <a16:creationId xmlns:a16="http://schemas.microsoft.com/office/drawing/2014/main" id="{9D26E5B1-B630-F4F3-CDB3-08801199A2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446" b="14712"/>
              <a:stretch/>
            </p:blipFill>
            <p:spPr bwMode="auto">
              <a:xfrm>
                <a:off x="2326510" y="3865378"/>
                <a:ext cx="2023607" cy="28710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BC91C156-43D5-C2A8-29D0-45217EFA4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5289" y="4063994"/>
              <a:ext cx="3511120" cy="2680538"/>
            </a:xfrm>
            <a:prstGeom prst="rect">
              <a:avLst/>
            </a:prstGeom>
          </p:spPr>
        </p:pic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A15B0E41-ED16-4C37-9E18-22478C6249F7}"/>
                </a:ext>
              </a:extLst>
            </p:cNvPr>
            <p:cNvSpPr txBox="1"/>
            <p:nvPr/>
          </p:nvSpPr>
          <p:spPr>
            <a:xfrm>
              <a:off x="5084403" y="3708072"/>
              <a:ext cx="20231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chemeClr val="bg1"/>
                  </a:solidFill>
                </a:rPr>
                <a:t>Varianty regálů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745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06EBD-5F04-2E6B-5CDA-18ECFA90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350339"/>
            <a:ext cx="10680823" cy="1108072"/>
          </a:xfrm>
        </p:spPr>
        <p:txBody>
          <a:bodyPr/>
          <a:lstStyle/>
          <a:p>
            <a:r>
              <a:rPr lang="cs-CZ" altLang="cs-CZ" sz="3600" b="1" dirty="0">
                <a:ea typeface="ＭＳ Ｐゴシック" panose="020B0600070205080204" pitchFamily="34" charset="-128"/>
              </a:rPr>
              <a:t>dosažené výsledky a přínos práce</a:t>
            </a:r>
            <a:endParaRPr lang="cs-CZ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2C59034-2A4F-C140-E731-D45C01EB3B25}"/>
              </a:ext>
            </a:extLst>
          </p:cNvPr>
          <p:cNvGraphicFramePr>
            <a:graphicFrameLocks/>
          </p:cNvGraphicFramePr>
          <p:nvPr/>
        </p:nvGraphicFramePr>
        <p:xfrm>
          <a:off x="684211" y="1736202"/>
          <a:ext cx="5269035" cy="424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9CCEE589-9AFC-ED88-22EE-01938C60DBBB}"/>
              </a:ext>
            </a:extLst>
          </p:cNvPr>
          <p:cNvGraphicFramePr>
            <a:graphicFrameLocks/>
          </p:cNvGraphicFramePr>
          <p:nvPr/>
        </p:nvGraphicFramePr>
        <p:xfrm>
          <a:off x="6428432" y="1736202"/>
          <a:ext cx="5079357" cy="424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4426091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síň]]</Template>
  <TotalTime>2669</TotalTime>
  <Words>405</Words>
  <Application>Microsoft Office PowerPoint</Application>
  <PresentationFormat>Širokoúhlá obrazovka</PresentationFormat>
  <Paragraphs>80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Century Gothic</vt:lpstr>
      <vt:lpstr>Tahoma</vt:lpstr>
      <vt:lpstr>Wingdings 3</vt:lpstr>
      <vt:lpstr>Řez</vt:lpstr>
      <vt:lpstr>Vysoká škola technická a ekonomická v Českých Budějovicích Ústav technicko-technologický</vt:lpstr>
      <vt:lpstr>Osnova</vt:lpstr>
      <vt:lpstr>motivace a důvody k řešení daného problému</vt:lpstr>
      <vt:lpstr>cíl práce</vt:lpstr>
      <vt:lpstr>výzkumné otázky</vt:lpstr>
      <vt:lpstr>použité metody</vt:lpstr>
      <vt:lpstr>Montážní linka a její zásobování</vt:lpstr>
      <vt:lpstr>Spádové regály</vt:lpstr>
      <vt:lpstr>dosažené výsledky a přínos práce</vt:lpstr>
      <vt:lpstr>dosažené výsledky a přínos práce</vt:lpstr>
      <vt:lpstr>Prezentace aplikace PowerPoint</vt:lpstr>
      <vt:lpstr>stručné závěrečné shrnutí</vt:lpstr>
      <vt:lpstr>odpovědi na otázky vedoucího práce a oponenta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 Ústav technicko-technologický</dc:title>
  <dc:creator>Kristýna Norková</dc:creator>
  <cp:lastModifiedBy>Kristýna Norková</cp:lastModifiedBy>
  <cp:revision>4</cp:revision>
  <dcterms:created xsi:type="dcterms:W3CDTF">2023-01-11T21:48:23Z</dcterms:created>
  <dcterms:modified xsi:type="dcterms:W3CDTF">2023-01-17T14:25:32Z</dcterms:modified>
</cp:coreProperties>
</file>