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58" r:id="rId4"/>
    <p:sldId id="260" r:id="rId5"/>
    <p:sldId id="270" r:id="rId6"/>
    <p:sldId id="281" r:id="rId7"/>
    <p:sldId id="282" r:id="rId8"/>
    <p:sldId id="283" r:id="rId9"/>
    <p:sldId id="284" r:id="rId10"/>
    <p:sldId id="274" r:id="rId11"/>
    <p:sldId id="285" r:id="rId12"/>
    <p:sldId id="279" r:id="rId13"/>
    <p:sldId id="275" r:id="rId14"/>
    <p:sldId id="273" r:id="rId15"/>
    <p:sldId id="277" r:id="rId16"/>
    <p:sldId id="278" r:id="rId17"/>
    <p:sldId id="276" r:id="rId18"/>
    <p:sldId id="280" r:id="rId19"/>
    <p:sldId id="28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87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0B08B-FB80-4995-B61D-76F080F53551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BF77F-8E87-488F-A696-D2E81BA85D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2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78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759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489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158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224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42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870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31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00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0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26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59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36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58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77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781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22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BF77F-8E87-488F-A696-D2E81BA85DD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80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0FB64E-2DCD-49E3-8C9A-6A8B705FD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56FBC8-B49D-44E0-B0B2-F72FFFFBA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31CCC8-641F-43FB-90C4-6591B9C0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0E1B15-0E2B-42C0-AF53-2B50BC99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F80D36-3CEE-4777-8FBA-0A130B62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56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DB9BB-0FF5-417C-A5B6-11B7A7F4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9F9852-1E8C-40A4-8D83-BA205605B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788D67-FB8F-4474-A13A-65DEC511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D4EB25-AE30-430C-B706-31F699B3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E94D1C-D6CE-4B4B-8724-B84B4545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57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CE39F0F-FA69-49DE-80FC-7712F0E04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006A94-1E43-45BD-91A3-C9AECD085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E2959A-F68E-4E98-84FF-F698F248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E46845-90A2-4B14-9892-B9517129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E07939-4661-4530-8E87-30A397E0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76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CAECF-044D-4AAD-974A-B4081852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C84E3C-2B87-4826-962E-669F4B681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DA4F8E-B79D-4A01-94D9-45435EC8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A3A3B7-4C1F-40AA-89A0-A10AD57D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0FDAA7-06FC-42C3-9A34-25B6F38A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57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A5BDE-A557-4F18-8FBE-17C88568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875B3FB-703D-4850-A3FA-F4352D183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9A3366-868B-47C5-B6B3-AE791371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38A1E1-57D9-4373-A546-F693D256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B070E7-7F1B-4352-AC1C-BB4C9DF5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95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38BCD-8EF5-4552-B663-0046B8E2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A6F413-47FF-44DF-93F7-3D59504EE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60DC4CB-E818-4089-9611-3812F07E6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3D5051-2AF2-42C5-A560-6CF5184F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A5940E-BC0F-4724-B8B9-39B35E95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11FD70-252E-4895-995B-C89AB5CD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06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5592D-A5E3-4C33-8DFB-28E7F6D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97C265-FCA5-447C-89ED-C7AC4D9F4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D2CEEF-5B76-427C-90A1-1DC65EC85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DC0CCBF-0E25-49C1-AA2D-2F76D0AD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F78488C-57CC-42DA-8DFF-F961D84F9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28B1A7C-7E63-4625-8E2C-2CEE2E1F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B993AF7-400B-4105-B187-6CCBD77A7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8553FA-DA1D-4C47-BAAF-BA814B7E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6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BD3CAB-AADF-46F4-A4CB-F9210095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4133C3E-16FC-4CD1-ADEA-DCF61C82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7B6DA9-C87E-4FD4-AA22-22265C3E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34A6C7-7C3A-4A38-94A5-527EEB6F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443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4FFE22-AF41-426D-8A21-5DB4ECA7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21F6AC3-1DB7-446F-95E6-C9BFF7D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C8B0D0-3A81-42ED-80FB-67EF691B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22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5DD86-46B4-4E1D-AABC-754DAC0B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1A3D5B-D38B-4888-AFE1-43CB8015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4A89FEC-60BC-479D-915D-B3B5784A0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9CCD9B-A867-41A4-BEC8-6B5A6A81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1A901E-AEB5-42CA-B03F-5B63C876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64874A-3768-4C30-8908-7510BC7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0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D316D-2CA1-4609-86A0-D766217F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392F6A-A845-4060-B277-FF428E453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73E5317-B3D2-49A2-810B-E86DBB4CA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C7AA01-907F-45CB-9315-D1F218B5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D80E75-1124-44B6-95E5-A3C6AB38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825145-610C-40F7-BEF7-21FDAADB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29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C45BAD-3F55-4812-9762-E323CFC9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9512BF0-C024-4DC4-B6F3-C2EFFC6BB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0806AC-6902-4B56-8D31-161C06482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BBE0-2DB7-43EF-9164-48629358036C}" type="datetimeFigureOut">
              <a:rPr lang="cs-CZ" smtClean="0"/>
              <a:t>20.1.2023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F3CEC2-C418-46C6-8E91-234B5E237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D4F84-A8AA-4E4A-A6C0-CAECCFF7E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906DD-33FC-4D41-8C1B-732685B138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54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EDD8B-9BCC-4BFE-9A2B-D1B65BF11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624519"/>
            <a:ext cx="9144000" cy="778008"/>
          </a:xfrm>
        </p:spPr>
        <p:txBody>
          <a:bodyPr>
            <a:normAutofit/>
          </a:bodyPr>
          <a:lstStyle/>
          <a:p>
            <a:r>
              <a:rPr lang="cs-CZ" sz="4400" b="1" dirty="0">
                <a:latin typeface="Century Gothic" panose="020B0502020202020204" pitchFamily="34" charset="0"/>
              </a:rPr>
              <a:t>Motel s restaurací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5D7952-4AF3-46D7-944E-9C1B6FC8C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9350"/>
            <a:ext cx="9144000" cy="177176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entury Gothic" panose="020B0502020202020204" pitchFamily="34" charset="0"/>
              </a:rPr>
              <a:t>Jakub Fiala</a:t>
            </a:r>
          </a:p>
          <a:p>
            <a:r>
              <a:rPr lang="cs-CZ" sz="2000" dirty="0">
                <a:latin typeface="Century Gothic" panose="020B0502020202020204" pitchFamily="34" charset="0"/>
              </a:rPr>
              <a:t>Bakalářská práce</a:t>
            </a:r>
          </a:p>
          <a:p>
            <a:r>
              <a:rPr lang="cs-CZ" sz="2000" dirty="0">
                <a:latin typeface="Century Gothic" panose="020B0502020202020204" pitchFamily="34" charset="0"/>
              </a:rPr>
              <a:t>Vedoucí práce Ing. Pavlína Charvátová, Ph.D.</a:t>
            </a:r>
          </a:p>
          <a:p>
            <a:r>
              <a:rPr lang="cs-CZ" sz="2000" dirty="0">
                <a:latin typeface="Century Gothic" panose="020B0502020202020204" pitchFamily="34" charset="0"/>
              </a:rPr>
              <a:t>01/2023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060E3B59-CDC5-46D1-9D38-26D803069DF0}"/>
              </a:ext>
            </a:extLst>
          </p:cNvPr>
          <p:cNvSpPr txBox="1">
            <a:spLocks/>
          </p:cNvSpPr>
          <p:nvPr/>
        </p:nvSpPr>
        <p:spPr>
          <a:xfrm>
            <a:off x="1523999" y="677072"/>
            <a:ext cx="9144000" cy="1293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dirty="0">
                <a:latin typeface="Century Gothic" panose="020B0502020202020204" pitchFamily="34" charset="0"/>
              </a:rPr>
              <a:t>Vysoká škola technická a ekonomická v Českých Budějovicích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latin typeface="Century Gothic" panose="020B0502020202020204" pitchFamily="34" charset="0"/>
              </a:rPr>
              <a:t>Ústav technicko-technologický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latin typeface="Century Gothic" panose="020B0502020202020204" pitchFamily="34" charset="0"/>
              </a:rPr>
              <a:t>Katedra stavebnictví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EE14BB-29C0-4AA8-A766-1D5D80821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49" y="2125898"/>
            <a:ext cx="1303102" cy="13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645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Shrnutí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sz="2600" dirty="0">
                <a:latin typeface="Century Gothic" panose="020B0502020202020204" pitchFamily="34" charset="0"/>
              </a:rPr>
              <a:t>Podíl dodané primární energie z neobnovitelných zdrojů nižší o 4 kWh/(m</a:t>
            </a:r>
            <a:r>
              <a:rPr lang="cs-CZ" sz="2600" baseline="30000" dirty="0">
                <a:latin typeface="Century Gothic" panose="020B0502020202020204" pitchFamily="34" charset="0"/>
              </a:rPr>
              <a:t>2</a:t>
            </a:r>
            <a:r>
              <a:rPr lang="cs-CZ" sz="2600" dirty="0">
                <a:latin typeface="Century Gothic" panose="020B0502020202020204" pitchFamily="34" charset="0"/>
              </a:rPr>
              <a:t>×rok)</a:t>
            </a:r>
          </a:p>
          <a:p>
            <a:pPr algn="just">
              <a:lnSpc>
                <a:spcPct val="150000"/>
              </a:lnSpc>
            </a:pPr>
            <a:r>
              <a:rPr lang="cs-CZ" sz="2600" dirty="0">
                <a:latin typeface="Century Gothic" panose="020B0502020202020204" pitchFamily="34" charset="0"/>
              </a:rPr>
              <a:t>Solární soustava sníží dodávku energie CZT pro ohřev TV téměř o 50%</a:t>
            </a:r>
          </a:p>
          <a:p>
            <a:pPr algn="just">
              <a:lnSpc>
                <a:spcPct val="150000"/>
              </a:lnSpc>
            </a:pPr>
            <a:r>
              <a:rPr lang="cs-CZ" sz="2600" dirty="0">
                <a:latin typeface="Century Gothic" panose="020B0502020202020204" pitchFamily="34" charset="0"/>
              </a:rPr>
              <a:t>Návratnost investičních nákladů během životnosti soustavy</a:t>
            </a:r>
          </a:p>
        </p:txBody>
      </p:sp>
    </p:spTree>
    <p:extLst>
      <p:ext uri="{BB962C8B-B14F-4D97-AF65-F5344CB8AC3E}">
        <p14:creationId xmlns:p14="http://schemas.microsoft.com/office/powerpoint/2010/main" val="53400909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9762"/>
            <a:ext cx="10515600" cy="54472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600" b="1" dirty="0">
                <a:latin typeface="Century Gothic" panose="020B0502020202020204" pitchFamily="34" charset="0"/>
              </a:rPr>
              <a:t>Děkuji za pozornost!</a:t>
            </a:r>
            <a:endParaRPr lang="cs-CZ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677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Otázky vedoucího bakalářské práce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sz="2400" dirty="0">
                <a:latin typeface="Century Gothic" panose="020B0502020202020204" pitchFamily="34" charset="0"/>
              </a:rPr>
              <a:t>„Proč nebyla zvolena varianta přípravy teplé vody pomocí elektřiny, kde by byla elektřina vyrobená z fotovoltaiky?“</a:t>
            </a:r>
          </a:p>
        </p:txBody>
      </p:sp>
    </p:spTree>
    <p:extLst>
      <p:ext uri="{BB962C8B-B14F-4D97-AF65-F5344CB8AC3E}">
        <p14:creationId xmlns:p14="http://schemas.microsoft.com/office/powerpoint/2010/main" val="22029333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Odpovědi na otázky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sz="2400" dirty="0">
                <a:latin typeface="Century Gothic" panose="020B0502020202020204" pitchFamily="34" charset="0"/>
              </a:rPr>
              <a:t>„Proč nebyla zvolena varianta přípravy teplé vody pomocí elektřiny, kde by byla elektřina vyrobená z fotovoltaiky?“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b="1" dirty="0">
                <a:latin typeface="Century Gothic" panose="020B0502020202020204" pitchFamily="34" charset="0"/>
              </a:rPr>
              <a:t>Odpověď: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Investiční náklady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Technická složitost soustavy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Potřeba větší jímací plochy</a:t>
            </a:r>
          </a:p>
        </p:txBody>
      </p:sp>
    </p:spTree>
    <p:extLst>
      <p:ext uri="{BB962C8B-B14F-4D97-AF65-F5344CB8AC3E}">
        <p14:creationId xmlns:p14="http://schemas.microsoft.com/office/powerpoint/2010/main" val="2904871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Otázky oponenta bakalářské práce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 lnSpcReduction="10000"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sz="2400" dirty="0">
                <a:latin typeface="Century Gothic" panose="020B0502020202020204" pitchFamily="34" charset="0"/>
              </a:rPr>
              <a:t>„Jakým způsobem je u schodišť řešena eliminace kročejového hluku? Případně jakým způsobem by se tento problém dal řešit?“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sz="2400" dirty="0">
                <a:latin typeface="Century Gothic" panose="020B0502020202020204" pitchFamily="34" charset="0"/>
              </a:rPr>
              <a:t>„Podle jakých rozhodovacích kritériích je potřeba postupovat, pokud řešíme zdali objekt rozdělit na dilatační celky?“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sz="2400" dirty="0">
                <a:latin typeface="Century Gothic" panose="020B0502020202020204" pitchFamily="34" charset="0"/>
              </a:rPr>
              <a:t>„Jakým způsobem je řešeno stínění oken u hotelových pokojů?“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sz="2400" dirty="0">
                <a:latin typeface="Century Gothic" panose="020B0502020202020204" pitchFamily="34" charset="0"/>
              </a:rPr>
              <a:t>Splní dělící stěny mezi hotelovými pokoji požadavek na vzduchovou neprůzvučnost? Jaké jsou normové požadavky a jaké jsou hodnoty dělících stěn v projektu?“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2855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Odpovědi na otázky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2400" dirty="0">
                <a:latin typeface="Century Gothic" panose="020B0502020202020204" pitchFamily="34" charset="0"/>
              </a:rPr>
              <a:t>1. „Jakým způsobem je u schodišť řešena eliminace kročejového hluku? Případně jakým způsobem by se tento problém dal řešit?“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b="1" dirty="0">
                <a:latin typeface="Century Gothic" panose="020B0502020202020204" pitchFamily="34" charset="0"/>
              </a:rPr>
              <a:t>Odpověď:</a:t>
            </a:r>
          </a:p>
          <a:p>
            <a:pPr algn="just"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Přerušení akustických mostů pomocí speciálních prvků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C7C1B6-AD6B-43D5-91D9-DEA783C28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83025"/>
            <a:ext cx="3457575" cy="2609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9C7336-E64F-4F13-8786-47CF2169A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3977301"/>
            <a:ext cx="3457575" cy="22814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82DC304-B894-4BBC-AC31-AE6A89CC0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77" y="4057455"/>
            <a:ext cx="3212123" cy="21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6199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Odpovědi na otázky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2400" dirty="0">
                <a:latin typeface="Century Gothic" panose="020B0502020202020204" pitchFamily="34" charset="0"/>
              </a:rPr>
              <a:t>2. „Podle jakých rozhodovacích kritériích je potřeba postupovat, pokud řešíme zdali objekt rozdělit na dilatační celky?“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b="1" dirty="0">
                <a:latin typeface="Century Gothic" panose="020B0502020202020204" pitchFamily="34" charset="0"/>
              </a:rPr>
              <a:t>Odpověď:</a:t>
            </a:r>
          </a:p>
          <a:p>
            <a:pPr algn="just"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Účinky objemových změn</a:t>
            </a:r>
          </a:p>
          <a:p>
            <a:pPr algn="just"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Účinky nerovnoměrného sedání (rozdílné zatížení v základové spáře)</a:t>
            </a:r>
          </a:p>
          <a:p>
            <a:pPr algn="just"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Omezení přenosu dynamických účinků</a:t>
            </a:r>
          </a:p>
          <a:p>
            <a:pPr algn="just"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Konstrukční a technologické důvody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509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Odpovědi na otázky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2400" dirty="0">
                <a:latin typeface="Century Gothic" panose="020B0502020202020204" pitchFamily="34" charset="0"/>
              </a:rPr>
              <a:t>3. „Jakým způsobem je řešeno stínění oken u hotelových pokojů?“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b="1" dirty="0">
                <a:latin typeface="Century Gothic" panose="020B0502020202020204" pitchFamily="34" charset="0"/>
              </a:rPr>
              <a:t>Odpověď: 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Pokojové buňky jsou vybaveny vnitřními závěsy a okenními žaluziemi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Prostory 1. NP budou částečně stíněny vzrostlou zelení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Možnost instalace elektricky ovládaných předokenních žaluzií s možností regulace náklonu lamel</a:t>
            </a:r>
          </a:p>
        </p:txBody>
      </p:sp>
    </p:spTree>
    <p:extLst>
      <p:ext uri="{BB962C8B-B14F-4D97-AF65-F5344CB8AC3E}">
        <p14:creationId xmlns:p14="http://schemas.microsoft.com/office/powerpoint/2010/main" val="286800974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Odpovědi na otázky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2400" dirty="0">
                <a:latin typeface="Century Gothic" panose="020B0502020202020204" pitchFamily="34" charset="0"/>
              </a:rPr>
              <a:t>4. Splní dělící stěny mezi hotelovými pokoji požadavek na vzduchovou neprůzvučnost? Jaké jsou normové požadavky a jaké jsou hodnoty dělících stěn v projektu?“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b="1" dirty="0">
                <a:latin typeface="Century Gothic" panose="020B0502020202020204" pitchFamily="34" charset="0"/>
              </a:rPr>
              <a:t>Odpověď: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ČSN 73 0532:2020 Akustika – ochrana proti hluku v budovách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latin typeface="Century Gothic" panose="020B0502020202020204" pitchFamily="34" charset="0"/>
              </a:rPr>
              <a:t>Dle ČSN R‘</a:t>
            </a:r>
            <a:r>
              <a:rPr lang="cs-CZ" sz="2400" baseline="-25000" dirty="0">
                <a:latin typeface="Century Gothic" panose="020B0502020202020204" pitchFamily="34" charset="0"/>
              </a:rPr>
              <a:t>W </a:t>
            </a:r>
            <a:r>
              <a:rPr lang="cs-CZ" sz="2400" dirty="0">
                <a:latin typeface="Century Gothic" panose="020B0502020202020204" pitchFamily="34" charset="0"/>
              </a:rPr>
              <a:t>= 47 dB</a:t>
            </a:r>
          </a:p>
          <a:p>
            <a:pPr algn="just">
              <a:lnSpc>
                <a:spcPct val="150000"/>
              </a:lnSpc>
            </a:pPr>
            <a:r>
              <a:rPr lang="cs-CZ" sz="2400" dirty="0" err="1">
                <a:latin typeface="Century Gothic" panose="020B0502020202020204" pitchFamily="34" charset="0"/>
              </a:rPr>
              <a:t>Heluz</a:t>
            </a:r>
            <a:r>
              <a:rPr lang="cs-CZ" sz="2400" dirty="0">
                <a:latin typeface="Century Gothic" panose="020B0502020202020204" pitchFamily="34" charset="0"/>
              </a:rPr>
              <a:t> Aku Kompakt 21 : </a:t>
            </a:r>
            <a:r>
              <a:rPr lang="cs-CZ" sz="2400" dirty="0" err="1">
                <a:latin typeface="Century Gothic" panose="020B0502020202020204" pitchFamily="34" charset="0"/>
              </a:rPr>
              <a:t>R</a:t>
            </a:r>
            <a:r>
              <a:rPr lang="cs-CZ" sz="2400" baseline="-25000" dirty="0" err="1">
                <a:latin typeface="Century Gothic" panose="020B0502020202020204" pitchFamily="34" charset="0"/>
              </a:rPr>
              <a:t>w</a:t>
            </a:r>
            <a:r>
              <a:rPr lang="cs-CZ" sz="2400" dirty="0">
                <a:latin typeface="Century Gothic" panose="020B0502020202020204" pitchFamily="34" charset="0"/>
              </a:rPr>
              <a:t> = 57-3 (korekce) = 54 dB &gt; R‘</a:t>
            </a:r>
            <a:r>
              <a:rPr lang="cs-CZ" sz="2400" baseline="-25000" dirty="0">
                <a:latin typeface="Century Gothic" panose="020B0502020202020204" pitchFamily="34" charset="0"/>
              </a:rPr>
              <a:t>W </a:t>
            </a:r>
            <a:r>
              <a:rPr lang="cs-CZ" sz="2400" dirty="0">
                <a:latin typeface="Century Gothic" panose="020B0502020202020204" pitchFamily="34" charset="0"/>
              </a:rPr>
              <a:t>= 47 dB</a:t>
            </a:r>
          </a:p>
          <a:p>
            <a:pPr algn="just">
              <a:lnSpc>
                <a:spcPct val="150000"/>
              </a:lnSpc>
            </a:pPr>
            <a:r>
              <a:rPr lang="cs-CZ" sz="2400" dirty="0" err="1">
                <a:latin typeface="Century Gothic" panose="020B0502020202020204" pitchFamily="34" charset="0"/>
              </a:rPr>
              <a:t>Heluz</a:t>
            </a:r>
            <a:r>
              <a:rPr lang="cs-CZ" sz="2400" dirty="0">
                <a:latin typeface="Century Gothic" panose="020B0502020202020204" pitchFamily="34" charset="0"/>
              </a:rPr>
              <a:t> Aku 30 : </a:t>
            </a:r>
            <a:r>
              <a:rPr lang="cs-CZ" sz="2400" dirty="0" err="1">
                <a:latin typeface="Century Gothic" panose="020B0502020202020204" pitchFamily="34" charset="0"/>
              </a:rPr>
              <a:t>R</a:t>
            </a:r>
            <a:r>
              <a:rPr lang="cs-CZ" sz="2400" baseline="-25000" dirty="0" err="1">
                <a:latin typeface="Century Gothic" panose="020B0502020202020204" pitchFamily="34" charset="0"/>
              </a:rPr>
              <a:t>w</a:t>
            </a:r>
            <a:r>
              <a:rPr lang="cs-CZ" sz="2400" dirty="0">
                <a:latin typeface="Century Gothic" panose="020B0502020202020204" pitchFamily="34" charset="0"/>
              </a:rPr>
              <a:t> = 58-3 (korekce) = 55 dB &gt; R‘</a:t>
            </a:r>
            <a:r>
              <a:rPr lang="cs-CZ" sz="2400" baseline="-25000" dirty="0">
                <a:latin typeface="Century Gothic" panose="020B0502020202020204" pitchFamily="34" charset="0"/>
              </a:rPr>
              <a:t>W </a:t>
            </a:r>
            <a:r>
              <a:rPr lang="cs-CZ" sz="2400" dirty="0">
                <a:latin typeface="Century Gothic" panose="020B0502020202020204" pitchFamily="34" charset="0"/>
              </a:rPr>
              <a:t>= 47 dB</a:t>
            </a:r>
          </a:p>
          <a:p>
            <a:pPr algn="just">
              <a:lnSpc>
                <a:spcPct val="150000"/>
              </a:lnSpc>
            </a:pPr>
            <a:endParaRPr lang="cs-CZ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129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9762"/>
            <a:ext cx="10515600" cy="54472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cs-CZ" sz="2400" b="1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600" b="1" dirty="0">
                <a:latin typeface="Century Gothic" panose="020B0502020202020204" pitchFamily="34" charset="0"/>
              </a:rPr>
              <a:t>Děkuji za pozornost!</a:t>
            </a:r>
            <a:endParaRPr lang="cs-CZ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7562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Osnova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7"/>
            <a:ext cx="10515600" cy="48469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Lokalita objektu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Umístění objektu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Hmotové řešení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Stavebně konstrukční řešení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Výzkumné problémy bakalářské práce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Century Gothic" panose="020B0502020202020204" pitchFamily="34" charset="0"/>
              </a:rPr>
              <a:t>Otázky vedoucího práce a oponenta</a:t>
            </a:r>
          </a:p>
        </p:txBody>
      </p:sp>
    </p:spTree>
    <p:extLst>
      <p:ext uri="{BB962C8B-B14F-4D97-AF65-F5344CB8AC3E}">
        <p14:creationId xmlns:p14="http://schemas.microsoft.com/office/powerpoint/2010/main" val="305321078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Lokalita objektu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AB8694C-2A86-4B11-A33B-F94E4B2DF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0" r="15998"/>
          <a:stretch/>
        </p:blipFill>
        <p:spPr>
          <a:xfrm>
            <a:off x="838201" y="1290782"/>
            <a:ext cx="5465572" cy="4186382"/>
          </a:xfr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7929A92-84D7-4503-A694-5CD1E5CCA3D9}"/>
              </a:ext>
            </a:extLst>
          </p:cNvPr>
          <p:cNvSpPr/>
          <p:nvPr/>
        </p:nvSpPr>
        <p:spPr>
          <a:xfrm>
            <a:off x="3570987" y="2327563"/>
            <a:ext cx="314036" cy="2216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04E0F6-4F3A-4D8E-B997-77D75B7B0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r="22751"/>
          <a:stretch/>
        </p:blipFill>
        <p:spPr>
          <a:xfrm>
            <a:off x="7051306" y="1287719"/>
            <a:ext cx="4302493" cy="418944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0083D19-4BBC-4C92-8F53-1017EA8C185B}"/>
              </a:ext>
            </a:extLst>
          </p:cNvPr>
          <p:cNvSpPr/>
          <p:nvPr/>
        </p:nvSpPr>
        <p:spPr>
          <a:xfrm rot="19433483">
            <a:off x="8488209" y="3333682"/>
            <a:ext cx="918278" cy="6927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EA27410D-479F-4B8C-BA15-BF926F6408B7}"/>
              </a:ext>
            </a:extLst>
          </p:cNvPr>
          <p:cNvSpPr/>
          <p:nvPr/>
        </p:nvSpPr>
        <p:spPr>
          <a:xfrm>
            <a:off x="6376263" y="3160768"/>
            <a:ext cx="602553" cy="443345"/>
          </a:xfrm>
          <a:prstGeom prst="right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37070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Fotodokumentace pozemku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EAD9D9-212C-4EE9-8571-ED56F31AC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9466"/>
            <a:ext cx="4867275" cy="36504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9A0FF8-804B-4CB4-AF90-4D01B8257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1439465"/>
            <a:ext cx="4867275" cy="365045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9CDC0E0-CD8B-43C9-BF43-8C51672C5E11}"/>
              </a:ext>
            </a:extLst>
          </p:cNvPr>
          <p:cNvSpPr txBox="1">
            <a:spLocks/>
          </p:cNvSpPr>
          <p:nvPr/>
        </p:nvSpPr>
        <p:spPr>
          <a:xfrm>
            <a:off x="838200" y="5417023"/>
            <a:ext cx="2447925" cy="545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Century Gothic" panose="020B0502020202020204" pitchFamily="34" charset="0"/>
              </a:rPr>
              <a:t>Východní pohled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BF423FF7-8E2D-4A25-8567-99FCD05AD2BD}"/>
              </a:ext>
            </a:extLst>
          </p:cNvPr>
          <p:cNvSpPr txBox="1">
            <a:spLocks/>
          </p:cNvSpPr>
          <p:nvPr/>
        </p:nvSpPr>
        <p:spPr>
          <a:xfrm>
            <a:off x="9096375" y="5417022"/>
            <a:ext cx="2257425" cy="545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2000" dirty="0">
                <a:latin typeface="Century Gothic" panose="020B0502020202020204" pitchFamily="34" charset="0"/>
              </a:rPr>
              <a:t>Západní pohled</a:t>
            </a:r>
          </a:p>
        </p:txBody>
      </p:sp>
    </p:spTree>
    <p:extLst>
      <p:ext uri="{BB962C8B-B14F-4D97-AF65-F5344CB8AC3E}">
        <p14:creationId xmlns:p14="http://schemas.microsoft.com/office/powerpoint/2010/main" val="236388472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Umístění objektu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F63326-BE33-4998-9F89-106D7BA8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44" y="1112363"/>
            <a:ext cx="5611404" cy="53805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D606F2-2BAB-408D-A0CB-2D990F42A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3" y="1112364"/>
            <a:ext cx="4852042" cy="330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740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Hmotové řešení</a:t>
            </a:r>
          </a:p>
        </p:txBody>
      </p:sp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D642809B-2790-44CA-AA60-0A8113AF4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120054" cy="2880481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D142EA-475C-45FE-A74E-695D1AC0C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12394"/>
            <a:ext cx="5120054" cy="2880481"/>
          </a:xfrm>
          <a:prstGeom prst="rect">
            <a:avLst/>
          </a:prstGeo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F84E931-FAF4-47D8-AEDA-DC3570F14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6" y="1112363"/>
            <a:ext cx="4885592" cy="53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967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4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Konstrukční a materiálové řešení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DE44DEEF-1CEB-458E-8590-9E216E61B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4" y="1684117"/>
            <a:ext cx="11735851" cy="3489765"/>
          </a:xfrm>
        </p:spPr>
      </p:pic>
    </p:spTree>
    <p:extLst>
      <p:ext uri="{BB962C8B-B14F-4D97-AF65-F5344CB8AC3E}">
        <p14:creationId xmlns:p14="http://schemas.microsoft.com/office/powerpoint/2010/main" val="247570512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1. Výzkumný problém bakalářské práce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363"/>
            <a:ext cx="10515600" cy="5064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2050" dirty="0">
                <a:latin typeface="Century Gothic" panose="020B0502020202020204" pitchFamily="34" charset="0"/>
              </a:rPr>
              <a:t>„Posouzení původního a nového PENB, který využívá solární energii pro ohřev TV“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A15A5D-DF28-46F7-9A27-A46697DC0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7062"/>
            <a:ext cx="4974114" cy="45058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1BE388-5488-4DB5-9FE8-13534E690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84" y="1987060"/>
            <a:ext cx="4974115" cy="45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7087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F3E41-E5D5-4054-923D-A8AAD6DE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38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entury Gothic" panose="020B0502020202020204" pitchFamily="34" charset="0"/>
              </a:rPr>
              <a:t>2. Výzkumný problém bakalářské práce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4ADA8D-95DE-4C24-8479-2D04ED09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363"/>
            <a:ext cx="10515600" cy="5064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200" dirty="0">
                <a:latin typeface="Century Gothic" panose="020B0502020202020204" pitchFamily="34" charset="0"/>
              </a:rPr>
              <a:t>„Posouzení obou variant z ekonomického hlediska“</a:t>
            </a:r>
          </a:p>
          <a:p>
            <a:pPr>
              <a:lnSpc>
                <a:spcPct val="150000"/>
              </a:lnSpc>
            </a:pPr>
            <a:r>
              <a:rPr lang="cs-CZ" sz="2200" b="1" dirty="0">
                <a:latin typeface="Century Gothic" panose="020B0502020202020204" pitchFamily="34" charset="0"/>
              </a:rPr>
              <a:t>Investiční náklady </a:t>
            </a:r>
            <a:r>
              <a:rPr lang="cs-CZ" sz="2200" dirty="0">
                <a:latin typeface="Century Gothic" panose="020B0502020202020204" pitchFamily="34" charset="0"/>
              </a:rPr>
              <a:t>solární soustavy činí </a:t>
            </a:r>
            <a:r>
              <a:rPr lang="cs-CZ" sz="2200" b="1" dirty="0">
                <a:latin typeface="Century Gothic" panose="020B0502020202020204" pitchFamily="34" charset="0"/>
              </a:rPr>
              <a:t>1 574 771 Kč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Výpočet účinnosti solární soustavy v jednotlivých měsících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Roční náklady CZT a roční úspora využíváním solární soustavy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Výpočet doby návratnosti investičních nákladů</a:t>
            </a:r>
          </a:p>
          <a:p>
            <a:pPr>
              <a:lnSpc>
                <a:spcPct val="150000"/>
              </a:lnSpc>
            </a:pPr>
            <a:r>
              <a:rPr lang="cs-CZ" sz="2200" b="1" dirty="0">
                <a:latin typeface="Century Gothic" panose="020B0502020202020204" pitchFamily="34" charset="0"/>
              </a:rPr>
              <a:t>Doba návratnosti 20 let</a:t>
            </a:r>
          </a:p>
          <a:p>
            <a:pPr>
              <a:lnSpc>
                <a:spcPct val="150000"/>
              </a:lnSpc>
            </a:pPr>
            <a:r>
              <a:rPr lang="cs-CZ" sz="2200" dirty="0">
                <a:latin typeface="Century Gothic" panose="020B0502020202020204" pitchFamily="34" charset="0"/>
              </a:rPr>
              <a:t>Výrobcem udávaná </a:t>
            </a:r>
            <a:r>
              <a:rPr lang="cs-CZ" sz="2200" b="1" dirty="0">
                <a:latin typeface="Century Gothic" panose="020B0502020202020204" pitchFamily="34" charset="0"/>
              </a:rPr>
              <a:t>životnost solární soustavy 30 let</a:t>
            </a:r>
          </a:p>
        </p:txBody>
      </p:sp>
    </p:spTree>
    <p:extLst>
      <p:ext uri="{BB962C8B-B14F-4D97-AF65-F5344CB8AC3E}">
        <p14:creationId xmlns:p14="http://schemas.microsoft.com/office/powerpoint/2010/main" val="70146310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556</Words>
  <Application>Microsoft Office PowerPoint</Application>
  <PresentationFormat>Širokoúhlá obrazovka</PresentationFormat>
  <Paragraphs>100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Motiv Office</vt:lpstr>
      <vt:lpstr>Motel s restaurací</vt:lpstr>
      <vt:lpstr>Osnova </vt:lpstr>
      <vt:lpstr>Lokalita objektu</vt:lpstr>
      <vt:lpstr>Fotodokumentace pozemku</vt:lpstr>
      <vt:lpstr>Umístění objektu</vt:lpstr>
      <vt:lpstr>Hmotové řešení</vt:lpstr>
      <vt:lpstr>Konstrukční a materiálové řešení</vt:lpstr>
      <vt:lpstr>1. Výzkumný problém bakalářské práce</vt:lpstr>
      <vt:lpstr>2. Výzkumný problém bakalářské práce</vt:lpstr>
      <vt:lpstr>Shrnutí</vt:lpstr>
      <vt:lpstr>Prezentace aplikace PowerPoint</vt:lpstr>
      <vt:lpstr>Otázky vedoucího bakalářské práce</vt:lpstr>
      <vt:lpstr>Odpovědi na otázky</vt:lpstr>
      <vt:lpstr>Otázky oponenta bakalářské práce</vt:lpstr>
      <vt:lpstr>Odpovědi na otázky</vt:lpstr>
      <vt:lpstr>Odpovědi na otázky</vt:lpstr>
      <vt:lpstr>Odpovědi na otázky</vt:lpstr>
      <vt:lpstr>Odpovědi na otázky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Motel s restaurací</dc:title>
  <dc:creator>Admin0001</dc:creator>
  <cp:lastModifiedBy>Admin0001</cp:lastModifiedBy>
  <cp:revision>35</cp:revision>
  <dcterms:created xsi:type="dcterms:W3CDTF">2022-12-11T19:03:20Z</dcterms:created>
  <dcterms:modified xsi:type="dcterms:W3CDTF">2023-01-20T17:54:11Z</dcterms:modified>
</cp:coreProperties>
</file>