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0"/>
  </p:notesMasterIdLst>
  <p:sldIdLst>
    <p:sldId id="256" r:id="rId2"/>
    <p:sldId id="257" r:id="rId3"/>
    <p:sldId id="258" r:id="rId4"/>
    <p:sldId id="263" r:id="rId5"/>
    <p:sldId id="259" r:id="rId6"/>
    <p:sldId id="271" r:id="rId7"/>
    <p:sldId id="274" r:id="rId8"/>
    <p:sldId id="275" r:id="rId9"/>
    <p:sldId id="266" r:id="rId10"/>
    <p:sldId id="267" r:id="rId11"/>
    <p:sldId id="272" r:id="rId12"/>
    <p:sldId id="265" r:id="rId13"/>
    <p:sldId id="264" r:id="rId14"/>
    <p:sldId id="269" r:id="rId15"/>
    <p:sldId id="276" r:id="rId16"/>
    <p:sldId id="273" r:id="rId17"/>
    <p:sldId id="260" r:id="rId18"/>
    <p:sldId id="26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98ECC-1659-4DAD-9AB5-185D0492CD5C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90E9D-A216-477C-BFE5-E29C0C4F53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0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90E9D-A216-477C-BFE5-E29C0C4F531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422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9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45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844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03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479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4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719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833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45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1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63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19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75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2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45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12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93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C42DEBB-0C59-4983-A6D0-F16271E5C478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7309F06-14D8-4F37-A8D6-2B7C865BE9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74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C6577-7E9E-7B48-464B-AD6DB26ACE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Zefektivnění interních procesů ve vybraném podniku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0C9864-B073-859A-12F3-CCF2FFC23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1143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Autor: </a:t>
            </a:r>
            <a:r>
              <a:rPr lang="cs-CZ" dirty="0" err="1"/>
              <a:t>daniel</a:t>
            </a:r>
            <a:r>
              <a:rPr lang="cs-CZ" dirty="0"/>
              <a:t> </a:t>
            </a:r>
            <a:r>
              <a:rPr lang="cs-CZ" dirty="0" err="1"/>
              <a:t>sedláček</a:t>
            </a:r>
            <a:endParaRPr lang="cs-CZ" dirty="0"/>
          </a:p>
          <a:p>
            <a:r>
              <a:rPr lang="cs-CZ" dirty="0"/>
              <a:t>Vedoucí práce: ing. Martina </a:t>
            </a:r>
            <a:r>
              <a:rPr lang="cs-CZ" dirty="0" err="1"/>
              <a:t>hlatká</a:t>
            </a:r>
            <a:endParaRPr lang="cs-CZ" dirty="0"/>
          </a:p>
          <a:p>
            <a:r>
              <a:rPr lang="cs-CZ" dirty="0"/>
              <a:t>Oponent: ing. Ondřej </a:t>
            </a:r>
            <a:r>
              <a:rPr lang="cs-CZ" dirty="0" err="1"/>
              <a:t>heppler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BBCD6CB6-6828-CB7D-AC77-29579D2D2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958" y="528696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743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72C68-A77B-6D40-DF76-4F20703C1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Přepracování kódů příčiny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DCE4CE-EB36-7997-1F65-C0C8AF9AB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Přepracování kódů pod firemním označením </a:t>
            </a:r>
            <a:r>
              <a:rPr lang="cs-CZ" dirty="0" err="1"/>
              <a:t>Ursachen</a:t>
            </a:r>
            <a:endParaRPr lang="cs-CZ" dirty="0"/>
          </a:p>
          <a:p>
            <a:r>
              <a:rPr lang="cs-CZ" dirty="0"/>
              <a:t>Vývoj a nové výrobky = nové příčiny chyby</a:t>
            </a:r>
          </a:p>
          <a:p>
            <a:r>
              <a:rPr lang="cs-CZ" dirty="0"/>
              <a:t>Možnost zpětné aktualizace</a:t>
            </a:r>
          </a:p>
          <a:p>
            <a:r>
              <a:rPr lang="cs-CZ" dirty="0"/>
              <a:t>Pověření pracovníka kvality úkolem přepracování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89F4F82C-40D5-9676-D80F-44592E59F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1FF86FF-5BD8-91A2-172E-6873D3A84A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647" y="2630488"/>
            <a:ext cx="3385418" cy="3141568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3CE8BDE-D7DA-61EB-AF33-957FF5078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591146"/>
              </p:ext>
            </p:extLst>
          </p:nvPr>
        </p:nvGraphicFramePr>
        <p:xfrm>
          <a:off x="7599432" y="5803543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76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86E1F-EFD1-BA4E-3A6D-169D5A130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Automatizace činnosti přebírání výrobku ve skladu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1A4EA-2164-04CA-999A-FC1D7343D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automatizace pro plynulejší chod činnosti</a:t>
            </a:r>
          </a:p>
          <a:p>
            <a:r>
              <a:rPr lang="cs-CZ" dirty="0"/>
              <a:t>Zavedení skladu 05 (pro chybné výrobky) do SAP</a:t>
            </a:r>
          </a:p>
          <a:p>
            <a:r>
              <a:rPr lang="cs-CZ" dirty="0"/>
              <a:t>Zabránění ztráty informací</a:t>
            </a:r>
          </a:p>
          <a:p>
            <a:r>
              <a:rPr lang="cs-CZ" dirty="0"/>
              <a:t>Zrušení excel tabulky</a:t>
            </a:r>
          </a:p>
          <a:p>
            <a:r>
              <a:rPr lang="cs-CZ" dirty="0"/>
              <a:t>Nové průvodní štítky s QR kódy</a:t>
            </a:r>
          </a:p>
          <a:p>
            <a:endParaRPr lang="cs-CZ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63A335CA-2C41-7701-F430-2557B8EAFF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" t="1" r="27509" b="50820"/>
          <a:stretch/>
        </p:blipFill>
        <p:spPr bwMode="auto">
          <a:xfrm>
            <a:off x="7487978" y="2994032"/>
            <a:ext cx="4251325" cy="23628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8C5F961-E0C5-B8A6-3686-DCADA7D67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948011"/>
              </p:ext>
            </p:extLst>
          </p:nvPr>
        </p:nvGraphicFramePr>
        <p:xfrm>
          <a:off x="7487978" y="5464611"/>
          <a:ext cx="3927549" cy="565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7549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56557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57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58A82-C61A-EE68-F7A2-C88B9404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průvodní karta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AD3D20F0-CA78-BF38-30C4-D1000B2C8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1B62723-37EE-29F5-BA24-6EB664112B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732" y="2969275"/>
            <a:ext cx="4134427" cy="2915057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25049BB3-AFA6-2C2B-7B10-CC74BCC3C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912" y="3348573"/>
            <a:ext cx="3242945" cy="215646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FM/Chybové hlášení: 9211170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Artikel/Výrobek: 910095121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Aftr.Nr/Zakázka: 1566849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Menge aus/ Množství z: 1000/1470 m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20. 11. 2020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430CA2D-3C9A-A5F0-8992-12E52A3E1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246326"/>
              </p:ext>
            </p:extLst>
          </p:nvPr>
        </p:nvGraphicFramePr>
        <p:xfrm>
          <a:off x="1642912" y="5610513"/>
          <a:ext cx="4038820" cy="323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8820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323273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8D2E02A2-CA31-70C6-BD5A-472CAC556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477346"/>
              </p:ext>
            </p:extLst>
          </p:nvPr>
        </p:nvGraphicFramePr>
        <p:xfrm>
          <a:off x="6235810" y="5884332"/>
          <a:ext cx="3944851" cy="323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4851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323274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856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0B282-D024-5A8F-55E7-1B5D1516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Průměrné časy činnosti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B17FAF7-54C3-07B1-63DB-1376C8989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918786"/>
              </p:ext>
            </p:extLst>
          </p:nvPr>
        </p:nvGraphicFramePr>
        <p:xfrm>
          <a:off x="646546" y="2410691"/>
          <a:ext cx="3500984" cy="406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692">
                  <a:extLst>
                    <a:ext uri="{9D8B030D-6E8A-4147-A177-3AD203B41FA5}">
                      <a16:colId xmlns:a16="http://schemas.microsoft.com/office/drawing/2014/main" val="3348261854"/>
                    </a:ext>
                  </a:extLst>
                </a:gridCol>
                <a:gridCol w="1167146">
                  <a:extLst>
                    <a:ext uri="{9D8B030D-6E8A-4147-A177-3AD203B41FA5}">
                      <a16:colId xmlns:a16="http://schemas.microsoft.com/office/drawing/2014/main" val="3716718818"/>
                    </a:ext>
                  </a:extLst>
                </a:gridCol>
                <a:gridCol w="1167146">
                  <a:extLst>
                    <a:ext uri="{9D8B030D-6E8A-4147-A177-3AD203B41FA5}">
                      <a16:colId xmlns:a16="http://schemas.microsoft.com/office/drawing/2014/main" val="156982468"/>
                    </a:ext>
                  </a:extLst>
                </a:gridCol>
              </a:tblGrid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Činnost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Doba trvání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Oddělení, které vykonává činnost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3501538993"/>
                  </a:ext>
                </a:extLst>
              </a:tr>
              <a:tr h="28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 dirty="0">
                          <a:effectLst/>
                        </a:rPr>
                        <a:t>Cesta na místo předání</a:t>
                      </a:r>
                      <a:endParaRPr lang="cs-CZ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40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3499482197"/>
                  </a:ext>
                </a:extLst>
              </a:tr>
              <a:tr h="285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Hledání a kontrola FM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15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1734805738"/>
                  </a:ext>
                </a:extLst>
              </a:tr>
              <a:tr h="139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Napsání lístku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8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1369232091"/>
                  </a:ext>
                </a:extLst>
              </a:tr>
              <a:tr h="139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Cesta zpět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40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1334296168"/>
                  </a:ext>
                </a:extLst>
              </a:tr>
              <a:tr h="58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Hledání a komunikace se skladníkem, předání lístku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15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Logistika, sklad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803033953"/>
                  </a:ext>
                </a:extLst>
              </a:tr>
              <a:tr h="443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Cesta skladníka s materiálem do skladu 05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45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Sklad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259015099"/>
                  </a:ext>
                </a:extLst>
              </a:tr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Hledání paletového místa pro uskladnění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10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Sklad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1726194754"/>
                  </a:ext>
                </a:extLst>
              </a:tr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Napsání pozice uložení na lístek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Sklad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1659993435"/>
                  </a:ext>
                </a:extLst>
              </a:tr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Cesta do kanceláře logistiky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35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Sklad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4055811447"/>
                  </a:ext>
                </a:extLst>
              </a:tr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Předání informací a lístku s pozicí uložení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8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Sklad, 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364907731"/>
                  </a:ext>
                </a:extLst>
              </a:tr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Otevření dokumentu MS excel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1853890501"/>
                  </a:ext>
                </a:extLst>
              </a:tr>
              <a:tr h="291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Zápis náležitostí do tabulky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15 s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Logistika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extLst>
                  <a:ext uri="{0D108BD9-81ED-4DB2-BD59-A6C34878D82A}">
                    <a16:rowId xmlns:a16="http://schemas.microsoft.com/office/drawing/2014/main" val="2788660935"/>
                  </a:ext>
                </a:extLst>
              </a:tr>
              <a:tr h="139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Celkem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 dirty="0">
                          <a:effectLst/>
                        </a:rPr>
                        <a:t>241 s</a:t>
                      </a:r>
                      <a:endParaRPr lang="cs-CZ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6659" marR="46659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788020"/>
                  </a:ext>
                </a:extLst>
              </a:tr>
            </a:tbl>
          </a:graphicData>
        </a:graphic>
      </p:graphicFrame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93107F82-4C3F-5E62-BB4B-6C0CAD40E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EC81A03-A1E3-4372-7556-B7EE4F51F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30487"/>
              </p:ext>
            </p:extLst>
          </p:nvPr>
        </p:nvGraphicFramePr>
        <p:xfrm>
          <a:off x="5447515" y="2169835"/>
          <a:ext cx="5460628" cy="4494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9808">
                  <a:extLst>
                    <a:ext uri="{9D8B030D-6E8A-4147-A177-3AD203B41FA5}">
                      <a16:colId xmlns:a16="http://schemas.microsoft.com/office/drawing/2014/main" val="1141370057"/>
                    </a:ext>
                  </a:extLst>
                </a:gridCol>
                <a:gridCol w="1820410">
                  <a:extLst>
                    <a:ext uri="{9D8B030D-6E8A-4147-A177-3AD203B41FA5}">
                      <a16:colId xmlns:a16="http://schemas.microsoft.com/office/drawing/2014/main" val="1449460720"/>
                    </a:ext>
                  </a:extLst>
                </a:gridCol>
                <a:gridCol w="1820410">
                  <a:extLst>
                    <a:ext uri="{9D8B030D-6E8A-4147-A177-3AD203B41FA5}">
                      <a16:colId xmlns:a16="http://schemas.microsoft.com/office/drawing/2014/main" val="151520056"/>
                    </a:ext>
                  </a:extLst>
                </a:gridCol>
              </a:tblGrid>
              <a:tr h="30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Činnost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Doba trvání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Oddělení, které vykonává činnost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1441521380"/>
                  </a:ext>
                </a:extLst>
              </a:tr>
              <a:tr h="30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Kontrola chybového hlášení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10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Logistika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3785674827"/>
                  </a:ext>
                </a:extLst>
              </a:tr>
              <a:tr h="30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Otevření tabulky MS excel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5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Logistika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3838884126"/>
                  </a:ext>
                </a:extLst>
              </a:tr>
              <a:tr h="14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Vytištění lístku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5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Logistika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157275071"/>
                  </a:ext>
                </a:extLst>
              </a:tr>
              <a:tr h="462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Hledání a komunikace se skladníkem, předání lístku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10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Logistika, sklad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1428672323"/>
                  </a:ext>
                </a:extLst>
              </a:tr>
              <a:tr h="14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Cestu do skladu 05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35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Sklad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1282918617"/>
                  </a:ext>
                </a:extLst>
              </a:tr>
              <a:tr h="30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Hledání materiálu dle pozice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5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Sklad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836844617"/>
                  </a:ext>
                </a:extLst>
              </a:tr>
              <a:tr h="462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Cesta do kanceláře logistiky předat informaci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30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Sklad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494651342"/>
                  </a:ext>
                </a:extLst>
              </a:tr>
              <a:tr h="462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Předání a přijmutí informace o vyskladnění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8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Sklad, logistika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3889486287"/>
                  </a:ext>
                </a:extLst>
              </a:tr>
              <a:tr h="304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Uzavření úkolu v chybovém hlášení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5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Logistika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2230698574"/>
                  </a:ext>
                </a:extLst>
              </a:tr>
              <a:tr h="462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(pokud se jedná o likvidaci odepsání materiálu)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20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Logistika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1486993477"/>
                  </a:ext>
                </a:extLst>
              </a:tr>
              <a:tr h="462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Přeprava materiálu na určené místo + cesta zpět do skladu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70 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Sklad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extLst>
                  <a:ext uri="{0D108BD9-81ED-4DB2-BD59-A6C34878D82A}">
                    <a16:rowId xmlns:a16="http://schemas.microsoft.com/office/drawing/2014/main" val="3244579684"/>
                  </a:ext>
                </a:extLst>
              </a:tr>
              <a:tr h="14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Celkem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203 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5824" marR="5582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09573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8407EDA-0BC8-F50D-F1A1-2CF4BFF80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29053"/>
              </p:ext>
            </p:extLst>
          </p:nvPr>
        </p:nvGraphicFramePr>
        <p:xfrm>
          <a:off x="562459" y="6472105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27A18AA-9FD5-F055-ECEE-CCB3D5E19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16598"/>
              </p:ext>
            </p:extLst>
          </p:nvPr>
        </p:nvGraphicFramePr>
        <p:xfrm>
          <a:off x="5394607" y="6664575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49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64595-A955-7685-E01A-93CEF517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časy činností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FEB910B-37AB-D4CC-E866-982AF3FA03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254275"/>
              </p:ext>
            </p:extLst>
          </p:nvPr>
        </p:nvGraphicFramePr>
        <p:xfrm>
          <a:off x="967932" y="3307754"/>
          <a:ext cx="5128068" cy="2576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8990">
                  <a:extLst>
                    <a:ext uri="{9D8B030D-6E8A-4147-A177-3AD203B41FA5}">
                      <a16:colId xmlns:a16="http://schemas.microsoft.com/office/drawing/2014/main" val="1815823583"/>
                    </a:ext>
                  </a:extLst>
                </a:gridCol>
                <a:gridCol w="1709539">
                  <a:extLst>
                    <a:ext uri="{9D8B030D-6E8A-4147-A177-3AD203B41FA5}">
                      <a16:colId xmlns:a16="http://schemas.microsoft.com/office/drawing/2014/main" val="4275574098"/>
                    </a:ext>
                  </a:extLst>
                </a:gridCol>
                <a:gridCol w="1709539">
                  <a:extLst>
                    <a:ext uri="{9D8B030D-6E8A-4147-A177-3AD203B41FA5}">
                      <a16:colId xmlns:a16="http://schemas.microsoft.com/office/drawing/2014/main" val="1725445322"/>
                    </a:ext>
                  </a:extLst>
                </a:gridCol>
              </a:tblGrid>
              <a:tr h="4922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Činnost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</a:rPr>
                        <a:t>Doba trvání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</a:rPr>
                        <a:t>Oddělení, které vykonává činnost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6810051"/>
                  </a:ext>
                </a:extLst>
              </a:tr>
              <a:tr h="7542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Cesta skladníka s materiálem do skladu 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</a:rPr>
                        <a:t>45 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Sklad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4202456"/>
                  </a:ext>
                </a:extLst>
              </a:tr>
              <a:tr h="4922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Hledání paletového místa pro uskladnění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10 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Sklad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2616132"/>
                  </a:ext>
                </a:extLst>
              </a:tr>
              <a:tr h="2302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Systémové uskladnění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4 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Sklad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511454"/>
                  </a:ext>
                </a:extLst>
              </a:tr>
              <a:tr h="2302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>
                          <a:effectLst/>
                        </a:rPr>
                        <a:t>59 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050230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58EC4C7-BC06-C28B-33B6-F19D82D9F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85660"/>
              </p:ext>
            </p:extLst>
          </p:nvPr>
        </p:nvGraphicFramePr>
        <p:xfrm>
          <a:off x="6749763" y="2569734"/>
          <a:ext cx="4919064" cy="3779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9688">
                  <a:extLst>
                    <a:ext uri="{9D8B030D-6E8A-4147-A177-3AD203B41FA5}">
                      <a16:colId xmlns:a16="http://schemas.microsoft.com/office/drawing/2014/main" val="1243730219"/>
                    </a:ext>
                  </a:extLst>
                </a:gridCol>
                <a:gridCol w="1639688">
                  <a:extLst>
                    <a:ext uri="{9D8B030D-6E8A-4147-A177-3AD203B41FA5}">
                      <a16:colId xmlns:a16="http://schemas.microsoft.com/office/drawing/2014/main" val="2846582430"/>
                    </a:ext>
                  </a:extLst>
                </a:gridCol>
                <a:gridCol w="1639688">
                  <a:extLst>
                    <a:ext uri="{9D8B030D-6E8A-4147-A177-3AD203B41FA5}">
                      <a16:colId xmlns:a16="http://schemas.microsoft.com/office/drawing/2014/main" val="3903266555"/>
                    </a:ext>
                  </a:extLst>
                </a:gridCol>
              </a:tblGrid>
              <a:tr h="2533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Činnost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Doba trvání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Oddělení, které vykonává činnost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3067389180"/>
                  </a:ext>
                </a:extLst>
              </a:tr>
              <a:tr h="1185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Cestu do skladu 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35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Sklad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1066123682"/>
                  </a:ext>
                </a:extLst>
              </a:tr>
              <a:tr h="2533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Hledání materiálu dle pozice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5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Sklad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3094821901"/>
                  </a:ext>
                </a:extLst>
              </a:tr>
              <a:tr h="2533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Systémové vyskladnění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4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Sklad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2689494385"/>
                  </a:ext>
                </a:extLst>
              </a:tr>
              <a:tr h="3881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Uzavření úkolu v chybovém hlášení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5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Logistika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1860707384"/>
                  </a:ext>
                </a:extLst>
              </a:tr>
              <a:tr h="3881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(pokud se jedná o likvidaci odepsání materiálu)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20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Logistika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1297289747"/>
                  </a:ext>
                </a:extLst>
              </a:tr>
              <a:tr h="5230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Přeprava materiálu na určené místo + cesta zpět do skladu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70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Sklad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4264714411"/>
                  </a:ext>
                </a:extLst>
              </a:tr>
              <a:tr h="1185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>
                          <a:effectLst/>
                        </a:rPr>
                        <a:t>139 s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0828" marR="60828" marT="0" marB="0"/>
                </a:tc>
                <a:extLst>
                  <a:ext uri="{0D108BD9-81ED-4DB2-BD59-A6C34878D82A}">
                    <a16:rowId xmlns:a16="http://schemas.microsoft.com/office/drawing/2014/main" val="4256108310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6E45275-7FB3-9161-2711-8EF7BD9C4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26199"/>
              </p:ext>
            </p:extLst>
          </p:nvPr>
        </p:nvGraphicFramePr>
        <p:xfrm>
          <a:off x="967932" y="5982577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0CF4BF5-F473-9E57-31A2-BE2730F68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58039"/>
              </p:ext>
            </p:extLst>
          </p:nvPr>
        </p:nvGraphicFramePr>
        <p:xfrm>
          <a:off x="6783771" y="6416687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598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D32E6-FC51-799A-59DC-B4E0F50B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Implementace upozorňovacího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91B5D4-9314-1101-013E-CE2FD5AE0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Vytvořit upozorňovací systém</a:t>
            </a:r>
          </a:p>
          <a:p>
            <a:r>
              <a:rPr lang="cs-CZ" dirty="0"/>
              <a:t>Implementovat do MS Outlook a SAP</a:t>
            </a:r>
          </a:p>
          <a:p>
            <a:r>
              <a:rPr lang="cs-CZ" dirty="0"/>
              <a:t>Zasílání automatických e-mailového upozornění, kdykoliv je řešitel problému na řadě</a:t>
            </a:r>
          </a:p>
        </p:txBody>
      </p:sp>
    </p:spTree>
    <p:extLst>
      <p:ext uri="{BB962C8B-B14F-4D97-AF65-F5344CB8AC3E}">
        <p14:creationId xmlns:p14="http://schemas.microsoft.com/office/powerpoint/2010/main" val="2128369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EA123-F5B5-4914-7381-88735DD4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Přehodnocení dodavatelů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2605D-BBE3-B4E5-2382-5E2C95EE8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Přehodnocení dodavatelů ( hodnocení způsobených ztrát, dodržených termínů, komunikace, atd.)</a:t>
            </a:r>
          </a:p>
          <a:p>
            <a:r>
              <a:rPr lang="cs-CZ" dirty="0"/>
              <a:t>V roce 2021 i 2022 nesplněny cílové doby pro vyřízení reklamací</a:t>
            </a:r>
          </a:p>
        </p:txBody>
      </p:sp>
    </p:spTree>
    <p:extLst>
      <p:ext uri="{BB962C8B-B14F-4D97-AF65-F5344CB8AC3E}">
        <p14:creationId xmlns:p14="http://schemas.microsoft.com/office/powerpoint/2010/main" val="4054563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5854F-ED18-F893-1B62-57183D14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a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DA5C2D-237D-1766-E790-AE6E9FF02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Vedoucí:</a:t>
            </a:r>
          </a:p>
          <a:p>
            <a:pPr lvl="1"/>
            <a:r>
              <a:rPr lang="cs-CZ" dirty="0"/>
              <a:t>Jak se staví společnost k Vámi zvoleným návrhům? Budou návrhy implementovány</a:t>
            </a:r>
          </a:p>
          <a:p>
            <a:endParaRPr lang="cs-CZ" dirty="0"/>
          </a:p>
          <a:p>
            <a:r>
              <a:rPr lang="cs-CZ" dirty="0"/>
              <a:t>Oponent:</a:t>
            </a:r>
          </a:p>
          <a:p>
            <a:pPr lvl="1"/>
            <a:r>
              <a:rPr lang="cs-CZ" dirty="0"/>
              <a:t>Jsou Vaše návrhy aplikovatelné i pro ostatní výrobní pobočky dané společnosti?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C58AB133-9ADE-564F-E108-93FB3F74C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370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1DADA-95FE-64B0-BE12-554C3DE04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5294" y="3441700"/>
            <a:ext cx="8761412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dirty="0"/>
              <a:t>Děkuji za pozornost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F76D1096-6A37-1402-708E-C495801C7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90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7970B-A71B-8308-07A7-DE7EAB12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B34485-99B9-4366-C3BF-46A553D2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  <a:p>
            <a:r>
              <a:rPr lang="cs-CZ" dirty="0"/>
              <a:t>Výzkumné otázky</a:t>
            </a:r>
          </a:p>
          <a:p>
            <a:r>
              <a:rPr lang="cs-CZ" dirty="0"/>
              <a:t>Metodika práce</a:t>
            </a:r>
          </a:p>
          <a:p>
            <a:r>
              <a:rPr lang="cs-CZ" dirty="0"/>
              <a:t>Současný stav problematiky</a:t>
            </a:r>
          </a:p>
          <a:p>
            <a:r>
              <a:rPr lang="cs-CZ" dirty="0"/>
              <a:t>Navrhovaná řešení</a:t>
            </a:r>
          </a:p>
          <a:p>
            <a:r>
              <a:rPr lang="cs-CZ" dirty="0"/>
              <a:t>Odpovědi na otázky vedoucího a oponenta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CB1042CF-1907-B27D-514A-5F435A5C0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52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83E66-BF6B-7503-E27B-55C27193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86DAC-F530-A798-B5F3-BFA62CE7E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bakalářské práce je provést analýzu současného stavu reklamačních procesů v daném podniku a na základě výsledků procesy zefektivnit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BA9F2C5C-C0DD-15BB-16FE-163606C7D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38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7F168-E7CC-0620-3F42-7792CBE3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E22769-C9C7-4DBF-EF33-08ACD06F9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procesy nějakým způsobem zefektivnit? </a:t>
            </a:r>
          </a:p>
          <a:p>
            <a:r>
              <a:rPr lang="cs-CZ" dirty="0"/>
              <a:t>Dochází při průběhu informace v procesních informačních tocích k problémům? </a:t>
            </a:r>
          </a:p>
          <a:p>
            <a:r>
              <a:rPr lang="pl-PL" dirty="0"/>
              <a:t>Je doba trvání procesů optimální? </a:t>
            </a:r>
            <a:endParaRPr lang="cs-CZ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740169D0-A64A-DEC7-386B-B2C952461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9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893B0-915E-0E23-CFD6-B428A91C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99593-6C12-E0A2-AC9B-430AA6169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podnikových materiálů</a:t>
            </a:r>
          </a:p>
          <a:p>
            <a:r>
              <a:rPr lang="cs-CZ" dirty="0"/>
              <a:t>Pozorování</a:t>
            </a:r>
          </a:p>
          <a:p>
            <a:r>
              <a:rPr lang="cs-CZ" dirty="0"/>
              <a:t>Analýza informačních toků</a:t>
            </a:r>
          </a:p>
          <a:p>
            <a:r>
              <a:rPr lang="cs-CZ" dirty="0"/>
              <a:t>Snímkování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CF405236-7A4C-1683-299F-EEF489619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32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FF741-6463-0375-0CDE-9EB383644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zpracování reklamací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89D2D-CD69-C03E-B23D-9977EE8C7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75791"/>
            <a:ext cx="8761412" cy="3416300"/>
          </a:xfrm>
        </p:spPr>
        <p:txBody>
          <a:bodyPr/>
          <a:lstStyle/>
          <a:p>
            <a:r>
              <a:rPr lang="cs-CZ" dirty="0"/>
              <a:t>Interní reklamace (FM)</a:t>
            </a:r>
          </a:p>
          <a:p>
            <a:pPr lvl="1"/>
            <a:r>
              <a:rPr lang="cs-CZ" dirty="0"/>
              <a:t>Cílová doba zpracování: 20 dní</a:t>
            </a:r>
          </a:p>
          <a:p>
            <a:r>
              <a:rPr lang="cs-CZ" dirty="0"/>
              <a:t>Zákaznické reklamace (KB)</a:t>
            </a:r>
          </a:p>
          <a:p>
            <a:pPr lvl="1"/>
            <a:r>
              <a:rPr lang="cs-CZ" dirty="0"/>
              <a:t>Cílová doba zpracování: 30 dní</a:t>
            </a:r>
          </a:p>
          <a:p>
            <a:r>
              <a:rPr lang="cs-CZ" dirty="0"/>
              <a:t>Reklamace dodavateli (RB)</a:t>
            </a:r>
          </a:p>
          <a:p>
            <a:pPr lvl="1"/>
            <a:r>
              <a:rPr lang="cs-CZ" dirty="0"/>
              <a:t>Cílová doba zpracování 30 dní</a:t>
            </a:r>
          </a:p>
          <a:p>
            <a:pPr lvl="1"/>
            <a:endParaRPr lang="cs-CZ" dirty="0"/>
          </a:p>
          <a:p>
            <a:r>
              <a:rPr lang="cs-CZ" dirty="0"/>
              <a:t>Cíl: Zrychlit dobu zpracování zákaznických reklamací a reklamací dodavateli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67F55FC-DBBE-7FD0-EB3E-A9604E93D5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678575"/>
              </p:ext>
            </p:extLst>
          </p:nvPr>
        </p:nvGraphicFramePr>
        <p:xfrm>
          <a:off x="5981954" y="3429000"/>
          <a:ext cx="5794409" cy="1198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018">
                  <a:extLst>
                    <a:ext uri="{9D8B030D-6E8A-4147-A177-3AD203B41FA5}">
                      <a16:colId xmlns:a16="http://schemas.microsoft.com/office/drawing/2014/main" val="2852250958"/>
                    </a:ext>
                  </a:extLst>
                </a:gridCol>
                <a:gridCol w="1525013">
                  <a:extLst>
                    <a:ext uri="{9D8B030D-6E8A-4147-A177-3AD203B41FA5}">
                      <a16:colId xmlns:a16="http://schemas.microsoft.com/office/drawing/2014/main" val="3476609208"/>
                    </a:ext>
                  </a:extLst>
                </a:gridCol>
                <a:gridCol w="1462989">
                  <a:extLst>
                    <a:ext uri="{9D8B030D-6E8A-4147-A177-3AD203B41FA5}">
                      <a16:colId xmlns:a16="http://schemas.microsoft.com/office/drawing/2014/main" val="2236148708"/>
                    </a:ext>
                  </a:extLst>
                </a:gridCol>
                <a:gridCol w="1375389">
                  <a:extLst>
                    <a:ext uri="{9D8B030D-6E8A-4147-A177-3AD203B41FA5}">
                      <a16:colId xmlns:a16="http://schemas.microsoft.com/office/drawing/2014/main" val="919295714"/>
                    </a:ext>
                  </a:extLst>
                </a:gridCol>
              </a:tblGrid>
              <a:tr h="4919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Druh reklamace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Cílová hodnota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Hodnota v roce 2021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Hodnota v roce 2022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2888891"/>
                  </a:ext>
                </a:extLst>
              </a:tr>
              <a:tr h="2354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FM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20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32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15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4627921"/>
                  </a:ext>
                </a:extLst>
              </a:tr>
              <a:tr h="2354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30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38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23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366017"/>
                  </a:ext>
                </a:extLst>
              </a:tr>
              <a:tr h="2354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30 dní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33 dní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43 dní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5022115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22AF7EE-5F89-0DAB-A11B-73DC06780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663964"/>
              </p:ext>
            </p:extLst>
          </p:nvPr>
        </p:nvGraphicFramePr>
        <p:xfrm>
          <a:off x="5981954" y="4627418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93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662C3-81C9-D2F8-80E2-E9B1AAD92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Počet reklamací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48A502-CD09-87AD-DCEB-B45E1D2AF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reklamace (FM)</a:t>
            </a:r>
          </a:p>
          <a:p>
            <a:pPr lvl="1"/>
            <a:r>
              <a:rPr lang="cs-CZ" dirty="0"/>
              <a:t>Možné zlepšení s předpokladem průměru 24 reklamací měsíčně pro rok 2022</a:t>
            </a:r>
          </a:p>
          <a:p>
            <a:r>
              <a:rPr lang="cs-CZ" dirty="0"/>
              <a:t>Zákaznické reklamace (KB)</a:t>
            </a:r>
          </a:p>
          <a:p>
            <a:pPr lvl="1"/>
            <a:r>
              <a:rPr lang="cs-CZ" dirty="0"/>
              <a:t>Možné zhoršení s předpokladem 19 reklamací za měsíc pro rok 2022</a:t>
            </a:r>
          </a:p>
          <a:p>
            <a:r>
              <a:rPr lang="cs-CZ" dirty="0"/>
              <a:t>Reklamace dodavateli (RB)</a:t>
            </a:r>
          </a:p>
          <a:p>
            <a:pPr lvl="1"/>
            <a:r>
              <a:rPr lang="cs-CZ" dirty="0"/>
              <a:t>Možné zhoršení s předpokladem 13 reklamací měsíčně pro rok 2022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5E82FF7-2EE8-1D83-7CBA-962CEA5149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886813"/>
              </p:ext>
            </p:extLst>
          </p:nvPr>
        </p:nvGraphicFramePr>
        <p:xfrm>
          <a:off x="6891309" y="5037391"/>
          <a:ext cx="4885055" cy="982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7195">
                  <a:extLst>
                    <a:ext uri="{9D8B030D-6E8A-4147-A177-3AD203B41FA5}">
                      <a16:colId xmlns:a16="http://schemas.microsoft.com/office/drawing/2014/main" val="2612106896"/>
                    </a:ext>
                  </a:extLst>
                </a:gridCol>
                <a:gridCol w="1677035">
                  <a:extLst>
                    <a:ext uri="{9D8B030D-6E8A-4147-A177-3AD203B41FA5}">
                      <a16:colId xmlns:a16="http://schemas.microsoft.com/office/drawing/2014/main" val="1060584202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3182609326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Druh reklamace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Počet reklamací 2021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Počet reklamací 2022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3682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FM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362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191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634278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209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009877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50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6555726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FF5DE9F-7FAB-E742-43BE-3176CAA04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441175"/>
              </p:ext>
            </p:extLst>
          </p:nvPr>
        </p:nvGraphicFramePr>
        <p:xfrm>
          <a:off x="6891308" y="6019800"/>
          <a:ext cx="4885056" cy="243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5056">
                  <a:extLst>
                    <a:ext uri="{9D8B030D-6E8A-4147-A177-3AD203B41FA5}">
                      <a16:colId xmlns:a16="http://schemas.microsoft.com/office/drawing/2014/main" val="2364925159"/>
                    </a:ext>
                  </a:extLst>
                </a:gridCol>
              </a:tblGrid>
              <a:tr h="24324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cs-CZ" sz="1000" dirty="0">
                          <a:effectLst/>
                        </a:rPr>
                        <a:t>Zdroj: Vlastní zpracování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89535" marR="895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2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40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22C53-1B56-F565-7248-4D962D12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toky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DDAC5-C5AB-74D0-E6BB-73D110647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reklamace</a:t>
            </a:r>
          </a:p>
          <a:p>
            <a:pPr lvl="1"/>
            <a:r>
              <a:rPr lang="cs-CZ" dirty="0"/>
              <a:t>Hrozí ztráta informací</a:t>
            </a:r>
          </a:p>
          <a:p>
            <a:r>
              <a:rPr lang="cs-CZ" dirty="0"/>
              <a:t>Zákaznické reklamace</a:t>
            </a:r>
          </a:p>
          <a:p>
            <a:pPr lvl="1"/>
            <a:r>
              <a:rPr lang="cs-CZ" dirty="0"/>
              <a:t>Hrozí ztráta informací</a:t>
            </a:r>
          </a:p>
          <a:p>
            <a:r>
              <a:rPr lang="cs-CZ" dirty="0"/>
              <a:t>Reklamace dodavateli</a:t>
            </a:r>
          </a:p>
          <a:p>
            <a:pPr lvl="1"/>
            <a:r>
              <a:rPr lang="cs-CZ" dirty="0"/>
              <a:t>V pořádku, jen zbytečné prodlevy</a:t>
            </a:r>
          </a:p>
        </p:txBody>
      </p:sp>
    </p:spTree>
    <p:extLst>
      <p:ext uri="{BB962C8B-B14F-4D97-AF65-F5344CB8AC3E}">
        <p14:creationId xmlns:p14="http://schemas.microsoft.com/office/powerpoint/2010/main" val="2182399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99B05-4A7D-6EF2-CED1-8CB1DB83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Výsledky a návrhy opatření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FEE425-5555-6998-07B6-E5603D4CC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Implementace upozorňovacího systému </a:t>
            </a:r>
          </a:p>
          <a:p>
            <a:r>
              <a:rPr lang="cs-CZ" dirty="0"/>
              <a:t>Přepracování kódů</a:t>
            </a:r>
          </a:p>
          <a:p>
            <a:r>
              <a:rPr lang="cs-CZ" dirty="0"/>
              <a:t>Automatizace činnosti přebírání vadného výrobku ve skladu</a:t>
            </a:r>
          </a:p>
          <a:p>
            <a:r>
              <a:rPr lang="cs-CZ" dirty="0"/>
              <a:t>Přehodnocení dodavatelů</a:t>
            </a:r>
          </a:p>
          <a:p>
            <a:endParaRPr lang="cs-CZ" dirty="0"/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B15D010E-FC94-E486-A15D-B4AEC4D79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150" y="5772150"/>
            <a:ext cx="10858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5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850</TotalTime>
  <Words>822</Words>
  <Application>Microsoft Office PowerPoint</Application>
  <PresentationFormat>Širokoúhlá obrazovka</PresentationFormat>
  <Paragraphs>243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Ion Boardroom</vt:lpstr>
      <vt:lpstr>Zefektivnění interních procesů ve vybraném podniku</vt:lpstr>
      <vt:lpstr>Osnova</vt:lpstr>
      <vt:lpstr>Cíl práce</vt:lpstr>
      <vt:lpstr>Výzkumné otázky</vt:lpstr>
      <vt:lpstr>Metodika</vt:lpstr>
      <vt:lpstr>Doba zpracování reklamací</vt:lpstr>
      <vt:lpstr>Počet reklamací</vt:lpstr>
      <vt:lpstr>Informační toky</vt:lpstr>
      <vt:lpstr>Výsledky a návrhy opatření</vt:lpstr>
      <vt:lpstr>Přepracování kódů příčiny chyby</vt:lpstr>
      <vt:lpstr>Automatizace činnosti přebírání výrobku ve skladu</vt:lpstr>
      <vt:lpstr>Nová průvodní karta</vt:lpstr>
      <vt:lpstr>Průměrné časy činnosti</vt:lpstr>
      <vt:lpstr>Nové časy činností</vt:lpstr>
      <vt:lpstr>Implementace upozorňovacího systému</vt:lpstr>
      <vt:lpstr>Přehodnocení dodavatelů</vt:lpstr>
      <vt:lpstr>Otázky vedoucího a oponenta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Zefektivnění interních procesů ve vybraném podniku</dc:title>
  <dc:creator>daniel.sedlacek37@gmail.com</dc:creator>
  <cp:lastModifiedBy>daniel.sedlacek37@gmail.com</cp:lastModifiedBy>
  <cp:revision>3</cp:revision>
  <dcterms:created xsi:type="dcterms:W3CDTF">2023-01-19T14:43:52Z</dcterms:created>
  <dcterms:modified xsi:type="dcterms:W3CDTF">2023-01-20T22:44:18Z</dcterms:modified>
</cp:coreProperties>
</file>