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56" r:id="rId2"/>
    <p:sldId id="259" r:id="rId3"/>
    <p:sldId id="257" r:id="rId4"/>
    <p:sldId id="291" r:id="rId5"/>
    <p:sldId id="294" r:id="rId6"/>
    <p:sldId id="295" r:id="rId7"/>
    <p:sldId id="293" r:id="rId8"/>
    <p:sldId id="292" r:id="rId9"/>
    <p:sldId id="297" r:id="rId10"/>
    <p:sldId id="296" r:id="rId11"/>
    <p:sldId id="298" r:id="rId12"/>
    <p:sldId id="290" r:id="rId13"/>
    <p:sldId id="300" r:id="rId14"/>
    <p:sldId id="282" r:id="rId15"/>
    <p:sldId id="289" r:id="rId16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66"/>
    <a:srgbClr val="24A02A"/>
    <a:srgbClr val="58B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501A67-223A-B43E-838F-2122498D5F3B}" v="16" dt="2023-01-20T19:49:24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9" d="100"/>
          <a:sy n="89" d="100"/>
        </p:scale>
        <p:origin x="25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AA0DCCDF-4269-523D-E64F-B3B2FC5E38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7BFAA07D-F79E-A170-764A-69A5A7520C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0BA9A5-0C2B-4F69-A719-EA5C0A07F6B4}" type="datetimeFigureOut">
              <a:rPr lang="cs-CZ"/>
              <a:pPr>
                <a:defRPr/>
              </a:pPr>
              <a:t>20.01.2023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2ADD7B25-DF8B-518C-37A7-CC639A2A95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19494E65-A0B6-9576-EEF0-73B72F0B2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9FA1C6F4-CF3D-FCBE-3D43-F06BBA2A38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AAFF65F7-C59D-B3CA-3972-378652CC4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4511416-4490-468A-8349-C24F8A5B736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CAAA18F9-1DF8-7A64-EFE3-655D8BB065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A90549C6-24A4-7077-D0EB-E4F50BA3D4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526B332C-F60B-B1DF-7946-C4458C80F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0005BEA-05B7-4011-9D37-61B6B0BA56AE}" type="slidenum">
              <a:rPr lang="cs-CZ" altLang="cs-CZ">
                <a:latin typeface="Calibri" panose="020F0502020204030204" pitchFamily="34" charset="0"/>
              </a:rPr>
              <a:pPr/>
              <a:t>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id="{6C3EC776-3816-AA40-597F-FC53079F5E9E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D95CDE70-C1E4-C873-6704-4A87E93CDEC0}"/>
                </a:ext>
              </a:extLst>
            </p:cNvPr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>
              <a:extLst>
                <a:ext uri="{FF2B5EF4-FFF2-40B4-BE49-F238E27FC236}">
                  <a16:creationId xmlns:a16="http://schemas.microsoft.com/office/drawing/2014/main" id="{E4CE3550-7AAD-D251-A789-367DA48A6B77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>
              <a:extLst>
                <a:ext uri="{FF2B5EF4-FFF2-40B4-BE49-F238E27FC236}">
                  <a16:creationId xmlns:a16="http://schemas.microsoft.com/office/drawing/2014/main" id="{04AD7CEF-D87D-8676-1742-AA416BE4AA10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B12AADC3-217E-ACFF-A340-53019C6F15E3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572EB523-D561-D5E9-5D69-351421E3F57E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>
              <a:extLst>
                <a:ext uri="{FF2B5EF4-FFF2-40B4-BE49-F238E27FC236}">
                  <a16:creationId xmlns:a16="http://schemas.microsoft.com/office/drawing/2014/main" id="{BA1BBCA6-A712-3D9C-F580-B2DBD124E972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F1691ED5-5538-2CE0-1B95-B2DC0C5FB8AB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0409B728-04C5-9379-364C-36C80792A8C2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B5E2A3EF-0C6C-85E1-58B7-2587B98080B0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>
              <a:extLst>
                <a:ext uri="{FF2B5EF4-FFF2-40B4-BE49-F238E27FC236}">
                  <a16:creationId xmlns:a16="http://schemas.microsoft.com/office/drawing/2014/main" id="{CF89A331-7DC2-DB7A-C66A-D7E1FBB8C02F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48911CF-8FFA-BADC-DC4E-85AB63E0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3C266-321C-4CE1-96F3-E82445189D98}" type="datetime1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7CF17A3-A2F7-0ED8-B5A1-2617686A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017D5E8-BA6A-EA90-229E-62D618B2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5AFCC-7333-43FD-AEFD-05BD5BF0F9FA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61529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52D2F-9AFD-B321-B5A5-EEA80C6D6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5AA6-7227-470A-958E-902CE57FADCD}" type="datetime1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9EE17-4728-1E24-DAD7-823D3EA2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58E67-AD90-E609-95BF-6C2414FB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673E6-B79A-4C36-A8E5-CFE0A33ED321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07103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>
            <a:extLst>
              <a:ext uri="{FF2B5EF4-FFF2-40B4-BE49-F238E27FC236}">
                <a16:creationId xmlns:a16="http://schemas.microsoft.com/office/drawing/2014/main" id="{F5F716AD-28A8-CC94-A847-9E137E775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51D1BE0C-EB8E-7BB2-1007-ADFBA3108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8632C8B-8606-57AA-5F9A-98646B3C15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8A0E8-54A4-4FA1-814B-19B53DEAB616}" type="datetime1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74E2338-896C-9317-233F-E0B2FFAB26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2EE9277-1487-DF8B-6234-E5B908016C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B5A891D-4896-4470-87C7-B0B6EBCC234C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5570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7A76-03FF-A168-C9FC-58F52582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9F3E-9ED2-4B94-8ACE-6C5FC672CBAC}" type="datetime1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28B18-98C5-A78B-4ED6-F52E6D85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1C337-90A0-17DB-FF71-BB096556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59F2E-4A2C-49DB-9571-313792F460E0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7141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>
            <a:extLst>
              <a:ext uri="{FF2B5EF4-FFF2-40B4-BE49-F238E27FC236}">
                <a16:creationId xmlns:a16="http://schemas.microsoft.com/office/drawing/2014/main" id="{874EEE6E-41F1-BBBC-A57A-D498A863A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C745399B-F61E-0F25-746A-A3D8B56F7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952439-FBD5-13DC-FDC8-ED8746BCEB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41F6-7DEC-45F3-A554-25EB573E6CCB}" type="datetime1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5936A6C-CABC-DDDB-A7A4-1952F2B2C6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F0D3056-DDF0-5405-9951-301CD82EB4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17B075F-4479-46D0-9616-8072179F6563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781094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C4151-F54C-8EE5-76B0-7411B2C958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75D35-D9CB-4D7B-8E37-587A3FE7D852}" type="datetime1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CBFFB-BD2F-03FF-66E1-4A38BC92E2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C39DC-2627-2DB8-F595-E46C46E9B3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BE309D-2B61-47A0-ACC9-C9CD93D50CA3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82085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88EC4-C3C4-3174-3BF2-5ECFF416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A451B-196B-42BE-BFA2-7860106F613C}" type="datetime1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90F80-28DD-7A6B-A9F7-E15A4BA0D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C82E9-3639-A9DD-73D5-8058BCA6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1DF12-46C5-4FEB-8961-F4BB5CD8798D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28832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4925F-4C32-3790-05D8-4E55FB27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174AE-A1F6-4A5B-9182-6C2092889CDE}" type="datetime1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3BBBD-C7DB-E494-51E0-9ADC007D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DCB2F-A3DE-089E-FB37-3CD2281A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466B2-518A-41AD-919D-F233AE203988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2317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F88E9-D854-9F62-3C7A-AE06FCE1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404D-9ECA-4F3E-B937-408D252D87E3}" type="datetime1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ED7B9-E8C1-B41B-FFCA-1A05C13A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97760-0C7C-451F-7601-9EAA15F0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489D5-C2ED-411F-8D19-923ACDE59F20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52263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07549-538A-FB75-F229-338EAD1C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76F36-A174-4A11-BDA0-44F906289C34}" type="datetime1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92196-EEBD-5ED6-C72B-A1A7FA64B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F953C-78BB-1C96-1E00-D3235224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0DFA9-C5DA-461F-A32C-78FA2B1C0C48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9865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444328-6F93-FA61-F69D-99A8441A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89D46-3E07-43AA-A4B4-38EA6D45A92F}" type="datetime1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A99BA2-37FB-63AD-C8A0-92ADE0E6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43884B-B647-3E12-D665-BB81064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7E007-282C-4B02-8AD7-CB9414205CCE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80469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44660C-2688-4ECB-2F20-A381254D9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AC98-8808-4E74-8E67-B2DB097283BA}" type="datetime1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BFECF3-735C-2F82-EA1F-8C64E41A3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6C6125-3CB1-9456-8991-255AEBA5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AAA0-7AF3-4E03-826B-CEA16EF2D498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84886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721268-370A-412B-D283-1A6440ED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393E9-F85B-4209-B349-4060A9A8EFBB}" type="datetime1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B335A3E-70C6-308A-4AB1-3773FE60B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79D82A-D54F-26FF-B1BB-759C5521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2F3FA-BA18-4785-923B-8169CA507EC2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9603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FB866E-2200-37C2-1AA7-F44E39DD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BB27-E5D4-4D53-AD69-4FB7EA865CB1}" type="datetime1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20BEC59-F266-34F2-C7FF-99D06E5F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A133BC-4BDE-6C2A-F357-9ED4BB51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C4DE5-1C45-4C84-AF81-5C3FDEC8328E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81128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6AB8C5-3E82-CE59-850D-660890FBA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DC9A-47F8-47AE-9676-7E5A47669022}" type="datetime1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50FE39-F9C5-930C-F056-55E3F152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D3C4D8-7F19-C4FC-B338-B3A212D6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54081-28F1-4F75-90E3-552D02834574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12234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57A6AE-0BEC-FB3F-7717-7135B980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EAA8-AFE8-4C40-80AA-2E90FD602211}" type="datetime1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E43207-2BC0-5D36-2D03-1BACF3A2C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BBE896-D7A4-30AB-A6F8-6310DAE8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4D4E4-8C6A-4B7A-AD17-EEAD3256C0DD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764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4000">
              <a:srgbClr val="CDCDCD"/>
            </a:gs>
            <a:gs pos="100000">
              <a:srgbClr val="CDCDC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>
            <a:extLst>
              <a:ext uri="{FF2B5EF4-FFF2-40B4-BE49-F238E27FC236}">
                <a16:creationId xmlns:a16="http://schemas.microsoft.com/office/drawing/2014/main" id="{3258F889-1D1F-B7AC-5A7B-16E39FAA32D4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60F7E9F-76B2-A1F9-3D58-E2D9AD441497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3AA6D9-1D34-7C72-53E0-E7EE8AC483B5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8405EA93-8D45-97B4-7881-ADC72D491D8E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6DA03B9E-4B78-0602-BB30-1AB3B63234E4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C4C58863-65C2-3608-396D-5DEB983521FF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2AF775AD-E7C4-3C84-F1CD-01A4B0AD2234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D0BE9FF-7C76-4D78-8363-830AAE4B2810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2932D6BF-3BBA-C336-C96F-36BDBE3E940B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49D61CA9-F69B-570B-006A-0DFF2C6D4610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CD9D354-2B0F-B638-B9F4-6490168A80B4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DB5E387-E4CC-1B69-C37D-57C5D6B136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Upravte štýly predlohy textu</a:t>
            </a:r>
            <a:endParaRPr lang="en-US" altLang="cs-CZ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335C489-8755-8777-3E68-9891B5EF43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Upravte štýl predlohy textu.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Tretia úroveň</a:t>
            </a:r>
          </a:p>
          <a:p>
            <a:pPr lvl="3"/>
            <a:r>
              <a:rPr lang="sk-SK" altLang="cs-CZ"/>
              <a:t>Štvrtá úroveň</a:t>
            </a:r>
          </a:p>
          <a:p>
            <a:pPr lvl="4"/>
            <a:r>
              <a:rPr lang="sk-SK" altLang="cs-CZ"/>
              <a:t>Piata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5985A-D7D7-5BF0-960A-28BC6994C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760E159-E0FB-4D16-AF7B-4C4739077FA7}" type="datetime1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9952-DE03-3F95-C20E-C8E6769FF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CAD8F-0F37-C818-BABF-CF866F92E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fld id="{547C5431-F830-4E59-ABFA-E20C2497BD55}" type="slidenum">
              <a:rPr lang="sk-SK" altLang="cs-CZ"/>
              <a:pPr/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6" r:id="rId11"/>
    <p:sldLayoutId id="2147483981" r:id="rId12"/>
    <p:sldLayoutId id="2147483987" r:id="rId13"/>
    <p:sldLayoutId id="2147483982" r:id="rId14"/>
    <p:sldLayoutId id="2147483983" r:id="rId15"/>
    <p:sldLayoutId id="2147483984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4701A-49BB-AE86-88E6-3CB195024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38" y="3163888"/>
            <a:ext cx="9239250" cy="2300287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/>
              <a:t>Konstrukční návrh upínacího přípravku pro CNC frézku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i="1" dirty="0" err="1">
                <a:solidFill>
                  <a:schemeClr val="accent6"/>
                </a:solidFill>
              </a:rPr>
              <a:t>Bakalářská</a:t>
            </a:r>
            <a:r>
              <a:rPr lang="sk-SK" sz="2400" i="1" dirty="0">
                <a:solidFill>
                  <a:schemeClr val="accent6"/>
                </a:solidFill>
              </a:rPr>
              <a:t> práce</a:t>
            </a:r>
            <a:endParaRPr lang="cs-CZ" sz="2400" i="1" dirty="0">
              <a:solidFill>
                <a:schemeClr val="accent6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C469A3-389A-89EB-A5FE-1C14B1EC1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488" y="6026150"/>
            <a:ext cx="11974512" cy="7493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alt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Vypracoval: Novák David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sk-SK" altLang="sk-SK" dirty="0">
                <a:solidFill>
                  <a:schemeClr val="tx1"/>
                </a:solidFill>
                <a:latin typeface="Arial"/>
                <a:cs typeface="Arial"/>
              </a:rPr>
              <a:t>     2022                                                                </a:t>
            </a:r>
            <a:r>
              <a:rPr lang="sk-SK" altLang="sk-SK" dirty="0" err="1">
                <a:solidFill>
                  <a:schemeClr val="tx1"/>
                </a:solidFill>
                <a:latin typeface="Arial"/>
                <a:cs typeface="Arial"/>
              </a:rPr>
              <a:t>Vedoucí</a:t>
            </a:r>
            <a:r>
              <a:rPr lang="sk-SK" altLang="sk-SK" dirty="0">
                <a:solidFill>
                  <a:schemeClr val="tx1"/>
                </a:solidFill>
                <a:latin typeface="Arial"/>
                <a:cs typeface="Arial"/>
              </a:rPr>
              <a:t> práce: </a:t>
            </a:r>
            <a:r>
              <a:rPr lang="cs-CZ" dirty="0">
                <a:solidFill>
                  <a:schemeClr val="tx1"/>
                </a:solidFill>
                <a:latin typeface="Arial"/>
                <a:cs typeface="Arial"/>
              </a:rPr>
              <a:t>Ing. Ján Majerník, PhD.</a:t>
            </a:r>
          </a:p>
        </p:txBody>
      </p:sp>
      <p:pic>
        <p:nvPicPr>
          <p:cNvPr id="6148" name="Obrázek 3">
            <a:extLst>
              <a:ext uri="{FF2B5EF4-FFF2-40B4-BE49-F238E27FC236}">
                <a16:creationId xmlns:a16="http://schemas.microsoft.com/office/drawing/2014/main" id="{0C93046A-5CAE-EEBE-3F6F-5D034306C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671513"/>
            <a:ext cx="59896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Zástupný symbol pro číslo snímku 3">
            <a:extLst>
              <a:ext uri="{FF2B5EF4-FFF2-40B4-BE49-F238E27FC236}">
                <a16:creationId xmlns:a16="http://schemas.microsoft.com/office/drawing/2014/main" id="{6DE0F6B6-7B8A-78D7-28FF-D463C3AD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2D837E-5480-4E81-A2E2-4E0F2452C6B4}" type="slidenum">
              <a:rPr lang="sk-SK" altLang="cs-CZ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sk-SK" altLang="cs-CZ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3F301-4222-8657-3E7B-D73476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09563"/>
            <a:ext cx="8596312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Zhotovení výkresové dokumentace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7" name="Zástupný symbol obsahu 2">
            <a:extLst>
              <a:ext uri="{FF2B5EF4-FFF2-40B4-BE49-F238E27FC236}">
                <a16:creationId xmlns:a16="http://schemas.microsoft.com/office/drawing/2014/main" id="{E9129C5D-4465-62AA-D79C-86E405D56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450975"/>
            <a:ext cx="8596312" cy="4697413"/>
          </a:xfrm>
        </p:spPr>
        <p:txBody>
          <a:bodyPr/>
          <a:lstStyle/>
          <a:p>
            <a:r>
              <a:rPr lang="cs-CZ" altLang="cs-CZ" sz="2000"/>
              <a:t>Základní rozměry</a:t>
            </a:r>
          </a:p>
          <a:p>
            <a:r>
              <a:rPr lang="cs-CZ" altLang="cs-CZ" sz="2000"/>
              <a:t>Kompletní pozice všech dílů</a:t>
            </a:r>
          </a:p>
          <a:p>
            <a:r>
              <a:rPr lang="cs-CZ" altLang="cs-CZ" sz="2000"/>
              <a:t>Utahovací momenty</a:t>
            </a:r>
          </a:p>
        </p:txBody>
      </p:sp>
      <p:pic>
        <p:nvPicPr>
          <p:cNvPr id="16388" name="Obrázek 5">
            <a:extLst>
              <a:ext uri="{FF2B5EF4-FFF2-40B4-BE49-F238E27FC236}">
                <a16:creationId xmlns:a16="http://schemas.microsoft.com/office/drawing/2014/main" id="{C675C5DB-33F7-DFAF-1C31-A6D27162D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Zástupný symbol pro číslo snímku 2">
            <a:extLst>
              <a:ext uri="{FF2B5EF4-FFF2-40B4-BE49-F238E27FC236}">
                <a16:creationId xmlns:a16="http://schemas.microsoft.com/office/drawing/2014/main" id="{45D5271D-6E6C-82D5-1D01-D76CC4D5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B07AFD-F275-43EB-BEF1-D09C756A93B5}" type="slidenum">
              <a:rPr lang="sk-SK" altLang="cs-CZ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sk-SK" altLang="cs-CZ">
              <a:solidFill>
                <a:schemeClr val="accent1"/>
              </a:solidFill>
            </a:endParaRPr>
          </a:p>
        </p:txBody>
      </p:sp>
      <p:pic>
        <p:nvPicPr>
          <p:cNvPr id="16390" name="Obrázek 5">
            <a:extLst>
              <a:ext uri="{FF2B5EF4-FFF2-40B4-BE49-F238E27FC236}">
                <a16:creationId xmlns:a16="http://schemas.microsoft.com/office/drawing/2014/main" id="{C8CB8709-B8B3-3BFF-5FB4-DB48DBCDB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2284413"/>
            <a:ext cx="5308600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ovéPole 6">
            <a:extLst>
              <a:ext uri="{FF2B5EF4-FFF2-40B4-BE49-F238E27FC236}">
                <a16:creationId xmlns:a16="http://schemas.microsoft.com/office/drawing/2014/main" id="{998BCE60-62FB-4350-94B7-7A907FA67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425" y="6042025"/>
            <a:ext cx="212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i="1">
                <a:solidFill>
                  <a:schemeClr val="tx1"/>
                </a:solidFill>
              </a:rPr>
              <a:t>Obr.11. – Výkres sestavy</a:t>
            </a: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91463F-9396-1B54-28D8-F3F40EF52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09563"/>
            <a:ext cx="8596312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Návrhy na opatření</a:t>
            </a:r>
            <a:endParaRPr lang="cs-CZ" sz="4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1" name="Zástupný symbol obsahu 2">
            <a:extLst>
              <a:ext uri="{FF2B5EF4-FFF2-40B4-BE49-F238E27FC236}">
                <a16:creationId xmlns:a16="http://schemas.microsoft.com/office/drawing/2014/main" id="{E7F5B1C5-B2D8-E428-B297-23C86677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450975"/>
            <a:ext cx="8596312" cy="4697413"/>
          </a:xfrm>
        </p:spPr>
        <p:txBody>
          <a:bodyPr/>
          <a:lstStyle/>
          <a:p>
            <a:r>
              <a:rPr lang="cs-CZ" altLang="cs-CZ"/>
              <a:t>Dotahování klínového upínače</a:t>
            </a:r>
          </a:p>
          <a:p>
            <a:pPr lvl="1"/>
            <a:r>
              <a:rPr lang="cs-CZ" altLang="cs-CZ"/>
              <a:t>Předepsaný utahovací moment ▬► 3,4 Nm</a:t>
            </a:r>
          </a:p>
          <a:p>
            <a:r>
              <a:rPr lang="cs-CZ" altLang="cs-CZ"/>
              <a:t>Důkladné očistění dosedacích ploch</a:t>
            </a:r>
          </a:p>
          <a:p>
            <a:pPr lvl="1"/>
            <a:r>
              <a:rPr lang="cs-CZ" altLang="cs-CZ"/>
              <a:t>Obrobek, přípravek</a:t>
            </a:r>
          </a:p>
          <a:p>
            <a:r>
              <a:rPr lang="cs-CZ" altLang="cs-CZ"/>
              <a:t>Volba správných řezných podmínek</a:t>
            </a:r>
          </a:p>
          <a:p>
            <a:pPr lvl="1"/>
            <a:r>
              <a:rPr lang="cs-CZ" altLang="cs-CZ"/>
              <a:t>Dodržení požadovaných rozměrů, životnost nástroje</a:t>
            </a:r>
          </a:p>
          <a:p>
            <a:r>
              <a:rPr lang="cs-CZ" altLang="cs-CZ"/>
              <a:t>Chlazení</a:t>
            </a:r>
          </a:p>
          <a:p>
            <a:r>
              <a:rPr lang="cs-CZ" altLang="cs-CZ"/>
              <a:t>Doklepaní gumovou paličkou  </a:t>
            </a:r>
          </a:p>
        </p:txBody>
      </p:sp>
      <p:pic>
        <p:nvPicPr>
          <p:cNvPr id="17412" name="Obrázek 5">
            <a:extLst>
              <a:ext uri="{FF2B5EF4-FFF2-40B4-BE49-F238E27FC236}">
                <a16:creationId xmlns:a16="http://schemas.microsoft.com/office/drawing/2014/main" id="{5ED64C03-4AB0-ABA0-7D9B-340A6BF5E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Zástupný symbol pro číslo snímku 2">
            <a:extLst>
              <a:ext uri="{FF2B5EF4-FFF2-40B4-BE49-F238E27FC236}">
                <a16:creationId xmlns:a16="http://schemas.microsoft.com/office/drawing/2014/main" id="{9880F8B7-8C5E-5AE7-D6D3-0D78BDFD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95B64A-D99F-46ED-B50E-7093CCA1DEE8}" type="slidenum">
              <a:rPr lang="sk-SK" altLang="cs-CZ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sk-SK" altLang="cs-CZ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8810AE4A-DB88-99B7-D382-3F98114E9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Závěr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DB1C4E23-27E6-9A7C-27F7-22929BED8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Návrh dokončen</a:t>
            </a:r>
          </a:p>
          <a:p>
            <a:pPr lvl="1"/>
            <a:r>
              <a:rPr lang="cs-CZ" altLang="cs-CZ"/>
              <a:t>Zvýšení efektivity práce</a:t>
            </a:r>
          </a:p>
          <a:p>
            <a:pPr lvl="1"/>
            <a:r>
              <a:rPr lang="cs-CZ" altLang="cs-CZ"/>
              <a:t>Snadná montáž</a:t>
            </a:r>
          </a:p>
          <a:p>
            <a:r>
              <a:rPr lang="cs-CZ" altLang="cs-CZ"/>
              <a:t>Velice přínosná zkušenost</a:t>
            </a:r>
          </a:p>
          <a:p>
            <a:pPr lvl="1"/>
            <a:r>
              <a:rPr lang="cs-CZ" altLang="cs-CZ"/>
              <a:t>Seznámení s reálnou výrobou a konstrukcí</a:t>
            </a:r>
          </a:p>
        </p:txBody>
      </p:sp>
      <p:sp>
        <p:nvSpPr>
          <p:cNvPr id="18436" name="Zástupný symbol pro číslo snímku 1">
            <a:extLst>
              <a:ext uri="{FF2B5EF4-FFF2-40B4-BE49-F238E27FC236}">
                <a16:creationId xmlns:a16="http://schemas.microsoft.com/office/drawing/2014/main" id="{33AA8E7E-1FD1-8718-451E-43F80098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041BEF-1F06-484D-97E0-E667F63AE78A}" type="slidenum">
              <a:rPr lang="sk-SK" altLang="cs-CZ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sk-SK" altLang="cs-CZ">
              <a:solidFill>
                <a:schemeClr val="accent1"/>
              </a:solidFill>
            </a:endParaRPr>
          </a:p>
        </p:txBody>
      </p:sp>
      <p:pic>
        <p:nvPicPr>
          <p:cNvPr id="18437" name="Obrázek 5">
            <a:extLst>
              <a:ext uri="{FF2B5EF4-FFF2-40B4-BE49-F238E27FC236}">
                <a16:creationId xmlns:a16="http://schemas.microsoft.com/office/drawing/2014/main" id="{D8498CFF-FEE1-4EE8-AEE3-3E375F698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8F91513A-391F-F7E2-CB3D-CB6DEF88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Poděkování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7D0CBDBE-BFB9-02B4-8255-587831E43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Panu Ing. Jánu Majerníkovi, PhD.</a:t>
            </a:r>
          </a:p>
          <a:p>
            <a:pPr lvl="1"/>
            <a:r>
              <a:rPr lang="cs-CZ" altLang="cs-CZ"/>
              <a:t>Vedoucí bakalářské práce</a:t>
            </a:r>
          </a:p>
          <a:p>
            <a:r>
              <a:rPr lang="cs-CZ" altLang="cs-CZ"/>
              <a:t>Panu Jaroslavu Šimákovi</a:t>
            </a:r>
          </a:p>
          <a:p>
            <a:pPr lvl="1"/>
            <a:r>
              <a:rPr lang="cs-CZ" altLang="cs-CZ"/>
              <a:t>Šimák – konstrukce s.r.o.</a:t>
            </a:r>
          </a:p>
          <a:p>
            <a:pPr lvl="1"/>
            <a:r>
              <a:rPr lang="cs-CZ" altLang="cs-CZ"/>
              <a:t>Kolektivu firmy</a:t>
            </a:r>
          </a:p>
        </p:txBody>
      </p:sp>
      <p:sp>
        <p:nvSpPr>
          <p:cNvPr id="19460" name="Zástupný symbol pro číslo snímku 1">
            <a:extLst>
              <a:ext uri="{FF2B5EF4-FFF2-40B4-BE49-F238E27FC236}">
                <a16:creationId xmlns:a16="http://schemas.microsoft.com/office/drawing/2014/main" id="{726D24C1-FEBD-5190-4F94-26EB7D80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00B4E1-2FFC-478B-BCAA-81D8F7A8580F}" type="slidenum">
              <a:rPr lang="sk-SK" altLang="cs-CZ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sk-SK" altLang="cs-CZ">
              <a:solidFill>
                <a:schemeClr val="accent1"/>
              </a:solidFill>
            </a:endParaRPr>
          </a:p>
        </p:txBody>
      </p:sp>
      <p:pic>
        <p:nvPicPr>
          <p:cNvPr id="19461" name="Obrázek 4">
            <a:extLst>
              <a:ext uri="{FF2B5EF4-FFF2-40B4-BE49-F238E27FC236}">
                <a16:creationId xmlns:a16="http://schemas.microsoft.com/office/drawing/2014/main" id="{1E54F297-B245-506E-C8AD-D905CE6CA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2"/>
          <a:stretch>
            <a:fillRect/>
          </a:stretch>
        </p:blipFill>
        <p:spPr bwMode="auto">
          <a:xfrm>
            <a:off x="2586038" y="4392613"/>
            <a:ext cx="47799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Obrázek 5">
            <a:extLst>
              <a:ext uri="{FF2B5EF4-FFF2-40B4-BE49-F238E27FC236}">
                <a16:creationId xmlns:a16="http://schemas.microsoft.com/office/drawing/2014/main" id="{D333DD4C-423E-DDB2-C780-C300BDF88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48FD5E-4F8E-1470-9BD2-9AD2862EA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8" y="3082925"/>
            <a:ext cx="9237662" cy="307816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</a:t>
            </a:r>
            <a:br>
              <a:rPr lang="sk-SK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</a:t>
            </a:r>
            <a:br>
              <a:rPr lang="sk-SK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POZORNOST</a:t>
            </a:r>
            <a:endParaRPr lang="cs-CZ" sz="6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3" name="Obrázek 6">
            <a:extLst>
              <a:ext uri="{FF2B5EF4-FFF2-40B4-BE49-F238E27FC236}">
                <a16:creationId xmlns:a16="http://schemas.microsoft.com/office/drawing/2014/main" id="{B0209D58-051A-71DA-33F0-0DDA81DBB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395288"/>
            <a:ext cx="19526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Zástupný symbol pro číslo snímku 2">
            <a:extLst>
              <a:ext uri="{FF2B5EF4-FFF2-40B4-BE49-F238E27FC236}">
                <a16:creationId xmlns:a16="http://schemas.microsoft.com/office/drawing/2014/main" id="{7C845D94-1900-586E-40B0-FED5346E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9DCB5C-9E02-4E91-BF04-B673BAF5468E}" type="slidenum">
              <a:rPr lang="sk-SK" altLang="cs-CZ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sk-SK" altLang="cs-CZ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918F35BD-2AB8-1DC1-8CB5-72FCB23B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Otázky vedoucího a oponenta práce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5C6D4FBD-8585-76AF-DAAE-A4500873C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Posudek vedoucího práce</a:t>
            </a:r>
          </a:p>
          <a:p>
            <a:pPr lvl="1"/>
            <a:r>
              <a:rPr lang="cs-CZ" altLang="cs-CZ"/>
              <a:t>Upínanie prípravku je navrhnuté pomocou využitia excentrických skrutiek a matíc. Prosím, vysvetlite a popíšte základné princípi dimenzácie tohoto usporiadania skrutkového spoje pre Vašu aplikáciu.</a:t>
            </a:r>
          </a:p>
          <a:p>
            <a:r>
              <a:rPr lang="cs-CZ" altLang="cs-CZ"/>
              <a:t>Posudek oponenta práce</a:t>
            </a:r>
          </a:p>
          <a:p>
            <a:pPr lvl="1"/>
            <a:r>
              <a:rPr lang="cs-CZ" altLang="cs-CZ"/>
              <a:t>Zaujímalo by ma, či firma, v ktorej pracujete už tento výrobok používa, resp. či máte aspoň informáciu o tom, či nad tým uvažuje.</a:t>
            </a:r>
          </a:p>
        </p:txBody>
      </p:sp>
      <p:sp>
        <p:nvSpPr>
          <p:cNvPr id="21508" name="Zástupný symbol pro číslo snímku 1">
            <a:extLst>
              <a:ext uri="{FF2B5EF4-FFF2-40B4-BE49-F238E27FC236}">
                <a16:creationId xmlns:a16="http://schemas.microsoft.com/office/drawing/2014/main" id="{45A7C6A9-83A0-FFA7-04A5-EF2AC413C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785C64-1084-49BF-8225-30B7D5870E06}" type="slidenum">
              <a:rPr lang="sk-SK" altLang="cs-CZ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sk-SK" altLang="cs-CZ">
              <a:solidFill>
                <a:schemeClr val="accent1"/>
              </a:solidFill>
            </a:endParaRPr>
          </a:p>
        </p:txBody>
      </p:sp>
      <p:pic>
        <p:nvPicPr>
          <p:cNvPr id="21509" name="Obrázek 5">
            <a:extLst>
              <a:ext uri="{FF2B5EF4-FFF2-40B4-BE49-F238E27FC236}">
                <a16:creationId xmlns:a16="http://schemas.microsoft.com/office/drawing/2014/main" id="{D1BA36F1-BA57-A5E7-CD17-6BC850784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CC48D-3923-815B-D706-00606C69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41313"/>
            <a:ext cx="8596312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Cíl</a:t>
            </a:r>
            <a:r>
              <a:rPr lang="sk-SK" sz="4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práce</a:t>
            </a:r>
            <a:endParaRPr lang="cs-CZ" sz="4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0DD49696-C06A-516E-E786-FFD703049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497013"/>
            <a:ext cx="8596312" cy="5360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Cílem práce je navrhnout konstrukci upínacího přípravku pro hromadnou výrobu dílů zhotovených frézováním na CNC strojích. Návrh bude pozůstávat z návrhu konstrukce upínače s ohledem na volbu násobnosti dílů k maximální efektivitě a využití pracovního času.</a:t>
            </a:r>
          </a:p>
          <a:p>
            <a:pPr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Font typeface="Wingdings 3" panose="05040102010807070707" pitchFamily="18" charset="2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6" name="Obrázek 6">
            <a:extLst>
              <a:ext uri="{FF2B5EF4-FFF2-40B4-BE49-F238E27FC236}">
                <a16:creationId xmlns:a16="http://schemas.microsoft.com/office/drawing/2014/main" id="{AE563258-39BF-C39E-70AD-52E55102B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Zástupný symbol pro číslo snímku 3">
            <a:extLst>
              <a:ext uri="{FF2B5EF4-FFF2-40B4-BE49-F238E27FC236}">
                <a16:creationId xmlns:a16="http://schemas.microsoft.com/office/drawing/2014/main" id="{68E52A80-52C7-1F6E-46B1-35846B3A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16D872-EDFD-4DD9-A531-11A8584407FC}" type="slidenum">
              <a:rPr lang="sk-SK" altLang="cs-CZ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sk-SK" altLang="cs-CZ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636C0-278F-CC15-1232-24F28918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09563"/>
            <a:ext cx="8596312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Úvod do problému</a:t>
            </a:r>
            <a:endParaRPr lang="cs-CZ" sz="4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19" name="Zástupný symbol obsahu 2">
            <a:extLst>
              <a:ext uri="{FF2B5EF4-FFF2-40B4-BE49-F238E27FC236}">
                <a16:creationId xmlns:a16="http://schemas.microsoft.com/office/drawing/2014/main" id="{136520E2-BC2F-DDF4-DE24-FF8E6199F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450975"/>
            <a:ext cx="8596312" cy="4697413"/>
          </a:xfrm>
        </p:spPr>
        <p:txBody>
          <a:bodyPr/>
          <a:lstStyle/>
          <a:p>
            <a:r>
              <a:rPr lang="cs-CZ" altLang="cs-CZ" sz="2000"/>
              <a:t>Inovativní konstrukční návrh přípravku</a:t>
            </a:r>
          </a:p>
          <a:p>
            <a:r>
              <a:rPr lang="cs-CZ" altLang="cs-CZ" sz="2000"/>
              <a:t>Zpracování přípravku</a:t>
            </a:r>
          </a:p>
          <a:p>
            <a:r>
              <a:rPr lang="cs-CZ" altLang="cs-CZ" sz="2000"/>
              <a:t>Modelování přípravku</a:t>
            </a:r>
          </a:p>
          <a:p>
            <a:r>
              <a:rPr lang="cs-CZ" altLang="cs-CZ" sz="2000"/>
              <a:t>Maximální efektivita práce</a:t>
            </a:r>
          </a:p>
        </p:txBody>
      </p:sp>
      <p:pic>
        <p:nvPicPr>
          <p:cNvPr id="9220" name="Obrázek 5">
            <a:extLst>
              <a:ext uri="{FF2B5EF4-FFF2-40B4-BE49-F238E27FC236}">
                <a16:creationId xmlns:a16="http://schemas.microsoft.com/office/drawing/2014/main" id="{CB01ED31-128F-55E3-00D6-C8A7D5556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Zástupný symbol pro číslo snímku 2">
            <a:extLst>
              <a:ext uri="{FF2B5EF4-FFF2-40B4-BE49-F238E27FC236}">
                <a16:creationId xmlns:a16="http://schemas.microsoft.com/office/drawing/2014/main" id="{E640A401-3BE0-459B-B9A9-28BD2368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A79D1A-58B3-4FC7-B894-807C140DB67A}" type="slidenum">
              <a:rPr lang="sk-SK" altLang="cs-CZ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sk-SK" altLang="cs-CZ">
              <a:solidFill>
                <a:schemeClr val="accent1"/>
              </a:solidFill>
            </a:endParaRPr>
          </a:p>
        </p:txBody>
      </p:sp>
      <p:pic>
        <p:nvPicPr>
          <p:cNvPr id="9222" name="Obrázek 5" descr="C:\Users\marce\Desktop\Deska s kroužkem.jpg">
            <a:extLst>
              <a:ext uri="{FF2B5EF4-FFF2-40B4-BE49-F238E27FC236}">
                <a16:creationId xmlns:a16="http://schemas.microsoft.com/office/drawing/2014/main" id="{A35A38E0-07D7-887F-9CF2-CE49D6C1F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9"/>
          <a:stretch>
            <a:fillRect/>
          </a:stretch>
        </p:blipFill>
        <p:spPr bwMode="auto">
          <a:xfrm>
            <a:off x="6218238" y="2051050"/>
            <a:ext cx="3055937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Obrázek 6" descr="C:\Users\marce\Desktop\Přípravky staré.jpg">
            <a:extLst>
              <a:ext uri="{FF2B5EF4-FFF2-40B4-BE49-F238E27FC236}">
                <a16:creationId xmlns:a16="http://schemas.microsoft.com/office/drawing/2014/main" id="{CC35E7DC-5723-8F30-DBB8-E1ABF0E42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367088"/>
            <a:ext cx="358775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ovéPole 3">
            <a:extLst>
              <a:ext uri="{FF2B5EF4-FFF2-40B4-BE49-F238E27FC236}">
                <a16:creationId xmlns:a16="http://schemas.microsoft.com/office/drawing/2014/main" id="{C632F345-3682-6813-0DC9-BCBCB11FD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0" y="5010150"/>
            <a:ext cx="2271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i="1">
                <a:solidFill>
                  <a:schemeClr val="tx1"/>
                </a:solidFill>
              </a:rPr>
              <a:t>Obr.1. – Frézovaná drážka</a:t>
            </a:r>
          </a:p>
        </p:txBody>
      </p:sp>
      <p:sp>
        <p:nvSpPr>
          <p:cNvPr id="9225" name="Obdélník 4">
            <a:extLst>
              <a:ext uri="{FF2B5EF4-FFF2-40B4-BE49-F238E27FC236}">
                <a16:creationId xmlns:a16="http://schemas.microsoft.com/office/drawing/2014/main" id="{ED163455-88C7-14E8-36B6-695628CB1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6073775"/>
            <a:ext cx="2663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i="1">
                <a:solidFill>
                  <a:schemeClr val="tx1"/>
                </a:solidFill>
              </a:rPr>
              <a:t>Obr.2. – Původní verze upínače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7E4E7-94A9-5944-0B54-51236C20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34963"/>
            <a:ext cx="8596312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Možnosti pro zhotovení přípravku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43" name="Zástupný symbol obsahu 2">
            <a:extLst>
              <a:ext uri="{FF2B5EF4-FFF2-40B4-BE49-F238E27FC236}">
                <a16:creationId xmlns:a16="http://schemas.microsoft.com/office/drawing/2014/main" id="{34F68F69-DB5F-5648-4C83-F11191BC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500188"/>
            <a:ext cx="8596312" cy="4697412"/>
          </a:xfrm>
        </p:spPr>
        <p:txBody>
          <a:bodyPr/>
          <a:lstStyle/>
          <a:p>
            <a:r>
              <a:rPr lang="cs-CZ" altLang="cs-CZ" sz="2000"/>
              <a:t>Lasserové vypalování plechů</a:t>
            </a:r>
          </a:p>
          <a:p>
            <a:r>
              <a:rPr lang="cs-CZ" altLang="cs-CZ" sz="2000"/>
              <a:t>CNC frézka</a:t>
            </a:r>
          </a:p>
          <a:p>
            <a:r>
              <a:rPr lang="cs-CZ" altLang="cs-CZ" sz="2000"/>
              <a:t>Náklady na výrobu přípravku</a:t>
            </a:r>
          </a:p>
          <a:p>
            <a:r>
              <a:rPr lang="cs-CZ" altLang="cs-CZ" sz="2000"/>
              <a:t>Složitost přípravku</a:t>
            </a:r>
          </a:p>
        </p:txBody>
      </p:sp>
      <p:pic>
        <p:nvPicPr>
          <p:cNvPr id="10244" name="Obrázek 5">
            <a:extLst>
              <a:ext uri="{FF2B5EF4-FFF2-40B4-BE49-F238E27FC236}">
                <a16:creationId xmlns:a16="http://schemas.microsoft.com/office/drawing/2014/main" id="{E5921C4F-E2C4-131A-E3F5-1C4F1FB03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Zástupný symbol pro číslo snímku 2">
            <a:extLst>
              <a:ext uri="{FF2B5EF4-FFF2-40B4-BE49-F238E27FC236}">
                <a16:creationId xmlns:a16="http://schemas.microsoft.com/office/drawing/2014/main" id="{01DC7745-9DB7-9551-2D07-F070D314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845361-6375-42D8-B906-3A604C6FFE4A}" type="slidenum">
              <a:rPr lang="sk-SK" altLang="cs-CZ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sk-SK" altLang="cs-CZ">
              <a:solidFill>
                <a:schemeClr val="accent1"/>
              </a:solidFill>
            </a:endParaRPr>
          </a:p>
        </p:txBody>
      </p:sp>
      <p:pic>
        <p:nvPicPr>
          <p:cNvPr id="10246" name="Picture 2" descr="Pálení výpalky z plechů CNC | Renomag">
            <a:extLst>
              <a:ext uri="{FF2B5EF4-FFF2-40B4-BE49-F238E27FC236}">
                <a16:creationId xmlns:a16="http://schemas.microsoft.com/office/drawing/2014/main" id="{6FED09DE-7770-7A72-994F-1A958560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2038350"/>
            <a:ext cx="4267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ovéPole 6">
            <a:extLst>
              <a:ext uri="{FF2B5EF4-FFF2-40B4-BE49-F238E27FC236}">
                <a16:creationId xmlns:a16="http://schemas.microsoft.com/office/drawing/2014/main" id="{43452787-7B81-148B-39BB-0623DBE5F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4513263"/>
            <a:ext cx="1946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i="1">
                <a:solidFill>
                  <a:schemeClr val="tx1"/>
                </a:solidFill>
              </a:rPr>
              <a:t>Obr.3. – Pálení plechu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0282F-58AF-D616-04CF-76D8D1509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09563"/>
            <a:ext cx="8596312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Konstrukční návrh</a:t>
            </a:r>
            <a:endParaRPr lang="cs-CZ" sz="4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7" name="Zástupný symbol obsahu 2">
            <a:extLst>
              <a:ext uri="{FF2B5EF4-FFF2-40B4-BE49-F238E27FC236}">
                <a16:creationId xmlns:a16="http://schemas.microsoft.com/office/drawing/2014/main" id="{B60A08F9-B4D6-3CCE-992B-D253035F4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450975"/>
            <a:ext cx="8596312" cy="4697413"/>
          </a:xfrm>
        </p:spPr>
        <p:txBody>
          <a:bodyPr/>
          <a:lstStyle/>
          <a:p>
            <a:r>
              <a:rPr lang="cs-CZ" altLang="cs-CZ"/>
              <a:t> Velikost klínového upínače</a:t>
            </a:r>
          </a:p>
          <a:p>
            <a:pPr lvl="1"/>
            <a:r>
              <a:rPr lang="cs-CZ" altLang="cs-CZ"/>
              <a:t>Řezná síla při obrábění 1,64 kN &lt; 2,2 kN – Klínový upínač M4</a:t>
            </a:r>
          </a:p>
          <a:p>
            <a:r>
              <a:rPr lang="cs-CZ" altLang="cs-CZ"/>
              <a:t>Potřebná tloušťka plechu </a:t>
            </a:r>
          </a:p>
          <a:p>
            <a:pPr lvl="1"/>
            <a:r>
              <a:rPr lang="cs-CZ" altLang="cs-CZ"/>
              <a:t>Šroub klínového upínače 14,2 mm ▬► síla desky 15mm</a:t>
            </a:r>
          </a:p>
          <a:p>
            <a:r>
              <a:rPr lang="cs-CZ" altLang="cs-CZ"/>
              <a:t>Zástavbové rozměry </a:t>
            </a:r>
          </a:p>
          <a:p>
            <a:pPr lvl="1"/>
            <a:r>
              <a:rPr lang="cs-CZ" altLang="cs-CZ"/>
              <a:t>Deska pracovního stolu frézky a rozsah vřetene ▬► max. 650 x 450</a:t>
            </a:r>
          </a:p>
        </p:txBody>
      </p:sp>
      <p:pic>
        <p:nvPicPr>
          <p:cNvPr id="11268" name="Obrázek 5">
            <a:extLst>
              <a:ext uri="{FF2B5EF4-FFF2-40B4-BE49-F238E27FC236}">
                <a16:creationId xmlns:a16="http://schemas.microsoft.com/office/drawing/2014/main" id="{9F2FC25D-C315-27EF-EA9A-E91384E6C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Zástupný symbol pro číslo snímku 2">
            <a:extLst>
              <a:ext uri="{FF2B5EF4-FFF2-40B4-BE49-F238E27FC236}">
                <a16:creationId xmlns:a16="http://schemas.microsoft.com/office/drawing/2014/main" id="{CC7684D6-B650-B79A-8558-945A6AF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792715-2E41-4059-AEB3-79F427E260B1}" type="slidenum">
              <a:rPr lang="sk-SK" altLang="cs-CZ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sk-SK" altLang="cs-CZ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2AB6F-F32B-1430-3712-F9C22011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09563"/>
            <a:ext cx="8596312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Efektivita práce</a:t>
            </a:r>
            <a:endParaRPr lang="cs-CZ" sz="4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1" name="Zástupný symbol obsahu 2">
            <a:extLst>
              <a:ext uri="{FF2B5EF4-FFF2-40B4-BE49-F238E27FC236}">
                <a16:creationId xmlns:a16="http://schemas.microsoft.com/office/drawing/2014/main" id="{BF7CDC10-EE7A-D803-A12E-5439B4826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450975"/>
            <a:ext cx="8596312" cy="4697413"/>
          </a:xfrm>
        </p:spPr>
        <p:txBody>
          <a:bodyPr/>
          <a:lstStyle/>
          <a:p>
            <a:r>
              <a:rPr lang="cs-CZ" altLang="cs-CZ" dirty="0"/>
              <a:t>Měření intervalu na starém přípravku</a:t>
            </a:r>
          </a:p>
          <a:p>
            <a:pPr lvl="1"/>
            <a:r>
              <a:rPr lang="cs-CZ" altLang="cs-CZ" dirty="0"/>
              <a:t>2 kusy ▬► průměrná hodnota 50,61s</a:t>
            </a:r>
          </a:p>
          <a:p>
            <a:r>
              <a:rPr lang="cs-CZ" altLang="cs-CZ" dirty="0"/>
              <a:t>Nový přípravek </a:t>
            </a:r>
          </a:p>
          <a:p>
            <a:pPr lvl="1"/>
            <a:r>
              <a:rPr lang="cs-CZ" altLang="cs-CZ" dirty="0"/>
              <a:t>Excentrické šrouby ▬► 6 kusů 2 min 23s </a:t>
            </a:r>
          </a:p>
          <a:p>
            <a:pPr lvl="1"/>
            <a:r>
              <a:rPr lang="cs-CZ" altLang="cs-CZ" dirty="0"/>
              <a:t>Klínové upínače  ▬► 12 kusů 3 min</a:t>
            </a:r>
          </a:p>
          <a:p>
            <a:pPr marL="457200" lvl="1" indent="0">
              <a:buNone/>
            </a:pPr>
            <a:endParaRPr lang="cs-CZ" altLang="cs-CZ" dirty="0"/>
          </a:p>
        </p:txBody>
      </p:sp>
      <p:pic>
        <p:nvPicPr>
          <p:cNvPr id="12292" name="Obrázek 5">
            <a:extLst>
              <a:ext uri="{FF2B5EF4-FFF2-40B4-BE49-F238E27FC236}">
                <a16:creationId xmlns:a16="http://schemas.microsoft.com/office/drawing/2014/main" id="{5915AFC0-DC0A-7484-C0D3-C2405F067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Zástupný symbol pro číslo snímku 2">
            <a:extLst>
              <a:ext uri="{FF2B5EF4-FFF2-40B4-BE49-F238E27FC236}">
                <a16:creationId xmlns:a16="http://schemas.microsoft.com/office/drawing/2014/main" id="{7758852D-58C3-12B8-5DAA-444A0398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302CEA-ECA8-4E5D-88D5-4E5E3B7AAA8C}" type="slidenum">
              <a:rPr lang="sk-SK" altLang="cs-CZ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sk-SK" altLang="cs-CZ">
              <a:solidFill>
                <a:schemeClr val="accent1"/>
              </a:solidFill>
            </a:endParaRPr>
          </a:p>
        </p:txBody>
      </p:sp>
      <p:pic>
        <p:nvPicPr>
          <p:cNvPr id="12294" name="Obrázek 5" descr="C:\Users\marce\Desktop\Bakalářská práce\Excentrický šroub.JPG">
            <a:extLst>
              <a:ext uri="{FF2B5EF4-FFF2-40B4-BE49-F238E27FC236}">
                <a16:creationId xmlns:a16="http://schemas.microsoft.com/office/drawing/2014/main" id="{B537C61B-C830-9174-3CCA-EA8D9948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2101850"/>
            <a:ext cx="17621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Obrázek 6" descr="C:\Users\marce\Desktop\Bakalářská práce\Upínač.JPG">
            <a:extLst>
              <a:ext uri="{FF2B5EF4-FFF2-40B4-BE49-F238E27FC236}">
                <a16:creationId xmlns:a16="http://schemas.microsoft.com/office/drawing/2014/main" id="{2027EE4C-7274-17B2-09FB-DC07605C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1"/>
          <a:stretch>
            <a:fillRect/>
          </a:stretch>
        </p:blipFill>
        <p:spPr bwMode="auto">
          <a:xfrm>
            <a:off x="7170738" y="4110038"/>
            <a:ext cx="17621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ovéPole 7">
            <a:extLst>
              <a:ext uri="{FF2B5EF4-FFF2-40B4-BE49-F238E27FC236}">
                <a16:creationId xmlns:a16="http://schemas.microsoft.com/office/drawing/2014/main" id="{9EB37AB2-CD1B-74AC-A11B-C19CA4E84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3441700"/>
            <a:ext cx="2282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i="1">
                <a:solidFill>
                  <a:schemeClr val="tx1"/>
                </a:solidFill>
              </a:rPr>
              <a:t>Obr.4. – Excentrický šroub</a:t>
            </a:r>
          </a:p>
        </p:txBody>
      </p:sp>
      <p:sp>
        <p:nvSpPr>
          <p:cNvPr id="12297" name="TextovéPole 8">
            <a:extLst>
              <a:ext uri="{FF2B5EF4-FFF2-40B4-BE49-F238E27FC236}">
                <a16:creationId xmlns:a16="http://schemas.microsoft.com/office/drawing/2014/main" id="{BBDAC7C9-00CF-4F6B-DAC7-51248CE64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5502275"/>
            <a:ext cx="202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i="1">
                <a:solidFill>
                  <a:schemeClr val="tx1"/>
                </a:solidFill>
              </a:rPr>
              <a:t>Obr.5. – Klínový upínač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9E2A0-2507-6D35-12BD-5579AAFD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09563"/>
            <a:ext cx="8596312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Tvorba 3D modelů</a:t>
            </a:r>
            <a:endParaRPr lang="cs-CZ" sz="4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315" name="Zástupný symbol obsahu 2">
            <a:extLst>
              <a:ext uri="{FF2B5EF4-FFF2-40B4-BE49-F238E27FC236}">
                <a16:creationId xmlns:a16="http://schemas.microsoft.com/office/drawing/2014/main" id="{4F687F98-E9F7-5059-5365-28F7A751A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450975"/>
            <a:ext cx="8596312" cy="4697413"/>
          </a:xfrm>
        </p:spPr>
        <p:txBody>
          <a:bodyPr/>
          <a:lstStyle/>
          <a:p>
            <a:r>
              <a:rPr lang="cs-CZ" altLang="cs-CZ" sz="2000"/>
              <a:t>Vizualizace konečného výrobku</a:t>
            </a:r>
          </a:p>
          <a:p>
            <a:r>
              <a:rPr lang="cs-CZ" altLang="cs-CZ" sz="2000"/>
              <a:t>Různé druhy modelování</a:t>
            </a:r>
          </a:p>
          <a:p>
            <a:r>
              <a:rPr lang="cs-CZ" altLang="cs-CZ" sz="2000"/>
              <a:t>Vytvoření skici </a:t>
            </a:r>
          </a:p>
          <a:p>
            <a:r>
              <a:rPr lang="cs-CZ" altLang="cs-CZ" sz="2000"/>
              <a:t>Prvek vysunutí, díry, závity, zaoblení</a:t>
            </a:r>
          </a:p>
        </p:txBody>
      </p:sp>
      <p:pic>
        <p:nvPicPr>
          <p:cNvPr id="13316" name="Obrázek 5">
            <a:extLst>
              <a:ext uri="{FF2B5EF4-FFF2-40B4-BE49-F238E27FC236}">
                <a16:creationId xmlns:a16="http://schemas.microsoft.com/office/drawing/2014/main" id="{44F96432-09FA-FF12-48A4-D5F736C1B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Zástupný symbol pro číslo snímku 2">
            <a:extLst>
              <a:ext uri="{FF2B5EF4-FFF2-40B4-BE49-F238E27FC236}">
                <a16:creationId xmlns:a16="http://schemas.microsoft.com/office/drawing/2014/main" id="{3A406285-E8BA-89A4-84EE-2AC855BE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997AFB-0A0B-422B-8B71-3091D35268A0}" type="slidenum">
              <a:rPr lang="sk-SK" altLang="cs-CZ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sk-SK" altLang="cs-CZ">
              <a:solidFill>
                <a:schemeClr val="accent1"/>
              </a:solidFill>
            </a:endParaRPr>
          </a:p>
        </p:txBody>
      </p:sp>
      <p:pic>
        <p:nvPicPr>
          <p:cNvPr id="13318" name="Obrázek 5">
            <a:extLst>
              <a:ext uri="{FF2B5EF4-FFF2-40B4-BE49-F238E27FC236}">
                <a16:creationId xmlns:a16="http://schemas.microsoft.com/office/drawing/2014/main" id="{CE1F32EE-F9B3-09F5-29C2-05A6A1644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3" t="31841" r="24930" b="23172"/>
          <a:stretch>
            <a:fillRect/>
          </a:stretch>
        </p:blipFill>
        <p:spPr bwMode="auto">
          <a:xfrm>
            <a:off x="5359400" y="2160588"/>
            <a:ext cx="39147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Obrázek 6">
            <a:extLst>
              <a:ext uri="{FF2B5EF4-FFF2-40B4-BE49-F238E27FC236}">
                <a16:creationId xmlns:a16="http://schemas.microsoft.com/office/drawing/2014/main" id="{0AA5B5BF-7D62-9B91-DF8F-252316F7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t="15379" r="28925" b="18436"/>
          <a:stretch>
            <a:fillRect/>
          </a:stretch>
        </p:blipFill>
        <p:spPr bwMode="auto">
          <a:xfrm>
            <a:off x="677863" y="3573463"/>
            <a:ext cx="4535487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ovéPole 7">
            <a:extLst>
              <a:ext uri="{FF2B5EF4-FFF2-40B4-BE49-F238E27FC236}">
                <a16:creationId xmlns:a16="http://schemas.microsoft.com/office/drawing/2014/main" id="{5BCBB6D7-CC67-CE04-8B94-B20B189F5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963" y="4103688"/>
            <a:ext cx="1265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i="1">
                <a:solidFill>
                  <a:schemeClr val="tx1"/>
                </a:solidFill>
              </a:rPr>
              <a:t>Obr.6. – Skica</a:t>
            </a:r>
          </a:p>
        </p:txBody>
      </p:sp>
      <p:sp>
        <p:nvSpPr>
          <p:cNvPr id="13321" name="TextovéPole 8">
            <a:extLst>
              <a:ext uri="{FF2B5EF4-FFF2-40B4-BE49-F238E27FC236}">
                <a16:creationId xmlns:a16="http://schemas.microsoft.com/office/drawing/2014/main" id="{F901DC94-7135-B29F-3FD1-4216770C0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3" y="6253163"/>
            <a:ext cx="1550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i="1">
                <a:solidFill>
                  <a:schemeClr val="tx1"/>
                </a:solidFill>
              </a:rPr>
              <a:t>Obr.7. – Vytažení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26E1-343E-D4A1-561A-B93E7DDD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09563"/>
            <a:ext cx="8596312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Tvorba 3D modelů</a:t>
            </a:r>
            <a:endParaRPr lang="cs-CZ" sz="4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339" name="Zástupný symbol obsahu 2">
            <a:extLst>
              <a:ext uri="{FF2B5EF4-FFF2-40B4-BE49-F238E27FC236}">
                <a16:creationId xmlns:a16="http://schemas.microsoft.com/office/drawing/2014/main" id="{1DB65C8B-5819-5407-0A9D-9EC4525A5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450975"/>
            <a:ext cx="8596312" cy="4697413"/>
          </a:xfrm>
        </p:spPr>
        <p:txBody>
          <a:bodyPr/>
          <a:lstStyle/>
          <a:p>
            <a:r>
              <a:rPr lang="cs-CZ" altLang="cs-CZ" sz="2000"/>
              <a:t>Kompletní sestavení</a:t>
            </a:r>
          </a:p>
          <a:p>
            <a:r>
              <a:rPr lang="cs-CZ" altLang="cs-CZ" sz="2000"/>
              <a:t>3D modely formát step</a:t>
            </a:r>
          </a:p>
          <a:p>
            <a:r>
              <a:rPr lang="cs-CZ" altLang="cs-CZ" sz="2000"/>
              <a:t>Upevnění pomocí vazeb</a:t>
            </a:r>
          </a:p>
        </p:txBody>
      </p:sp>
      <p:pic>
        <p:nvPicPr>
          <p:cNvPr id="14340" name="Obrázek 5">
            <a:extLst>
              <a:ext uri="{FF2B5EF4-FFF2-40B4-BE49-F238E27FC236}">
                <a16:creationId xmlns:a16="http://schemas.microsoft.com/office/drawing/2014/main" id="{2A63FA0F-03CC-7DB3-D31B-13CFC63D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Zástupný symbol pro číslo snímku 2">
            <a:extLst>
              <a:ext uri="{FF2B5EF4-FFF2-40B4-BE49-F238E27FC236}">
                <a16:creationId xmlns:a16="http://schemas.microsoft.com/office/drawing/2014/main" id="{D54541D5-9171-99F8-E901-940F7792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64A14B-F4B2-4979-93D2-36177ABCAE52}" type="slidenum">
              <a:rPr lang="sk-SK" altLang="cs-CZ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sk-SK" altLang="cs-CZ">
              <a:solidFill>
                <a:schemeClr val="accent1"/>
              </a:solidFill>
            </a:endParaRPr>
          </a:p>
        </p:txBody>
      </p:sp>
      <p:pic>
        <p:nvPicPr>
          <p:cNvPr id="14342" name="Obrázek 5">
            <a:extLst>
              <a:ext uri="{FF2B5EF4-FFF2-40B4-BE49-F238E27FC236}">
                <a16:creationId xmlns:a16="http://schemas.microsoft.com/office/drawing/2014/main" id="{8B1F3EA6-65EC-6958-37C6-F79A4749F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1763713"/>
            <a:ext cx="399891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Obrázek 6">
            <a:extLst>
              <a:ext uri="{FF2B5EF4-FFF2-40B4-BE49-F238E27FC236}">
                <a16:creationId xmlns:a16="http://schemas.microsoft.com/office/drawing/2014/main" id="{72551271-C672-E917-ACA5-1CE6473CE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140200"/>
            <a:ext cx="45974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ovéPole 7">
            <a:extLst>
              <a:ext uri="{FF2B5EF4-FFF2-40B4-BE49-F238E27FC236}">
                <a16:creationId xmlns:a16="http://schemas.microsoft.com/office/drawing/2014/main" id="{29B5BA35-B5F1-7AFB-67F9-B4C3F87ED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288" y="3846513"/>
            <a:ext cx="3203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i="1">
                <a:solidFill>
                  <a:schemeClr val="tx1"/>
                </a:solidFill>
              </a:rPr>
              <a:t>Obr.8. – Verze s excentrickými šrouby</a:t>
            </a:r>
          </a:p>
        </p:txBody>
      </p:sp>
      <p:sp>
        <p:nvSpPr>
          <p:cNvPr id="14345" name="TextovéPole 8">
            <a:extLst>
              <a:ext uri="{FF2B5EF4-FFF2-40B4-BE49-F238E27FC236}">
                <a16:creationId xmlns:a16="http://schemas.microsoft.com/office/drawing/2014/main" id="{964E2120-F431-2551-7300-969BF32C0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6429375"/>
            <a:ext cx="2898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i="1">
                <a:solidFill>
                  <a:schemeClr val="tx1"/>
                </a:solidFill>
              </a:rPr>
              <a:t>Obr.9. – Verze s klínovými upínači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D5AC6-602D-B27F-C61A-C60781AE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09563"/>
            <a:ext cx="8596312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Zhotovení výkresové dokumentace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63" name="Zástupný symbol obsahu 2">
            <a:extLst>
              <a:ext uri="{FF2B5EF4-FFF2-40B4-BE49-F238E27FC236}">
                <a16:creationId xmlns:a16="http://schemas.microsoft.com/office/drawing/2014/main" id="{41E5F60E-1A7C-9859-2F46-A8B85E61B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450975"/>
            <a:ext cx="8596312" cy="4697413"/>
          </a:xfrm>
        </p:spPr>
        <p:txBody>
          <a:bodyPr/>
          <a:lstStyle/>
          <a:p>
            <a:r>
              <a:rPr lang="cs-CZ" altLang="cs-CZ"/>
              <a:t>Použitá k reálnému zhotovení</a:t>
            </a:r>
          </a:p>
          <a:p>
            <a:r>
              <a:rPr lang="cs-CZ" altLang="cs-CZ"/>
              <a:t>Správné okótování</a:t>
            </a:r>
          </a:p>
          <a:p>
            <a:pPr lvl="1"/>
            <a:r>
              <a:rPr lang="cs-CZ" altLang="cs-CZ"/>
              <a:t>Kóty</a:t>
            </a:r>
          </a:p>
          <a:p>
            <a:pPr lvl="1"/>
            <a:r>
              <a:rPr lang="cs-CZ" altLang="cs-CZ"/>
              <a:t>Řezy</a:t>
            </a:r>
          </a:p>
          <a:p>
            <a:pPr lvl="1"/>
            <a:r>
              <a:rPr lang="cs-CZ" altLang="cs-CZ"/>
              <a:t>Detaily</a:t>
            </a:r>
          </a:p>
          <a:p>
            <a:pPr lvl="1"/>
            <a:r>
              <a:rPr lang="cs-CZ" altLang="cs-CZ"/>
              <a:t>Tolerance</a:t>
            </a:r>
          </a:p>
          <a:p>
            <a:pPr lvl="1"/>
            <a:r>
              <a:rPr lang="cs-CZ" altLang="cs-CZ"/>
              <a:t>Povrchová úprava</a:t>
            </a:r>
          </a:p>
          <a:p>
            <a:r>
              <a:rPr lang="cs-CZ" altLang="cs-CZ"/>
              <a:t>DXF formát</a:t>
            </a:r>
          </a:p>
          <a:p>
            <a:pPr lvl="1"/>
            <a:r>
              <a:rPr lang="cs-CZ" altLang="cs-CZ"/>
              <a:t>vypálení</a:t>
            </a:r>
          </a:p>
        </p:txBody>
      </p:sp>
      <p:pic>
        <p:nvPicPr>
          <p:cNvPr id="15364" name="Obrázek 5">
            <a:extLst>
              <a:ext uri="{FF2B5EF4-FFF2-40B4-BE49-F238E27FC236}">
                <a16:creationId xmlns:a16="http://schemas.microsoft.com/office/drawing/2014/main" id="{9833A93A-281B-8165-8526-FF4ED8579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Zástupný symbol pro číslo snímku 2">
            <a:extLst>
              <a:ext uri="{FF2B5EF4-FFF2-40B4-BE49-F238E27FC236}">
                <a16:creationId xmlns:a16="http://schemas.microsoft.com/office/drawing/2014/main" id="{51012BE4-7017-5241-3EA8-E8263B62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90E47A-FE47-42C0-816E-638ABE5C0F0D}" type="slidenum">
              <a:rPr lang="sk-SK" altLang="cs-CZ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sk-SK" altLang="cs-CZ">
              <a:solidFill>
                <a:schemeClr val="accent1"/>
              </a:solidFill>
            </a:endParaRPr>
          </a:p>
        </p:txBody>
      </p:sp>
      <p:pic>
        <p:nvPicPr>
          <p:cNvPr id="15366" name="Obrázek 5">
            <a:extLst>
              <a:ext uri="{FF2B5EF4-FFF2-40B4-BE49-F238E27FC236}">
                <a16:creationId xmlns:a16="http://schemas.microsoft.com/office/drawing/2014/main" id="{50FC68AB-1DAF-0933-8179-9EA78D2FF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225675"/>
            <a:ext cx="5326062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ovéPole 6">
            <a:extLst>
              <a:ext uri="{FF2B5EF4-FFF2-40B4-BE49-F238E27FC236}">
                <a16:creationId xmlns:a16="http://schemas.microsoft.com/office/drawing/2014/main" id="{09315E19-B547-7DBA-3843-944D23983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5934075"/>
            <a:ext cx="1979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i="1">
                <a:solidFill>
                  <a:schemeClr val="tx1"/>
                </a:solidFill>
              </a:rPr>
              <a:t>Obr.10. – Výkres desky</a:t>
            </a: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azeta">
  <a:themeElements>
    <a:clrScheme name="Vlastní 2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810000"/>
      </a:accent1>
      <a:accent2>
        <a:srgbClr val="810000"/>
      </a:accent2>
      <a:accent3>
        <a:srgbClr val="560000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932</TotalTime>
  <Words>446</Words>
  <Application>Microsoft Office PowerPoint</Application>
  <PresentationFormat>Širokoúhlá obrazovka</PresentationFormat>
  <Paragraphs>106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Fazeta</vt:lpstr>
      <vt:lpstr>Konstrukční návrh upínacího přípravku pro CNC frézku Bakalářská práce</vt:lpstr>
      <vt:lpstr>Cíl práce</vt:lpstr>
      <vt:lpstr>Úvod do problému</vt:lpstr>
      <vt:lpstr>Možnosti pro zhotovení přípravku</vt:lpstr>
      <vt:lpstr>Konstrukční návrh</vt:lpstr>
      <vt:lpstr>Efektivita práce</vt:lpstr>
      <vt:lpstr>Tvorba 3D modelů</vt:lpstr>
      <vt:lpstr>Tvorba 3D modelů</vt:lpstr>
      <vt:lpstr>Zhotovení výkresové dokumentace</vt:lpstr>
      <vt:lpstr>Zhotovení výkresové dokumentace</vt:lpstr>
      <vt:lpstr>Návrhy na opatření</vt:lpstr>
      <vt:lpstr>Závěr</vt:lpstr>
      <vt:lpstr>Poděkování</vt:lpstr>
      <vt:lpstr>DĚKUJI ZA  POZORNOST</vt:lpstr>
      <vt:lpstr>Otázky vedoucího a oponenta 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David Novák</cp:lastModifiedBy>
  <cp:revision>69</cp:revision>
  <dcterms:created xsi:type="dcterms:W3CDTF">2015-10-09T09:08:26Z</dcterms:created>
  <dcterms:modified xsi:type="dcterms:W3CDTF">2023-01-20T19:56:41Z</dcterms:modified>
</cp:coreProperties>
</file>