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sldIdLst>
    <p:sldId id="256" r:id="rId5"/>
    <p:sldId id="257" r:id="rId6"/>
    <p:sldId id="258" r:id="rId7"/>
    <p:sldId id="279" r:id="rId8"/>
    <p:sldId id="266" r:id="rId9"/>
    <p:sldId id="282" r:id="rId10"/>
    <p:sldId id="283" r:id="rId11"/>
    <p:sldId id="284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94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7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8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63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46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58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65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665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63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18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54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32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68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95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87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91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17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CBEBADF-9B9D-4914-8D81-6DD2F6DB8475}" type="datetimeFigureOut">
              <a:rPr lang="cs-CZ" smtClean="0"/>
              <a:t>26.05.2022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0988E04-5D0E-4373-86FC-6672A1CE6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88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4E358-4C43-4D82-5A0B-B78F1E9CA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506" y="1501979"/>
            <a:ext cx="9144000" cy="2387600"/>
          </a:xfrm>
        </p:spPr>
        <p:txBody>
          <a:bodyPr/>
          <a:lstStyle/>
          <a:p>
            <a:pPr algn="ctr"/>
            <a:r>
              <a:rPr lang="cs-CZ" dirty="0"/>
              <a:t>Bakalářská práce</a:t>
            </a:r>
            <a:br>
              <a:rPr lang="cs-CZ" dirty="0"/>
            </a:br>
            <a:r>
              <a:rPr lang="cs-CZ" sz="3600" dirty="0"/>
              <a:t>Penzion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3B48FB-E9A9-D5D9-59DB-67C726D1C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474" y="4902865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cs-CZ" sz="1600" dirty="0"/>
              <a:t>                                                                             Autor: David Výborný</a:t>
            </a:r>
          </a:p>
          <a:p>
            <a:pPr algn="r"/>
            <a:r>
              <a:rPr lang="cs-CZ" sz="1600" dirty="0"/>
              <a:t>Vedoucí: Ing. Michal Kraus, Ph.D      </a:t>
            </a:r>
          </a:p>
          <a:p>
            <a:pPr algn="l"/>
            <a:r>
              <a:rPr lang="cs-CZ" sz="1600" dirty="0"/>
              <a:t>                                                                                                 Obor: Pozemní stavby</a:t>
            </a:r>
          </a:p>
          <a:p>
            <a:pPr algn="l"/>
            <a:r>
              <a:rPr lang="cs-CZ" sz="1600" dirty="0"/>
              <a:t>                                                                                                 Rok: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88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DCF1F-900E-8EAA-DE0F-6209427C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Výzkumná otázka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C0B8-65B4-C86A-F968-2865C9650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Porovnání z finančního hlediska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Náklady určeny pomocí položkového rozpočtu v programu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euroCALC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od společnosti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Callida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s.r.o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výpočtu nákladů jsou zahrnuty ceny materiálů i stavební práce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Uvažuje se pouze výstavba 1.NP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49E216-B060-83EF-CCF1-A27AACBEB5D4}"/>
              </a:ext>
            </a:extLst>
          </p:cNvPr>
          <p:cNvSpPr txBox="1"/>
          <p:nvPr/>
        </p:nvSpPr>
        <p:spPr>
          <a:xfrm>
            <a:off x="3662678" y="6270713"/>
            <a:ext cx="5527503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Tabulka. č. 1- Porovnání položkového rozpočtu variant (zdroj: vlastní) 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F69BECA-F7CA-1AF6-9F57-497D00CE3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170" y="4533634"/>
            <a:ext cx="8825659" cy="17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0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E25E0-AC8A-22CB-0D38-FD6F75E9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Výzkumná otázka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2A6902-2E29-BCA0-423B-43732FDE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464"/>
            <a:ext cx="10515600" cy="493712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Porovnání z hlediska časové náročnosti</a:t>
            </a: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Ř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ešena pro výstavbu svislých obvodových stěn 1.NP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Výpočet časové náročnosti se určí podle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/>
              <a:t>Porovnání z hlediska technické náročnosti</a:t>
            </a: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opisuje varianty z hlediska náročnosti při výstavbě/provádění</a:t>
            </a:r>
            <a:endParaRPr lang="cs-CZ" sz="1800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7BFE50-08F0-86F6-2F1E-34CE97AE8A78}"/>
              </a:ext>
            </a:extLst>
          </p:cNvPr>
          <p:cNvSpPr txBox="1"/>
          <p:nvPr/>
        </p:nvSpPr>
        <p:spPr>
          <a:xfrm>
            <a:off x="3501501" y="5490208"/>
            <a:ext cx="5799517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Tabulka. č. 2- Porovnání časové náročnosti variant (zdroj: vlastní)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2EACA3-DF79-D7DF-2F21-4467572EA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77" y="3566160"/>
            <a:ext cx="8626846" cy="19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9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DAB86-A401-A4C0-8CAA-C54E7910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Výzkumná otázka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DFCA6-4A2A-88CC-4AF8-341C88A6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Porovnání z hlediska tloušťky konstrukce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arenR"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Porotherm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 T Profi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Celková tloušťka: 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590 mm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arenR"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Porotherm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30 Profi + KZS EPS-F plus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200 mm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Celková tloušťka: 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610 mm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arenR"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Sendwix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 24 + KZS MV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300 mm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Celková tloušťka: 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570 mm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arenR"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Velox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WS-EPS-plus 285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Celková tloušťka: 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540 mm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Prefabrikovaný betonový panel s izolací NWT –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Celková tloušťka: 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490 mm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86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A6DCD-0A28-30A4-9E1A-B47D5475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Výzkumná otázka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86BB9-2CFD-6D67-3030-120DDA80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93340"/>
            <a:ext cx="8825659" cy="3959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Porovnání z hlediska pevnosti</a:t>
            </a: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Porotherm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 T Profi -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cs-CZ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3,5 N/mm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Porotherm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30 Profi + KZS EPS-F plus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200 mm -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cs-CZ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3,8 N/mm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(Hodnota platí pro tvarovku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Porotherm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30 Profi o pevnosti P10)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Sendwix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 24 + KZS MV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300 mm -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cs-CZ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20 N/mm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(Hodnota platí pro kvádr KMB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Sendwix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16DF-LDE)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Velox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WS-EPS-plus 285 (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470 mm bez omítky)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cs-CZ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25 N/mm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(Hodnota platí pro beton C25/30)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Prefabrikovaný betonový panel s izolací NWT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460 mm</a:t>
            </a:r>
            <a:r>
              <a:rPr lang="cs-CZ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cs-CZ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37 N/mm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(Hodnota platí pro betonový panel)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48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67DBA-8EA8-641A-22F0-901DC851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Výzkumná otázka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118845-2F39-1A95-11F9-307B7983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463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Vyhodnocení</a:t>
            </a:r>
          </a:p>
          <a:p>
            <a:r>
              <a:rPr lang="cs-CZ" sz="1800" dirty="0"/>
              <a:t>Pomocí vah kritérií a bodového hodnocení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A2122E-C3D6-838C-6FD0-765EFF75BD0C}"/>
              </a:ext>
            </a:extLst>
          </p:cNvPr>
          <p:cNvSpPr txBox="1"/>
          <p:nvPr/>
        </p:nvSpPr>
        <p:spPr>
          <a:xfrm>
            <a:off x="4202542" y="4143434"/>
            <a:ext cx="4488873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Tabulka. č. 3- Bodové hodnocení (zdroj: vlastní)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6160A36-6525-A6DA-7EB2-C54F49DC2520}"/>
              </a:ext>
            </a:extLst>
          </p:cNvPr>
          <p:cNvSpPr txBox="1"/>
          <p:nvPr/>
        </p:nvSpPr>
        <p:spPr>
          <a:xfrm>
            <a:off x="3851560" y="6505501"/>
            <a:ext cx="4488873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Tabulka. č. 4- Výsledné bodové hodnocení (zdroj: vlastní)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1057CC-B1B5-30E4-0DA8-13A599A35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023" y="2752432"/>
            <a:ext cx="7263951" cy="144332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AAD06B4-EE65-B822-BE93-47B5E5FC4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80" y="4542805"/>
            <a:ext cx="7030439" cy="19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AB0B1-AF9A-1CEB-36C9-7F7AF844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Výzkumná otázka č.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28A14D-9A59-D0CA-F41C-D03884E82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95" y="22275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Posouzení energetické náročnosti stávajícího stavu objektu: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4FBE5D-AC51-DE5C-AAAA-2D8AE5000BE1}"/>
              </a:ext>
            </a:extLst>
          </p:cNvPr>
          <p:cNvSpPr txBox="1"/>
          <p:nvPr/>
        </p:nvSpPr>
        <p:spPr>
          <a:xfrm>
            <a:off x="7271942" y="6516356"/>
            <a:ext cx="5098972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 2- Průkaz energetické náročnosti penzionu (zdroj: vlastní)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7CA579D-9517-4AAB-BC3F-AB118BB85824}"/>
              </a:ext>
            </a:extLst>
          </p:cNvPr>
          <p:cNvSpPr txBox="1"/>
          <p:nvPr/>
        </p:nvSpPr>
        <p:spPr>
          <a:xfrm>
            <a:off x="423275" y="6458893"/>
            <a:ext cx="6542052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0500" algn="l"/>
                <a:tab pos="381000" algn="l"/>
                <a:tab pos="5778500" algn="l"/>
              </a:tabLst>
            </a:pP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 1- Výsledky podílů tepelných toků zjištěné v programu Energie (zdroj: vlastní)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4692A5C-B52E-CE62-AE57-F8F5FA5C1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95" y="3002187"/>
            <a:ext cx="5308505" cy="351416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F51B5D7-8734-748B-DB71-5E8EBF693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654" y="1680632"/>
            <a:ext cx="3973548" cy="48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8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91D0F-AF7D-3AA1-E19F-69C69B53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Výzkumná otázka č.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EB1F8D-5E85-12E5-E36B-0F09404F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34" y="2468032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Návrh opatření ke snížení spotřeby energie 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Kompaktní větrací jednotka Duplex EC5 s rekuperací tepla od společnosti ATREA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(Předběžný návrh)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Horizontální provedení vedeno pod stropem (v podhledu)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Účinnost 95 %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každé podlaží jednotka o požadovaném výkonu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1.NP jednotka s výkonem 170 m3/h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2.NP jednotka s výkonem  570 m3/h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80EA19-8A20-D4EC-EFC7-35D3A0FE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622" y="3900384"/>
            <a:ext cx="5558516" cy="233817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D4A25C5-DD30-2742-12EA-F45EFECE0EE0}"/>
              </a:ext>
            </a:extLst>
          </p:cNvPr>
          <p:cNvSpPr txBox="1"/>
          <p:nvPr/>
        </p:nvSpPr>
        <p:spPr>
          <a:xfrm>
            <a:off x="6412807" y="6238558"/>
            <a:ext cx="5779193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 3- Větrací jednotka Duplex EC5 s rekuperací tepla (zdroj: atrea.cz)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420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E8706-F622-BB03-5F5A-F8DB74FB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Výzkumná otázka č.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9858B-63A2-A5D9-A169-61EBF77EC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543361"/>
            <a:ext cx="8825659" cy="39395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Návrh opatření ke snížení spotřeby energie 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Plastová okna Veka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Softline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 Plus</a:t>
            </a:r>
          </a:p>
          <a:p>
            <a:pPr lvl="1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Součinitel prostupu tepla sklem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cs-CZ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0,6 W/m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Součinitel prostupu tepla včetně rámu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cs-CZ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0,8 W/m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</a:p>
          <a:p>
            <a:pPr lvl="1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 faktor= 50 %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Zvětšení okenních ploch směřujících na jih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Použití hliníkových předokenních rolet 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Ovládání manuální nebo motorický</a:t>
            </a:r>
            <a:endParaRPr lang="cs-CZ" sz="1800" dirty="0"/>
          </a:p>
          <a:p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7FEB59-9CA2-B4B0-3F2F-A5DF2C834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177" y="2588353"/>
            <a:ext cx="3286125" cy="37528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1FA6350-C689-FA24-B28B-B341E82E6DDD}"/>
              </a:ext>
            </a:extLst>
          </p:cNvPr>
          <p:cNvSpPr txBox="1"/>
          <p:nvPr/>
        </p:nvSpPr>
        <p:spPr>
          <a:xfrm>
            <a:off x="6928865" y="6341203"/>
            <a:ext cx="5476240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 4- Plastové okno Veka 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Softline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82 Plus (zdroj: oknotherm.cz)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6A944-3273-AC81-7E66-7ED312B4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Výzkumná otázka č.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8E025E-6FDD-7137-2C59-3DD8BC53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336800"/>
            <a:ext cx="8825659" cy="4693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Návrh opatření ke snížení spotřeby energie 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Fotovoltaika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(Předběžný návrh)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Fotovoltaické panely od společnosti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Woltair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Canadian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Solar 450MS s výkonem 450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kWp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účinností 20,4 %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Váha panelu 24,9 kg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Střídač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GoodWe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GW10K-ET o výkonu 10 kW a účinností 97 %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Záložní baterie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Pylontech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H2 o kapacitě 14,2 kW</a:t>
            </a:r>
          </a:p>
          <a:p>
            <a:pPr marL="457200" lvl="1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Tepelné čerpadlo</a:t>
            </a:r>
          </a:p>
          <a:p>
            <a:pPr lvl="1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dle ČSN EN 12831 byl zjištěna tepelná ztráta objektu 28,2 kW 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Tepelné čerpadlo vzduch/voda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Propojení tepelného čerpadla s fotovoltaickou elektrárnou firmou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Woltair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9596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59C7B-7660-B76B-8616-0F48D9D4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8145B-E32D-7FBF-3642-50168519A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74190"/>
            <a:ext cx="8825659" cy="4037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Výzkumná otázka č. 1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Zvolena varianta ztraceného bednění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Velox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WS-EPS 285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Druhá nejvhodnější varianta je zděný systém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Porotherm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 kontaktním zateplením z EPS</a:t>
            </a:r>
          </a:p>
          <a:p>
            <a:r>
              <a:rPr lang="cs-CZ" sz="1800" u="sng" dirty="0">
                <a:latin typeface="Times New Roman" panose="02020603050405020304" pitchFamily="18" charset="0"/>
              </a:rPr>
              <a:t>→ Cíl byl splněn</a:t>
            </a:r>
          </a:p>
          <a:p>
            <a:pPr marL="0" indent="0">
              <a:buNone/>
            </a:pPr>
            <a:endParaRPr lang="cs-CZ" sz="1800" u="sng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/>
              <a:t>Výzkumná otázka č. 2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Penzion standardu budovy s téměř nulovou spotřebou energie nevyhovuje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Tohoto standardu se dosáhne použitím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nuceného větrání s rekuperací tepla a výměnou otvorů</a:t>
            </a:r>
          </a:p>
          <a:p>
            <a:r>
              <a:rPr lang="cs-CZ" sz="1800" u="sng" dirty="0">
                <a:latin typeface="Times New Roman" panose="02020603050405020304" pitchFamily="18" charset="0"/>
              </a:rPr>
              <a:t>→ Cíl byl částečně splněn</a:t>
            </a:r>
          </a:p>
          <a:p>
            <a:endParaRPr lang="cs-CZ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0006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B3761-9031-8464-225A-663FB311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BA7738-44BD-257B-8071-48C3465DC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Cíl práce</a:t>
            </a:r>
            <a:endParaRPr lang="cs-CZ" sz="2000" dirty="0"/>
          </a:p>
          <a:p>
            <a:r>
              <a:rPr lang="cs-CZ" sz="2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Výzkumné otázky</a:t>
            </a:r>
            <a:endParaRPr lang="cs-CZ" sz="2000" dirty="0"/>
          </a:p>
          <a:p>
            <a:r>
              <a:rPr lang="cs-CZ" sz="2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Metodika</a:t>
            </a:r>
            <a:endParaRPr lang="cs-CZ" sz="2000" dirty="0"/>
          </a:p>
          <a:p>
            <a:r>
              <a:rPr lang="cs-CZ" sz="2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Popis řešeného objektu</a:t>
            </a:r>
            <a:endParaRPr lang="cs-CZ" sz="2000" dirty="0"/>
          </a:p>
          <a:p>
            <a:r>
              <a:rPr lang="cs-CZ" sz="2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Vyhodnocení otázky 1</a:t>
            </a:r>
            <a:endParaRPr lang="cs-CZ" sz="2000" dirty="0"/>
          </a:p>
          <a:p>
            <a:r>
              <a:rPr lang="cs-CZ" sz="2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Vyhodnocení otázky 2</a:t>
            </a:r>
            <a:endParaRPr lang="cs-CZ" sz="2000" dirty="0"/>
          </a:p>
          <a:p>
            <a:r>
              <a:rPr lang="cs-CZ" sz="2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Závěrečné shrnutí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1662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82F8B-C72E-CADD-558C-04E29D9F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782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63535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F61C0-5B6F-4AAD-7496-25F32CC9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752B9C-88E6-3626-AC61-04FB35915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612573"/>
          </a:xfrm>
        </p:spPr>
        <p:txBody>
          <a:bodyPr/>
          <a:lstStyle/>
          <a:p>
            <a:r>
              <a:rPr lang="cs-CZ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1.) </a:t>
            </a:r>
            <a:r>
              <a:rPr lang="cs-CZ" sz="18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cs-CZ" sz="18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ulti</a:t>
            </a:r>
            <a:r>
              <a:rPr lang="cs-CZ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-kriteriální vyhodnocení variantního řešení svislých obvodových konstrukcí budovy</a:t>
            </a:r>
          </a:p>
          <a:p>
            <a:pPr marL="0" indent="0">
              <a:buNone/>
            </a:pPr>
            <a:endParaRPr lang="cs-CZ" sz="1800" dirty="0">
              <a:solidFill>
                <a:srgbClr val="0A0A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2.) Posouzení energetické náročnosti obálky budovy včetně návrhu opatření ke snížení spotřeby energie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62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FF456-742B-CC51-F0B2-954EB64D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D4F68-A2BD-1EBB-AE35-8A3A780CF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Výzkumný problém č.1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Jaká varianta svislých obvodových konstrukcí je nejvhodnější pro energeticko-úsporný standard budovy?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Výzkumný problém č. 2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Vyhovuje řešený objekt jako budova s téměř nulovou spotřebou energie, jaká opatření je vhodné zvolit pro snížení spotřeby energie?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5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7C3CC-5076-97D8-4826-81FF9AA0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Popis řešeného objektu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4365E-C868-A15B-4859-C370A77A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184920"/>
            <a:ext cx="10515600" cy="4825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ovostavba penzionu</a:t>
            </a: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bdélníkový půdorysný tvar o rozměrech 30,75x13,65 m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Střecha plochá nepochozí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Zastavěná plocha penzionu činí 402,9 m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epodsklepený a má dvě nadzemní podlaží, přičemž obě slouží k ubytování</a:t>
            </a:r>
            <a:endParaRPr lang="cs-CZ" sz="1800" baseline="30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1.NP: prostory pro personál, jídelna, technická místnost a prostory pro osoby s omezenou schopností pohybu a orientace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2.NP: určené primárně pro ubytování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Penzion disponuje 10 byty určenými pro ubytování 20 lidí + 1 byt řešený bezbariérově a určen pro osoby s omezenou schopností pohybu a orientace</a:t>
            </a: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ozemek s parcelním číslem 1371/56 v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k.ú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Strakonice, Jihočeský kraj o ploše 3880 m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ředběžně navržena jako stěnový konstrukční systém, stropy řešeny jako trámečkové od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Porothermu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Vytápění objektu se předběžně předpokládá pomocí tepelného čerpadla (vzduch/voda)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3348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CB55B5-1A3E-D5CD-E1F2-49317BE9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Popis řešeného objektu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D958B2B-FD80-A4D6-AD38-6775CC12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55" y="4591665"/>
            <a:ext cx="316101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1.NP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8A4CDE07-5FFC-F453-FCD6-F72FE93BD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7" y="1080134"/>
            <a:ext cx="8100438" cy="445523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955C3BF-1782-7D7B-9753-5D2CD6D5E143}"/>
              </a:ext>
            </a:extLst>
          </p:cNvPr>
          <p:cNvSpPr txBox="1"/>
          <p:nvPr/>
        </p:nvSpPr>
        <p:spPr>
          <a:xfrm>
            <a:off x="6709915" y="5522038"/>
            <a:ext cx="4488873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C54E22-13BC-612F-E24D-119A464F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Popis řešeného objektu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C3C16-6252-FFB2-043E-511863037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55" y="4591665"/>
            <a:ext cx="316101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2.NP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0E3B51E7-4CEA-7ABB-9944-1099732F6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387"/>
            <a:ext cx="8124825" cy="406241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C112EEB-A4C9-C849-93AB-818A5E8FDFC6}"/>
              </a:ext>
            </a:extLst>
          </p:cNvPr>
          <p:cNvSpPr txBox="1"/>
          <p:nvPr/>
        </p:nvSpPr>
        <p:spPr>
          <a:xfrm>
            <a:off x="6848461" y="5298742"/>
            <a:ext cx="4488873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2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8722C6-FFE3-5599-E376-83778224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Popis řešeného objektu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6EC5F-BEED-565B-F7F2-DAD322F5C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5" y="4591665"/>
            <a:ext cx="316101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Řez A-A</a:t>
            </a:r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6F68231C-787A-DB06-9768-6077FC83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1" y="773660"/>
            <a:ext cx="8077964" cy="5210285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4AB68249-1A30-11D9-A311-7CFF17897261}"/>
              </a:ext>
            </a:extLst>
          </p:cNvPr>
          <p:cNvSpPr txBox="1"/>
          <p:nvPr/>
        </p:nvSpPr>
        <p:spPr>
          <a:xfrm>
            <a:off x="6811515" y="5983945"/>
            <a:ext cx="4488873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0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2D56D-6732-F6C7-C6AC-0BFBBC33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Výzkumná otázka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163B3D-A949-2249-0672-E1579AB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Varianty voleny dle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souč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prostupu tepla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U= 0,12 W/m</a:t>
            </a:r>
            <a:r>
              <a:rPr lang="cs-CZ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VARIANTA 1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Porotherm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 T Profi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(U= 0,123 W/m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VARIANTA 2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Porotherm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30 Profi + KZS EPS-F plus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200 mm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(U= 0,124 W/m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VARIANTA 3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Sendwix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 24 + KZS MV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300 mm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(U= 0,111 W/m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VARIANTA 4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Velox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WS-EPS-plus 285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(U= 0,115 W/m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VARIANTA 5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Prefabrikovaný betonový panel s izolací NWT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460 mm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(U= 0,106 W/m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86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EB00260AE7BC4E89EA5CFED16718D2" ma:contentTypeVersion="5" ma:contentTypeDescription="Vytvoří nový dokument" ma:contentTypeScope="" ma:versionID="1c4d9e8d7b89542f67ce28823692dfe1">
  <xsd:schema xmlns:xsd="http://www.w3.org/2001/XMLSchema" xmlns:xs="http://www.w3.org/2001/XMLSchema" xmlns:p="http://schemas.microsoft.com/office/2006/metadata/properties" xmlns:ns3="ef416a11-a313-435c-9039-ccf962686e17" xmlns:ns4="ccc792c8-f904-4ac2-b65a-eacc21243c0a" targetNamespace="http://schemas.microsoft.com/office/2006/metadata/properties" ma:root="true" ma:fieldsID="e3905ca5db7fddb8a40b32391e6f92dd" ns3:_="" ns4:_="">
    <xsd:import namespace="ef416a11-a313-435c-9039-ccf962686e17"/>
    <xsd:import namespace="ccc792c8-f904-4ac2-b65a-eacc21243c0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16a11-a313-435c-9039-ccf962686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792c8-f904-4ac2-b65a-eacc21243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07F91B-0FE9-49B2-BEEF-7739FD923C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416a11-a313-435c-9039-ccf962686e17"/>
    <ds:schemaRef ds:uri="ccc792c8-f904-4ac2-b65a-eacc21243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494A9C-00A4-469A-A8C7-F9769D1CBC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26970-9DE7-4686-9499-082F6134A7D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ccc792c8-f904-4ac2-b65a-eacc21243c0a"/>
    <ds:schemaRef ds:uri="http://purl.org/dc/elements/1.1/"/>
    <ds:schemaRef ds:uri="http://schemas.microsoft.com/office/infopath/2007/PartnerControls"/>
    <ds:schemaRef ds:uri="ef416a11-a313-435c-9039-ccf962686e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síň]]</Template>
  <TotalTime>259</TotalTime>
  <Words>1084</Words>
  <Application>Microsoft Office PowerPoint</Application>
  <PresentationFormat>Širokoúhlá obrazovka</PresentationFormat>
  <Paragraphs>136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Open Sans</vt:lpstr>
      <vt:lpstr>Times New Roman</vt:lpstr>
      <vt:lpstr>Wingdings 3</vt:lpstr>
      <vt:lpstr>Ion Boardroom</vt:lpstr>
      <vt:lpstr>Bakalářská práce Penzion</vt:lpstr>
      <vt:lpstr>Obsah</vt:lpstr>
      <vt:lpstr>Cíl práce</vt:lpstr>
      <vt:lpstr>Výzkumné otázky</vt:lpstr>
      <vt:lpstr>Popis řešeného objektu</vt:lpstr>
      <vt:lpstr>Popis řešeného objektu</vt:lpstr>
      <vt:lpstr>Popis řešeného objektu</vt:lpstr>
      <vt:lpstr>Popis řešeného objektu</vt:lpstr>
      <vt:lpstr>Výzkumná otázka č. 1</vt:lpstr>
      <vt:lpstr>Výzkumná otázka č. 1</vt:lpstr>
      <vt:lpstr>Výzkumná otázka č. 1</vt:lpstr>
      <vt:lpstr>Výzkumná otázka č. 1</vt:lpstr>
      <vt:lpstr>Výzkumná otázka č. 1</vt:lpstr>
      <vt:lpstr>Výzkumná otázka č. 1</vt:lpstr>
      <vt:lpstr>Výzkumná otázka č. 2</vt:lpstr>
      <vt:lpstr>Výzkumná otázka č. 2</vt:lpstr>
      <vt:lpstr>Výzkumná otázka č. 2</vt:lpstr>
      <vt:lpstr>Výzkumná otázka č. 2</vt:lpstr>
      <vt:lpstr>Závěrečné shrnutí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Bakalářská práce Penzion</dc:title>
  <dc:creator>David Výborný</dc:creator>
  <cp:lastModifiedBy>David Výborný</cp:lastModifiedBy>
  <cp:revision>56</cp:revision>
  <dcterms:created xsi:type="dcterms:W3CDTF">2022-05-22T07:16:33Z</dcterms:created>
  <dcterms:modified xsi:type="dcterms:W3CDTF">2022-05-26T19:44:12Z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0x01010043EB00260AE7BC4E89EA5CFED16718D2</vt:lpwstr>
  </property>
</Properties>
</file>