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notesMasterIdLst>
    <p:notesMasterId r:id="rId12"/>
  </p:notesMasterIdLst>
  <p:sldIdLst>
    <p:sldId id="256" r:id="rId2"/>
    <p:sldId id="28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29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3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25.08.2023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7E466E-40E1-4441-BABD-D347ADBFB6D7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B1D7E-5C34-B64F-BD06-258E36215471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7267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774B43-6C96-4A40-A808-580195111A64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F86F83-658E-734E-B2D6-C089A0C8927C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0350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ADF539-959D-B34E-8709-EBEF908FF6A6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A3E346-8FF3-E940-B041-3BCDA563A3A6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2244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A7EFCF-2DF6-BE46-9AFE-ACD35B994AF3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A71C2-0F8F-7841-B85A-445BD80B66CF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4783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5F735B-88E7-154D-BF7F-47988E167A22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D6F78-11B3-2F44-8E28-F00375AFEB20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58601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EF5467-32E8-8E48-8A31-046EA149BFB6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99CFDD-4BB7-E040-A703-D885B8F7A5F8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69677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250DC9-7735-6E44-AF04-D509739D264D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B8B44-A719-9A43-BC2A-4E13B0219636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018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073CED-BC59-C24A-AEAD-E0BC76ED2908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9CACA-88A4-DF48-B2B1-21296B9A5FCD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815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88AA41-7A2C-3347-A03E-522E0D6D2781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4A00B-BB65-9541-BBE2-F2C7D3CA9B0B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74399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361FDB-6227-8840-BDF9-F018B1B7C7D3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17D85-8CDA-5F43-89CD-3D83123EFD9B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3750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31397B-A09D-584B-BF39-D05BF5269078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7303C0-B19C-2B48-9660-EBD0F9BC4F1E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72049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 smtClean="0"/>
              <a:pPr>
                <a:defRPr/>
              </a:pPr>
              <a:t>25. 8. 2023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 smtClean="0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6462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7418" y="503099"/>
            <a:ext cx="9144000" cy="10287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škola technická a ekonomická v Českých Budějovicích</a:t>
            </a:r>
            <a:br>
              <a:rPr lang="cs-CZ" sz="2400" b="1" dirty="0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400" b="1" dirty="0" err="1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400" b="1" dirty="0">
              <a:solidFill>
                <a:srgbClr val="98141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91" y="503098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0"/>
            <a:ext cx="12192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12192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ctr"/>
          <a:lstStyle/>
          <a:p>
            <a:pPr algn="r">
              <a:defRPr/>
            </a:pPr>
            <a:r>
              <a:rPr lang="cs-CZ" dirty="0"/>
              <a:t>						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159119F-2FC3-BA78-7ABC-B6339F318157}"/>
              </a:ext>
            </a:extLst>
          </p:cNvPr>
          <p:cNvSpPr txBox="1"/>
          <p:nvPr/>
        </p:nvSpPr>
        <p:spPr>
          <a:xfrm>
            <a:off x="387927" y="2439780"/>
            <a:ext cx="115085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Zvýšení bezpečnosti provozu na traťovém úseku Strakonice - Vimperk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F0B63F2-E6FE-9BFC-F8F1-E66239B71BBE}"/>
              </a:ext>
            </a:extLst>
          </p:cNvPr>
          <p:cNvSpPr txBox="1"/>
          <p:nvPr/>
        </p:nvSpPr>
        <p:spPr>
          <a:xfrm>
            <a:off x="785090" y="4650332"/>
            <a:ext cx="6382327" cy="170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bakalářské práce: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Šárka Štěrbová, MBA</a:t>
            </a:r>
          </a:p>
          <a:p>
            <a:pPr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Vedoucí bakalářské práce: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Vladimír Ľupták, PhD.</a:t>
            </a:r>
          </a:p>
          <a:p>
            <a:pPr>
              <a:lnSpc>
                <a:spcPct val="15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Oponent bakalářské práce: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Ing. Lumír Pečený, PhD.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, září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82825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8"/>
            <a:ext cx="12192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12192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100" y="457200"/>
            <a:ext cx="10756903" cy="1236133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 a důvody k řešení daného problému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435100" y="206378"/>
            <a:ext cx="10756900" cy="24923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12192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ctr"/>
          <a:lstStyle/>
          <a:p>
            <a:pPr>
              <a:defRPr/>
            </a:pPr>
            <a:endParaRPr lang="cs-CZ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2B8FA7F5-1ABB-4F1B-88BF-3A952BC07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825625"/>
            <a:ext cx="11269587" cy="435133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vlastních znalostí z profesní praxe - výpravčí přilehlé stanice Strakonice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Znalost traťového úseku Strakonice – Vimperk, problematika řízení provozu se zjednodušeným řízením drážní dopravy D3</a:t>
            </a:r>
          </a:p>
          <a:p>
            <a:pPr algn="just">
              <a:lnSpc>
                <a:spcPct val="200000"/>
              </a:lnSpc>
            </a:pPr>
            <a:endParaRPr lang="cs-CZ" dirty="0"/>
          </a:p>
        </p:txBody>
      </p:sp>
    </p:spTree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100" y="457200"/>
            <a:ext cx="10756903" cy="1236133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práce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435100" y="206378"/>
            <a:ext cx="10756900" cy="24923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12192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ctr"/>
          <a:lstStyle/>
          <a:p>
            <a:pPr>
              <a:defRPr/>
            </a:pPr>
            <a:endParaRPr lang="cs-CZ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2B8FA7F5-1ABB-4F1B-88BF-3A952BC07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825625"/>
            <a:ext cx="11269587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Cílem bakalářské práce je analýza současného stavu traťového úseku Strakonice – Vimperk se zjednodušeným řízením drážní dopravy a následná perspektiva zvýšení bezpečnosti na uvažovaném úseku.</a:t>
            </a:r>
          </a:p>
          <a:p>
            <a:pPr algn="just">
              <a:lnSpc>
                <a:spcPct val="2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988788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100" y="457200"/>
            <a:ext cx="10756903" cy="1236133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současného stavu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435100" y="206378"/>
            <a:ext cx="10756900" cy="24923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12192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ctr"/>
          <a:lstStyle/>
          <a:p>
            <a:pPr>
              <a:defRPr/>
            </a:pPr>
            <a:endParaRPr lang="cs-CZ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2B8FA7F5-1ABB-4F1B-88BF-3A952BC07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825625"/>
            <a:ext cx="11269587" cy="435133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Trať Strakonice – Vimperk je řízena a organizována podle předpisu SŽ D3 – Předpis pro zjednodušené řízení drážní dopravy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Trať je rozdělena do pěti prostorových oddílů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Nízký stupeň zabezpečení jízd vlaků, trať je bez TZZ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Nízké zabezpečení PZZ, převažují PZZ s výstražnými kříži 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pohledu bezpečnosti cestujících jsou nevyhovující nástupiště</a:t>
            </a:r>
          </a:p>
          <a:p>
            <a:pPr algn="just">
              <a:lnSpc>
                <a:spcPct val="2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438615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100" y="457200"/>
            <a:ext cx="10756903" cy="1236133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Stanovený cíl pro zvýšení bezpečnosti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435100" y="206378"/>
            <a:ext cx="10756900" cy="24923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12192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ctr"/>
          <a:lstStyle/>
          <a:p>
            <a:pPr>
              <a:defRPr/>
            </a:pPr>
            <a:endParaRPr lang="cs-CZ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2B8FA7F5-1ABB-4F1B-88BF-3A952BC07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825625"/>
            <a:ext cx="11269587" cy="435133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Organizace a řízení dopravy podle předpisu SŽ D3 je  nahrazeno předpisem SŽ D1 ČÁST PRVNÍ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Změna zabezpečovacího zařízení na DOZ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Zvýšení bezpečnosti na železničních přejezdech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Stavební úpravy nástupišť, které odpovídají vyhlášce 398/2009 Sb.</a:t>
            </a:r>
          </a:p>
          <a:p>
            <a:pPr algn="just">
              <a:lnSpc>
                <a:spcPct val="2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389244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100" y="457200"/>
            <a:ext cx="10756903" cy="1236133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435100" y="206378"/>
            <a:ext cx="10756900" cy="24923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12192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ctr"/>
          <a:lstStyle/>
          <a:p>
            <a:pPr>
              <a:defRPr/>
            </a:pPr>
            <a:endParaRPr lang="cs-CZ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2B8FA7F5-1ABB-4F1B-88BF-3A952BC07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825625"/>
            <a:ext cx="11269587" cy="435133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Instalace SZZ i TZZ 3. kategorie podle TNŽ 34 2620 ovládané dálkově z JOP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Postupné pokrytí trati signálem GSM-R pro hlasové služby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Použití samostatného vjezdového a odjezdového návěstidla pro každou kolej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Kontrola volnosti v dopravnách a mezistaničních úsecích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Změna zabezpečení u vybraných PZZ na PZZ světelná se závorami</a:t>
            </a:r>
          </a:p>
          <a:p>
            <a:pPr algn="just">
              <a:lnSpc>
                <a:spcPct val="2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235643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100" y="457200"/>
            <a:ext cx="10756903" cy="1236133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otázky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435100" y="206378"/>
            <a:ext cx="10756900" cy="24923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12192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ctr"/>
          <a:lstStyle/>
          <a:p>
            <a:pPr>
              <a:defRPr/>
            </a:pPr>
            <a:endParaRPr lang="cs-CZ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2B8FA7F5-1ABB-4F1B-88BF-3A952BC07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825625"/>
            <a:ext cx="11269587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od vedoucího bakalářské práce: Ing. Vladimír Ľupták, PhD. </a:t>
            </a:r>
          </a:p>
          <a:p>
            <a:pPr algn="just">
              <a:lnSpc>
                <a:spcPct val="15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Uvažuje správa železnic s modernizací zkoumaného traťového úseku? Pokud ano, bude některý z vašich návrhů realizován?</a:t>
            </a:r>
          </a:p>
        </p:txBody>
      </p:sp>
    </p:spTree>
    <p:extLst>
      <p:ext uri="{BB962C8B-B14F-4D97-AF65-F5344CB8AC3E}">
        <p14:creationId xmlns:p14="http://schemas.microsoft.com/office/powerpoint/2010/main" val="936122735"/>
      </p:ext>
    </p:extLst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100" y="457200"/>
            <a:ext cx="10756903" cy="1236133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Doplňující otázky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435100" y="206378"/>
            <a:ext cx="10756900" cy="24923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12192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ctr"/>
          <a:lstStyle/>
          <a:p>
            <a:pPr>
              <a:defRPr/>
            </a:pPr>
            <a:endParaRPr lang="cs-CZ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2B8FA7F5-1ABB-4F1B-88BF-3A952BC07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825625"/>
            <a:ext cx="11269587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od oponenta bakalářské práce: Ing. Lumír Pečený, PhD.</a:t>
            </a:r>
          </a:p>
          <a:p>
            <a:pPr algn="just">
              <a:lnSpc>
                <a:spcPct val="16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Konzultovala jste se SŽDC –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Správou železnic,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jestli v blízké budoucnosti je zamýšlená modernizace úseku Strakonice – Vimperk?</a:t>
            </a:r>
          </a:p>
          <a:p>
            <a:pPr algn="just">
              <a:lnSpc>
                <a:spcPct val="16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Víte odhadnout jaké by byly investiční náklady na zvýšení bezpečnosti provozu na tomto úseku?</a:t>
            </a:r>
          </a:p>
        </p:txBody>
      </p:sp>
    </p:spTree>
    <p:extLst>
      <p:ext uri="{BB962C8B-B14F-4D97-AF65-F5344CB8AC3E}">
        <p14:creationId xmlns:p14="http://schemas.microsoft.com/office/powerpoint/2010/main" val="4017725962"/>
      </p:ext>
    </p:extLst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5100" y="457200"/>
            <a:ext cx="10756903" cy="1236133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435100" y="206378"/>
            <a:ext cx="10756900" cy="24923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12192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ctr"/>
          <a:lstStyle/>
          <a:p>
            <a:pPr>
              <a:defRPr/>
            </a:pPr>
            <a:endParaRPr lang="cs-CZ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2B8FA7F5-1ABB-4F1B-88BF-3A952BC07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1825625"/>
            <a:ext cx="11269587" cy="4351338"/>
          </a:xfrm>
        </p:spPr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Zjednodušené řízení drážní dopravy dle předpisu SZ D3 bylo změno na řízení a organizování drážní dopravy dle předpisu SŽ D1 ČÁST PRVNÍ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Trať je zabezpečena pomocí ZZ 3. kategorie JOP s GTN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PZZ bylo doplněno o mechanické výstrahy </a:t>
            </a:r>
          </a:p>
          <a:p>
            <a:pPr algn="just">
              <a:lnSpc>
                <a:spcPct val="20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Rekonstrukce peronizace podle vyhlášky č.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398/2009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565919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12694</TotalTime>
  <Words>416</Words>
  <Application>Microsoft Office PowerPoint</Application>
  <PresentationFormat>Širokoúhlá obrazovka</PresentationFormat>
  <Paragraphs>43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Vysoká škola technická a ekonomická v Českých Budějovicích Ústav technicko-technologický</vt:lpstr>
      <vt:lpstr>Motivace a důvody k řešení daného problému</vt:lpstr>
      <vt:lpstr>Cíl práce</vt:lpstr>
      <vt:lpstr>Analýza současného stavu</vt:lpstr>
      <vt:lpstr>Stanovený cíl pro zvýšení bezpečnosti</vt:lpstr>
      <vt:lpstr>Návrhy opatření</vt:lpstr>
      <vt:lpstr>Doplňující otázky</vt:lpstr>
      <vt:lpstr>Doplňující otázky</vt:lpstr>
      <vt:lpstr>Závěr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Štěrbová Šárka, MBA</cp:lastModifiedBy>
  <cp:revision>111</cp:revision>
  <dcterms:created xsi:type="dcterms:W3CDTF">2015-10-09T09:08:26Z</dcterms:created>
  <dcterms:modified xsi:type="dcterms:W3CDTF">2023-08-25T15:53:22Z</dcterms:modified>
</cp:coreProperties>
</file>