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489" r:id="rId1"/>
  </p:sldMasterIdLst>
  <p:sldIdLst>
    <p:sldId id="373" r:id="rId2"/>
    <p:sldId id="336" r:id="rId3"/>
    <p:sldId id="375" r:id="rId4"/>
    <p:sldId id="339" r:id="rId5"/>
    <p:sldId id="365" r:id="rId6"/>
    <p:sldId id="360" r:id="rId7"/>
    <p:sldId id="377" r:id="rId8"/>
    <p:sldId id="376" r:id="rId9"/>
    <p:sldId id="374" r:id="rId10"/>
    <p:sldId id="363" r:id="rId11"/>
    <p:sldId id="378" r:id="rId12"/>
    <p:sldId id="379" r:id="rId13"/>
  </p:sldIdLst>
  <p:sldSz cx="12801600" cy="9601200" type="A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97BEE-E742-4DF1-9DF9-47081ED01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571308"/>
            <a:ext cx="9601200" cy="3342640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5BFF69-0C53-43C6-B8F1-A7F2A0354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D219E7-0208-4CC1-944E-480543DEE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449233-4446-479D-84E3-558B63D1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2ED95E-A7E4-4F8A-A095-05258094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57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EE085-2CA5-4F1C-9D60-53F63CCDD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195CF6-D5E1-4942-A5A3-0BCBA9F44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9D9706-8E6C-40D3-89CF-19BB5320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783B53-F82C-4D52-89B6-A61AE22F8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7A753A-EA1D-457D-8E2C-F29AFDAD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5F5A066-820F-4773-897D-5ADB6E966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61145" y="511175"/>
            <a:ext cx="2760345" cy="813657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82F2B3-E8E0-4485-81F9-0C6639AE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0110" y="511175"/>
            <a:ext cx="8121015" cy="8136573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DEB8ED-F85A-45B6-9A12-9773EFCC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BEC4B2-B077-432E-B83A-0D027E7C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7554AE-FE03-4A99-9683-EE0BD797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54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585A2-4802-4D22-A44B-5E30A8F8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FA11FC-5BDB-42F0-ABA7-8721C10AA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DFF968-5D8C-46F7-8F9E-00EFF690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7B7033-FB0D-4F76-9CDE-97890485E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95006D-9DBF-4413-8546-A719F75D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9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F2F4D-FEB6-44DC-9FE1-2DA7F06E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43" y="2393634"/>
            <a:ext cx="11041380" cy="399383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79F844-A38B-4F8D-943D-9D3E1F02F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443" y="6425249"/>
            <a:ext cx="11041380" cy="210026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9D8888-9641-4CB9-BF17-3705DE938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0EB881-6A2A-4E94-BD1E-56F5FD1A5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5A92D6-2CDE-4BFE-BD5C-4E88BAAC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1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C284C-1F14-48B9-8B24-4C79DCE7E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3C973F-A6FE-49D2-A77E-4018E6304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8FA686-CE30-4D40-BDBA-CE202EC95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60B76F-7FB9-4789-8DA5-561C350B4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C9CBC4-EF60-4EDE-A0E4-85BCF0B4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951D64-F0D6-4284-A696-89797EA8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2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B701DC-2D54-4ECA-BB5D-77E7A32B6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7" y="511176"/>
            <a:ext cx="11041380" cy="185578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510665-DCB7-4CE0-9132-4862EB7B9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78" y="2353628"/>
            <a:ext cx="5415676" cy="115347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974F4E8-A56F-4709-8656-BC483E288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778" y="3507105"/>
            <a:ext cx="5415676" cy="515842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430A725-103E-4C08-A4A3-3CE725524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810" y="2353628"/>
            <a:ext cx="5442347" cy="115347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524575-5306-45B3-9123-75F45A6CD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810" y="3507105"/>
            <a:ext cx="5442347" cy="515842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D49AEC8-DE21-488E-B2AF-952175AD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DE61055-5B6A-418D-BF5F-E8D63600F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15F9920-72EE-4DDD-A7F9-9C47B487D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17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50925A-D403-4741-A5DE-81F2C61E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F71DCC4-FD18-4C43-A01A-2CEB02670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C04597-DCAC-4EA8-80B2-E1AA2426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42029DE-3D1F-43AC-A865-B4E1268A9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0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AACFE5A-9241-4E6F-848A-6ACAB7D1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2919F75-7427-4B0C-9C06-71D8D710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1D4169-6A56-41F6-AAC2-EFB71422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13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3DDC10-9C1D-4CFC-A9F5-A177417C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46C1A6-CAEA-417D-999A-EA6BCB1E2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47" y="1382396"/>
            <a:ext cx="6480810" cy="6823075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68CEBB-657B-46D5-BBC8-504861BA8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84A25B4-67B9-4DA6-8791-734EC2EDC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EF7687-DEC8-4E9F-822E-C41A539B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B8E5E8-2514-4CF4-B781-C2957842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06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566C8-A312-4189-AE59-C7FCE483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37181FF-2365-4ACD-B295-7C872FEE12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2347" y="1382396"/>
            <a:ext cx="6480810" cy="6823075"/>
          </a:xfrm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F07CE54-9563-40C3-95BC-D3D78DF61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8EA6F9-DF6E-48E5-A6FA-5EAC14D08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F97C76-F38E-4910-8D26-4F700A21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EA038A-5659-4232-89A8-5E31C454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80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01F2ACE-E428-408E-9D4D-3EEF031B4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511176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D1F6A4-F23A-4CAD-BDFF-589536328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25D41D-9A78-4E9C-9698-D46486450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11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2C904D-EFD1-4A64-BA63-09C1B2E98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40530" y="8898891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134E2A-2490-4257-A5DA-8D03F4C85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113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7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7.PNG"/><Relationship Id="rId5" Type="http://schemas.openxmlformats.org/officeDocument/2006/relationships/image" Target="../media/image19.jpe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F5F6378-8266-4ABD-9E59-703E2D37C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22" y="2312618"/>
            <a:ext cx="11099278" cy="63754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17E2A0AC-DA67-4D2B-B531-7BA6495C7313}"/>
              </a:ext>
            </a:extLst>
          </p:cNvPr>
          <p:cNvSpPr txBox="1">
            <a:spLocks/>
          </p:cNvSpPr>
          <p:nvPr/>
        </p:nvSpPr>
        <p:spPr>
          <a:xfrm>
            <a:off x="3355630" y="38341"/>
            <a:ext cx="6090340" cy="2274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solidFill>
                  <a:schemeClr val="tx1"/>
                </a:solidFill>
              </a:rPr>
              <a:t>BAKALÁŘSKÁ PRÁCE</a:t>
            </a:r>
            <a:endParaRPr lang="cs-CZ" sz="2000" dirty="0">
              <a:solidFill>
                <a:schemeClr val="tx1"/>
              </a:solidFill>
            </a:endParaRPr>
          </a:p>
          <a:p>
            <a:pPr algn="ctr"/>
            <a:r>
              <a:rPr lang="cs-CZ" sz="2000" b="1" dirty="0">
                <a:solidFill>
                  <a:schemeClr val="tx1"/>
                </a:solidFill>
              </a:rPr>
              <a:t>MATEŘSKÁ ŠKOLA – Variantní řešení obvodového pláště a exteriérových herních prvků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Vysoká škola technická a ekonomická 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v Českých Budějovicích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Katedra stavebnictví – Ústav </a:t>
            </a:r>
            <a:r>
              <a:rPr lang="cs-CZ" dirty="0" err="1">
                <a:solidFill>
                  <a:schemeClr val="tx1"/>
                </a:solidFill>
              </a:rPr>
              <a:t>technicko</a:t>
            </a:r>
            <a:r>
              <a:rPr lang="cs-CZ" dirty="0">
                <a:solidFill>
                  <a:schemeClr val="tx1"/>
                </a:solidFill>
              </a:rPr>
              <a:t> - technologický</a:t>
            </a:r>
          </a:p>
          <a:p>
            <a:pPr algn="ctr"/>
            <a:endParaRPr lang="cs-CZ" sz="2000" b="1" dirty="0">
              <a:solidFill>
                <a:schemeClr val="tx1"/>
              </a:solidFill>
            </a:endParaRP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616373C-5486-8742-32BA-27D36D4B4ED3}"/>
              </a:ext>
            </a:extLst>
          </p:cNvPr>
          <p:cNvSpPr txBox="1"/>
          <p:nvPr/>
        </p:nvSpPr>
        <p:spPr>
          <a:xfrm>
            <a:off x="764088" y="8775700"/>
            <a:ext cx="4647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Autor: Mgr. Tomáš Zborovský</a:t>
            </a:r>
          </a:p>
          <a:p>
            <a:r>
              <a:rPr lang="cs-CZ" dirty="0"/>
              <a:t>Vedoucí práce: Ing. Zuzana Kramářová, Ph.D.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4413EEB-FD90-0A40-3741-2C20F422FA39}"/>
              </a:ext>
            </a:extLst>
          </p:cNvPr>
          <p:cNvSpPr txBox="1"/>
          <p:nvPr/>
        </p:nvSpPr>
        <p:spPr>
          <a:xfrm>
            <a:off x="10178743" y="877570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Letní semestr 2023</a:t>
            </a:r>
          </a:p>
        </p:txBody>
      </p:sp>
    </p:spTree>
    <p:extLst>
      <p:ext uri="{BB962C8B-B14F-4D97-AF65-F5344CB8AC3E}">
        <p14:creationId xmlns:p14="http://schemas.microsoft.com/office/powerpoint/2010/main" val="23127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7"/>
    </mc:Choice>
    <mc:Fallback xmlns="">
      <p:transition spd="slow" advTm="2057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0" y="8967606"/>
            <a:ext cx="12801600" cy="6335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127939" tIns="63973" rIns="127939" bIns="63973" rtlCol="0" anchor="ctr"/>
          <a:lstStyle>
            <a:defPPr>
              <a:defRPr lang="en-US"/>
            </a:defPPr>
            <a:lvl1pPr marL="0" algn="r" defTabSz="537667" rtl="0" eaLnBrk="1" latinLnBrk="0" hangingPunct="1">
              <a:defRPr sz="126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7667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334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3002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669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336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6003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670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338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b="1" dirty="0">
                <a:solidFill>
                  <a:schemeClr val="tx1"/>
                </a:solidFill>
              </a:rPr>
              <a:t>1. Otázka 	vedoucího práce													</a:t>
            </a:r>
            <a:r>
              <a:rPr lang="cs-CZ" sz="2000" b="1" dirty="0">
                <a:solidFill>
                  <a:schemeClr val="tx1"/>
                </a:solidFill>
                <a:latin typeface="Tw Cen MT Condensed" panose="020B0606020104020203" pitchFamily="34" charset="-18"/>
              </a:rPr>
              <a:t>			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CCAA177E-74F6-23F0-C941-E0506113948C}"/>
              </a:ext>
            </a:extLst>
          </p:cNvPr>
          <p:cNvSpPr txBox="1">
            <a:spLocks/>
          </p:cNvSpPr>
          <p:nvPr/>
        </p:nvSpPr>
        <p:spPr>
          <a:xfrm>
            <a:off x="1181099" y="1300882"/>
            <a:ext cx="6829425" cy="18787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r>
              <a:rPr lang="cs-CZ" sz="2000" b="1" dirty="0">
                <a:solidFill>
                  <a:schemeClr val="tx1"/>
                </a:solidFill>
              </a:rPr>
              <a:t>Jesle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Spadají pod MPSV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Děti do věku 3 let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Nejsou povinné</a:t>
            </a:r>
          </a:p>
          <a:p>
            <a:pPr algn="l">
              <a:buClrTx/>
            </a:pPr>
            <a:endParaRPr lang="cs-CZ" sz="2000" dirty="0">
              <a:solidFill>
                <a:schemeClr val="tx1"/>
              </a:solidFill>
            </a:endParaRPr>
          </a:p>
          <a:p>
            <a:pPr algn="l">
              <a:buClrTx/>
            </a:pPr>
            <a:r>
              <a:rPr lang="cs-CZ" sz="2000" b="1" dirty="0">
                <a:solidFill>
                  <a:schemeClr val="tx1"/>
                </a:solidFill>
              </a:rPr>
              <a:t>Dětská skupina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Spadá pod MPSV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Zákon 247/2014 Sb. 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Děti od 6 měsíců do zahájení povinné školní docházky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Nejsou povinné </a:t>
            </a:r>
          </a:p>
          <a:p>
            <a:pPr algn="l">
              <a:buClrTx/>
            </a:pPr>
            <a:endParaRPr lang="cs-CZ" sz="2000" dirty="0">
              <a:solidFill>
                <a:schemeClr val="tx1"/>
              </a:solidFill>
            </a:endParaRPr>
          </a:p>
          <a:p>
            <a:pPr algn="l">
              <a:buClrTx/>
            </a:pPr>
            <a:r>
              <a:rPr lang="cs-CZ" sz="2000" b="1" dirty="0">
                <a:solidFill>
                  <a:schemeClr val="tx1"/>
                </a:solidFill>
              </a:rPr>
              <a:t>Mateřská školka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Spadá pod MŠMT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Zákon č. 561/2004 Sb., Vyhláška č. 410/2005 Sb. 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Běžně od 3 do 6 let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Předškolní vzdělávání je povinné </a:t>
            </a:r>
          </a:p>
          <a:p>
            <a:pPr algn="l">
              <a:buClrTx/>
            </a:pPr>
            <a:endParaRPr lang="cs-CZ" sz="2000" dirty="0">
              <a:solidFill>
                <a:schemeClr val="tx1"/>
              </a:solidFill>
            </a:endParaRPr>
          </a:p>
          <a:p>
            <a:pPr algn="l">
              <a:buClrTx/>
            </a:pPr>
            <a:endParaRPr lang="cs-CZ" sz="2000" dirty="0">
              <a:solidFill>
                <a:schemeClr val="tx1"/>
              </a:solidFill>
            </a:endParaRP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C50AAE2-5D9A-45A6-C06F-01E8BF79A694}"/>
              </a:ext>
            </a:extLst>
          </p:cNvPr>
          <p:cNvSpPr txBox="1"/>
          <p:nvPr/>
        </p:nvSpPr>
        <p:spPr>
          <a:xfrm>
            <a:off x="1181099" y="290405"/>
            <a:ext cx="10439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cs-CZ" sz="2000" b="1" dirty="0"/>
              <a:t>Otázka - </a:t>
            </a:r>
            <a:r>
              <a:rPr lang="cs-CZ" sz="2000" b="1" i="0" dirty="0">
                <a:solidFill>
                  <a:srgbClr val="222222"/>
                </a:solidFill>
                <a:effectLst/>
              </a:rPr>
              <a:t>Popište rozdíl mezi jeslemi, dětskou skupinou a mateřskou školou. Do popisu zahrňte i legislativu a požadavky na typologii prostor.</a:t>
            </a:r>
          </a:p>
        </p:txBody>
      </p:sp>
    </p:spTree>
    <p:extLst>
      <p:ext uri="{BB962C8B-B14F-4D97-AF65-F5344CB8AC3E}">
        <p14:creationId xmlns:p14="http://schemas.microsoft.com/office/powerpoint/2010/main" val="170624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7"/>
    </mc:Choice>
    <mc:Fallback xmlns="">
      <p:transition spd="slow" advTm="1179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diagram, mapa, text, Plán&#10;&#10;Popis byl vytvořen automaticky">
            <a:extLst>
              <a:ext uri="{FF2B5EF4-FFF2-40B4-BE49-F238E27FC236}">
                <a16:creationId xmlns:a16="http://schemas.microsoft.com/office/drawing/2014/main" id="{65477FF7-B4CB-01AF-80B0-912DBF14B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577" y="481654"/>
            <a:ext cx="8414996" cy="8259573"/>
          </a:xfrm>
          <a:prstGeom prst="rect">
            <a:avLst/>
          </a:prstGeom>
        </p:spPr>
      </p:pic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0" y="8967606"/>
            <a:ext cx="12801600" cy="6335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127939" tIns="63973" rIns="127939" bIns="63973" rtlCol="0" anchor="ctr"/>
          <a:lstStyle>
            <a:defPPr>
              <a:defRPr lang="en-US"/>
            </a:defPPr>
            <a:lvl1pPr marL="0" algn="r" defTabSz="537667" rtl="0" eaLnBrk="1" latinLnBrk="0" hangingPunct="1">
              <a:defRPr sz="126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7667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334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3002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669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336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6003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670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338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b="1" dirty="0">
                <a:solidFill>
                  <a:schemeClr val="tx1"/>
                </a:solidFill>
              </a:rPr>
              <a:t>2. Otázka vedoucího práce													</a:t>
            </a:r>
            <a:r>
              <a:rPr lang="cs-CZ" sz="2000" b="1" dirty="0">
                <a:solidFill>
                  <a:schemeClr val="tx1"/>
                </a:solidFill>
                <a:latin typeface="Tw Cen MT Condensed" panose="020B0606020104020203" pitchFamily="34" charset="-18"/>
              </a:rPr>
              <a:t>			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8FFC09A-D78B-9CD1-C879-F2F96C556BCF}"/>
              </a:ext>
            </a:extLst>
          </p:cNvPr>
          <p:cNvSpPr txBox="1"/>
          <p:nvPr/>
        </p:nvSpPr>
        <p:spPr>
          <a:xfrm>
            <a:off x="865592" y="-110615"/>
            <a:ext cx="11507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2. Otázka - </a:t>
            </a:r>
            <a:r>
              <a:rPr lang="cs-CZ" sz="2000" b="1" i="0" dirty="0">
                <a:solidFill>
                  <a:srgbClr val="222222"/>
                </a:solidFill>
                <a:effectLst/>
              </a:rPr>
              <a:t>Zpracujte náčrt řešení zahrady vámi navrhované mateřské školy s využitím herních prvků</a:t>
            </a:r>
            <a:br>
              <a:rPr lang="cs-CZ" sz="2000" b="1" dirty="0"/>
            </a:br>
            <a:r>
              <a:rPr lang="cs-CZ" sz="2000" b="1" i="0" dirty="0">
                <a:solidFill>
                  <a:srgbClr val="222222"/>
                </a:solidFill>
                <a:effectLst/>
              </a:rPr>
              <a:t>z multikriteriálního hodnocení výzkumné otázky č. 2.</a:t>
            </a:r>
            <a:endParaRPr lang="cs-CZ" sz="20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1E2BCFB-22C9-9827-F9E0-7A59956EE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5968">
            <a:off x="11161418" y="7371474"/>
            <a:ext cx="1055982" cy="1293949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E24864D3-8CFF-F23B-20FF-81A3B94CCFAF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2687632" y="4510289"/>
            <a:ext cx="3713168" cy="36945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ázek 15" descr="Pískoviště 3x3 m pro veřejná prostranství | Dětská hřiště a vše pro vaši  zahradu HonzikuvHrad.cz">
            <a:extLst>
              <a:ext uri="{FF2B5EF4-FFF2-40B4-BE49-F238E27FC236}">
                <a16:creationId xmlns:a16="http://schemas.microsoft.com/office/drawing/2014/main" id="{2D14D4F7-61EF-F291-CE65-04BC94CD7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8" y="4144687"/>
            <a:ext cx="2527094" cy="14701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76265E99-4961-9A8D-70DF-21D0D906690E}"/>
              </a:ext>
            </a:extLst>
          </p:cNvPr>
          <p:cNvCxnSpPr>
            <a:cxnSpLocks/>
            <a:endCxn id="20" idx="3"/>
          </p:cNvCxnSpPr>
          <p:nvPr/>
        </p:nvCxnSpPr>
        <p:spPr>
          <a:xfrm flipH="1" flipV="1">
            <a:off x="2664282" y="3037662"/>
            <a:ext cx="4545933" cy="329474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Obrázek 19" descr="Zemní trampolína pro veřejná dětská hřiště - čtverec130 x 130 cm/doskočiště  73 x 73 cm | Hřiště Piccolino">
            <a:extLst>
              <a:ext uri="{FF2B5EF4-FFF2-40B4-BE49-F238E27FC236}">
                <a16:creationId xmlns:a16="http://schemas.microsoft.com/office/drawing/2014/main" id="{AE462800-0A92-BC1E-CE91-5C52DF9716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7"/>
          <a:stretch/>
        </p:blipFill>
        <p:spPr bwMode="auto">
          <a:xfrm>
            <a:off x="153406" y="2312725"/>
            <a:ext cx="2510876" cy="1449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141025A-ADE5-DE2A-C502-42E43533BA18}"/>
              </a:ext>
            </a:extLst>
          </p:cNvPr>
          <p:cNvCxnSpPr>
            <a:cxnSpLocks/>
            <a:endCxn id="24" idx="3"/>
          </p:cNvCxnSpPr>
          <p:nvPr/>
        </p:nvCxnSpPr>
        <p:spPr>
          <a:xfrm flipH="1" flipV="1">
            <a:off x="2746612" y="6589220"/>
            <a:ext cx="2913408" cy="15197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Obrázek 23" descr="Dětský domeček AXI Max | Hřiště Piccolino">
            <a:extLst>
              <a:ext uri="{FF2B5EF4-FFF2-40B4-BE49-F238E27FC236}">
                <a16:creationId xmlns:a16="http://schemas.microsoft.com/office/drawing/2014/main" id="{869A637E-A68D-6137-69EE-89B0E657B6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 b="8204"/>
          <a:stretch/>
        </p:blipFill>
        <p:spPr bwMode="auto">
          <a:xfrm>
            <a:off x="132795" y="5793116"/>
            <a:ext cx="2613817" cy="15922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B760BB03-7974-D79B-F9EB-58C583D8733C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7844463" y="1484647"/>
            <a:ext cx="1779915" cy="3319968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Obrázek 34" descr="Obsah obrázku tráva, venku, oranžová&#10;&#10;Popis byl vytvořen automaticky">
            <a:extLst>
              <a:ext uri="{FF2B5EF4-FFF2-40B4-BE49-F238E27FC236}">
                <a16:creationId xmlns:a16="http://schemas.microsoft.com/office/drawing/2014/main" id="{EA8CCD7E-BB83-1D93-3E3B-D5E62080A5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 b="22795"/>
          <a:stretch/>
        </p:blipFill>
        <p:spPr bwMode="auto">
          <a:xfrm>
            <a:off x="9624378" y="712888"/>
            <a:ext cx="2928931" cy="15435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D4E7E0C7-C41F-91F9-F68E-9BF575C7C375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9051403" y="6715232"/>
            <a:ext cx="572975" cy="989147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Obrázek 39" descr="Obsah obrázku tráva&#10;&#10;Popis byl vytvořen automaticky">
            <a:extLst>
              <a:ext uri="{FF2B5EF4-FFF2-40B4-BE49-F238E27FC236}">
                <a16:creationId xmlns:a16="http://schemas.microsoft.com/office/drawing/2014/main" id="{DC98282D-3633-4B4B-112C-F6C1021169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5" b="22087"/>
          <a:stretch/>
        </p:blipFill>
        <p:spPr bwMode="auto">
          <a:xfrm>
            <a:off x="9624378" y="5943473"/>
            <a:ext cx="3024157" cy="15435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Obrázek 55" descr="Dětské hřiště MATÝSEK - Dětská hřiště na zahradu - Věžové sestavy PALIS GYM  | PALIS.EU - DĚTSKÁ HŘIŠTĚ">
            <a:extLst>
              <a:ext uri="{FF2B5EF4-FFF2-40B4-BE49-F238E27FC236}">
                <a16:creationId xmlns:a16="http://schemas.microsoft.com/office/drawing/2014/main" id="{FD311713-B5E3-553A-0337-58EACE9B29E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/>
          <a:stretch/>
        </p:blipFill>
        <p:spPr bwMode="auto">
          <a:xfrm>
            <a:off x="9631422" y="2345946"/>
            <a:ext cx="2895711" cy="1733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8309BF6B-071C-FF9A-ADC5-0144854CBBEE}"/>
              </a:ext>
            </a:extLst>
          </p:cNvPr>
          <p:cNvCxnSpPr>
            <a:cxnSpLocks/>
          </p:cNvCxnSpPr>
          <p:nvPr/>
        </p:nvCxnSpPr>
        <p:spPr>
          <a:xfrm flipV="1">
            <a:off x="6834289" y="3809921"/>
            <a:ext cx="2797133" cy="185060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" name="Obrázek 59" descr="Obsah obrázku tráva, stůl&#10;&#10;Popis byl vytvořen automaticky">
            <a:extLst>
              <a:ext uri="{FF2B5EF4-FFF2-40B4-BE49-F238E27FC236}">
                <a16:creationId xmlns:a16="http://schemas.microsoft.com/office/drawing/2014/main" id="{6A72B102-C539-0917-3602-925309EFA3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0" b="21949"/>
          <a:stretch/>
        </p:blipFill>
        <p:spPr bwMode="auto">
          <a:xfrm>
            <a:off x="116577" y="7430830"/>
            <a:ext cx="2613817" cy="14569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BFCBA296-FBF3-C962-C30B-4871FF01D451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2730394" y="7968499"/>
            <a:ext cx="3323165" cy="19079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Obrázek 38" descr="Obsah obrázku rostlina, venku, tráva, ve stínu&#10;&#10;Popis byl vytvořen automaticky">
            <a:extLst>
              <a:ext uri="{FF2B5EF4-FFF2-40B4-BE49-F238E27FC236}">
                <a16:creationId xmlns:a16="http://schemas.microsoft.com/office/drawing/2014/main" id="{08ACED72-2C62-C292-14EA-E46972716A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795" y="518296"/>
            <a:ext cx="2510876" cy="1487398"/>
          </a:xfrm>
          <a:prstGeom prst="rect">
            <a:avLst/>
          </a:prstGeom>
        </p:spPr>
      </p:pic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21E81EBD-CA45-E520-533C-01723B292B25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643671" y="1261995"/>
            <a:ext cx="2417443" cy="344424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9" name="Obrázek 68" descr="Obsah obrázku tráva, venku, rostlina, strom&#10;&#10;Popis byl vytvořen automaticky">
            <a:extLst>
              <a:ext uri="{FF2B5EF4-FFF2-40B4-BE49-F238E27FC236}">
                <a16:creationId xmlns:a16="http://schemas.microsoft.com/office/drawing/2014/main" id="{BC3505EF-4C0C-3C8B-61C3-B684221EAD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31422" y="4127105"/>
            <a:ext cx="2928931" cy="1737511"/>
          </a:xfrm>
          <a:prstGeom prst="rect">
            <a:avLst/>
          </a:prstGeom>
        </p:spPr>
      </p:pic>
      <p:cxnSp>
        <p:nvCxnSpPr>
          <p:cNvPr id="70" name="Přímá spojnice 69">
            <a:extLst>
              <a:ext uri="{FF2B5EF4-FFF2-40B4-BE49-F238E27FC236}">
                <a16:creationId xmlns:a16="http://schemas.microsoft.com/office/drawing/2014/main" id="{BCE3E1D0-04DB-2805-9954-84D893BEA9EE}"/>
              </a:ext>
            </a:extLst>
          </p:cNvPr>
          <p:cNvCxnSpPr>
            <a:cxnSpLocks/>
            <a:endCxn id="69" idx="1"/>
          </p:cNvCxnSpPr>
          <p:nvPr/>
        </p:nvCxnSpPr>
        <p:spPr>
          <a:xfrm flipV="1">
            <a:off x="8137003" y="4995861"/>
            <a:ext cx="1494419" cy="110745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2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7"/>
    </mc:Choice>
    <mc:Fallback xmlns="">
      <p:transition spd="slow" advTm="1179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olézačka z akátu nejen pro hendikepované I.">
            <a:extLst>
              <a:ext uri="{FF2B5EF4-FFF2-40B4-BE49-F238E27FC236}">
                <a16:creationId xmlns:a16="http://schemas.microsoft.com/office/drawing/2014/main" id="{39379D7E-1073-989F-4620-B6D505D1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66" y="2837765"/>
            <a:ext cx="4395399" cy="44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0" y="8967606"/>
            <a:ext cx="12801600" cy="6335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127939" tIns="63973" rIns="127939" bIns="63973" rtlCol="0" anchor="ctr"/>
          <a:lstStyle>
            <a:defPPr>
              <a:defRPr lang="en-US"/>
            </a:defPPr>
            <a:lvl1pPr marL="0" algn="r" defTabSz="537667" rtl="0" eaLnBrk="1" latinLnBrk="0" hangingPunct="1">
              <a:defRPr sz="126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7667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334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3002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669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336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6003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670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338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b="1" dirty="0">
                <a:solidFill>
                  <a:schemeClr val="tx1"/>
                </a:solidFill>
              </a:rPr>
              <a:t>3. Otázka 	oponenta													</a:t>
            </a:r>
            <a:r>
              <a:rPr lang="cs-CZ" sz="2000" b="1" dirty="0">
                <a:solidFill>
                  <a:schemeClr val="tx1"/>
                </a:solidFill>
                <a:latin typeface="Tw Cen MT Condensed" panose="020B0606020104020203" pitchFamily="34" charset="-18"/>
              </a:rPr>
              <a:t>			</a:t>
            </a:r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91E29A9D-6222-E3D0-0FA2-231442359898}"/>
              </a:ext>
            </a:extLst>
          </p:cNvPr>
          <p:cNvSpPr txBox="1">
            <a:spLocks/>
          </p:cNvSpPr>
          <p:nvPr/>
        </p:nvSpPr>
        <p:spPr>
          <a:xfrm>
            <a:off x="384386" y="1178753"/>
            <a:ext cx="7877176" cy="18787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r>
              <a:rPr lang="cs-CZ" sz="2000" u="sng" dirty="0">
                <a:solidFill>
                  <a:schemeClr val="tx1"/>
                </a:solidFill>
              </a:rPr>
              <a:t>Herní prvky pro hendikepované děti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Sluchově postižené děti – pískoviště, houpačky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Zrakově postižené děti – herní prvky s rozvíjením hmatových smyslů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Pohybově postižené děti – speciální herní prvky pro děti na vozíku</a:t>
            </a:r>
          </a:p>
          <a:p>
            <a:pPr algn="l">
              <a:buClrTx/>
            </a:pPr>
            <a:endParaRPr lang="cs-CZ" sz="2000" dirty="0">
              <a:solidFill>
                <a:schemeClr val="tx1"/>
              </a:solidFill>
            </a:endParaRPr>
          </a:p>
          <a:p>
            <a:pPr algn="l">
              <a:buClrTx/>
            </a:pPr>
            <a:endParaRPr lang="cs-CZ" sz="2000" dirty="0">
              <a:solidFill>
                <a:schemeClr val="tx1"/>
              </a:solidFill>
            </a:endParaRP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9AAE559-8575-87A3-D6C1-D904E637F278}"/>
              </a:ext>
            </a:extLst>
          </p:cNvPr>
          <p:cNvSpPr txBox="1"/>
          <p:nvPr/>
        </p:nvSpPr>
        <p:spPr>
          <a:xfrm>
            <a:off x="384386" y="546848"/>
            <a:ext cx="663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3. Otázka - </a:t>
            </a:r>
            <a:r>
              <a:rPr lang="cs-CZ" sz="2000" b="1" i="0" dirty="0">
                <a:solidFill>
                  <a:srgbClr val="222222"/>
                </a:solidFill>
                <a:effectLst/>
              </a:rPr>
              <a:t>Existují také herní prvky pro hendikepované děti?</a:t>
            </a:r>
            <a:endParaRPr lang="cs-CZ" sz="2000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0C7EE1F-4C96-DC17-1BFF-BA38DF2F6DCE}"/>
              </a:ext>
            </a:extLst>
          </p:cNvPr>
          <p:cNvSpPr txBox="1"/>
          <p:nvPr/>
        </p:nvSpPr>
        <p:spPr>
          <a:xfrm>
            <a:off x="6924317" y="7373940"/>
            <a:ext cx="417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Prolézačka pro tělesně postižené děti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Rozměry 285x145 cm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Výška pádu max 1 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1AE8D7-2304-02A2-2BBC-D97BD6C50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36646"/>
            <a:ext cx="7056343" cy="41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2AD2D8-59A3-3964-58A6-8427EF664CA9}"/>
              </a:ext>
            </a:extLst>
          </p:cNvPr>
          <p:cNvSpPr txBox="1"/>
          <p:nvPr/>
        </p:nvSpPr>
        <p:spPr>
          <a:xfrm>
            <a:off x="1386657" y="7373940"/>
            <a:ext cx="5120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Herní prvek pro zrakově postižené děti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Rozvíjení sluchu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Děti poslouchají a hádají, o který zvuk se jedná</a:t>
            </a:r>
          </a:p>
        </p:txBody>
      </p:sp>
    </p:spTree>
    <p:extLst>
      <p:ext uri="{BB962C8B-B14F-4D97-AF65-F5344CB8AC3E}">
        <p14:creationId xmlns:p14="http://schemas.microsoft.com/office/powerpoint/2010/main" val="35691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7"/>
    </mc:Choice>
    <mc:Fallback xmlns="">
      <p:transition spd="slow" advTm="1179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0" y="8967606"/>
            <a:ext cx="12801600" cy="6335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127939" tIns="63973" rIns="127939" bIns="63973" rtlCol="0" anchor="ctr"/>
          <a:lstStyle>
            <a:defPPr>
              <a:defRPr lang="en-US"/>
            </a:defPPr>
            <a:lvl1pPr marL="0" algn="r" defTabSz="537667" rtl="0" eaLnBrk="1" latinLnBrk="0" hangingPunct="1">
              <a:defRPr sz="126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7667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334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3002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669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336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6003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670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338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b="1" dirty="0">
                <a:solidFill>
                  <a:schemeClr val="tx1"/>
                </a:solidFill>
              </a:rPr>
              <a:t>Lokalizace projektu														</a:t>
            </a:r>
            <a:r>
              <a:rPr lang="cs-CZ" sz="2000" b="1" dirty="0">
                <a:solidFill>
                  <a:schemeClr val="tx1"/>
                </a:solidFill>
                <a:latin typeface="Tw Cen MT Condensed" panose="020B0606020104020203" pitchFamily="34" charset="-18"/>
              </a:rPr>
              <a:t>				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BC9E67FA-2D3D-41A0-B86F-DF072DE11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35" y="382772"/>
            <a:ext cx="4862360" cy="4330136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9A8F8C32-B416-43DA-AD36-5D4C22424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553" y="382772"/>
            <a:ext cx="5000266" cy="4329024"/>
          </a:xfrm>
          <a:prstGeom prst="rect">
            <a:avLst/>
          </a:prstGeom>
        </p:spPr>
      </p:pic>
      <p:sp>
        <p:nvSpPr>
          <p:cNvPr id="37" name="Ovál 36">
            <a:extLst>
              <a:ext uri="{FF2B5EF4-FFF2-40B4-BE49-F238E27FC236}">
                <a16:creationId xmlns:a16="http://schemas.microsoft.com/office/drawing/2014/main" id="{11A55141-6BCF-416E-9859-175F28B208D8}"/>
              </a:ext>
            </a:extLst>
          </p:cNvPr>
          <p:cNvSpPr/>
          <p:nvPr/>
        </p:nvSpPr>
        <p:spPr>
          <a:xfrm>
            <a:off x="8566164" y="3476847"/>
            <a:ext cx="265815" cy="233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8" name="Obrázek 37">
            <a:extLst>
              <a:ext uri="{FF2B5EF4-FFF2-40B4-BE49-F238E27FC236}">
                <a16:creationId xmlns:a16="http://schemas.microsoft.com/office/drawing/2014/main" id="{4EBCD1FB-9BC6-4CE9-87F6-DA7E9FC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553" y="4946593"/>
            <a:ext cx="5000266" cy="3786216"/>
          </a:xfrm>
          <a:prstGeom prst="rect">
            <a:avLst/>
          </a:prstGeom>
        </p:spPr>
      </p:pic>
      <p:sp>
        <p:nvSpPr>
          <p:cNvPr id="39" name="Ovál 38">
            <a:extLst>
              <a:ext uri="{FF2B5EF4-FFF2-40B4-BE49-F238E27FC236}">
                <a16:creationId xmlns:a16="http://schemas.microsoft.com/office/drawing/2014/main" id="{59BDB2FB-3644-4612-A82F-5D353F0D8138}"/>
              </a:ext>
            </a:extLst>
          </p:cNvPr>
          <p:cNvSpPr/>
          <p:nvPr/>
        </p:nvSpPr>
        <p:spPr>
          <a:xfrm>
            <a:off x="8831979" y="6774615"/>
            <a:ext cx="1073887" cy="1190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" name="Obrázek 39">
            <a:extLst>
              <a:ext uri="{FF2B5EF4-FFF2-40B4-BE49-F238E27FC236}">
                <a16:creationId xmlns:a16="http://schemas.microsoft.com/office/drawing/2014/main" id="{425BBF62-FDAB-4EA9-A6AA-028610902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9877" y="8112616"/>
            <a:ext cx="601942" cy="73759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FE92D3D1-5443-3DB2-8FB5-DA65C63114B2}"/>
              </a:ext>
            </a:extLst>
          </p:cNvPr>
          <p:cNvSpPr txBox="1">
            <a:spLocks/>
          </p:cNvSpPr>
          <p:nvPr/>
        </p:nvSpPr>
        <p:spPr>
          <a:xfrm>
            <a:off x="924452" y="4902507"/>
            <a:ext cx="5657101" cy="39477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UMÍSTĚNÍ VE MĚSTĚ NERATOVICE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MATEŘSKÁ ŠKOLA KAŠTÁNEK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PŮVODNÍ MŠ BUDE ZBOURÁNA</a:t>
            </a: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04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4"/>
    </mc:Choice>
    <mc:Fallback xmlns="">
      <p:transition spd="slow" advTm="275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0" y="8967606"/>
            <a:ext cx="12801600" cy="6335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127939" tIns="63973" rIns="127939" bIns="63973" rtlCol="0" anchor="ctr"/>
          <a:lstStyle>
            <a:defPPr>
              <a:defRPr lang="en-US"/>
            </a:defPPr>
            <a:lvl1pPr marL="0" algn="r" defTabSz="537667" rtl="0" eaLnBrk="1" latinLnBrk="0" hangingPunct="1">
              <a:defRPr sz="126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7667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334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3002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669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336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6003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670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338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b="1" dirty="0">
                <a:solidFill>
                  <a:schemeClr val="tx1"/>
                </a:solidFill>
              </a:rPr>
              <a:t>Lokalizace, situace						</a:t>
            </a:r>
            <a:r>
              <a:rPr lang="cs-CZ" sz="2000" b="1" dirty="0">
                <a:solidFill>
                  <a:schemeClr val="tx1"/>
                </a:solidFill>
                <a:latin typeface="Tw Cen MT Condensed" panose="020B0606020104020203" pitchFamily="34" charset="-18"/>
              </a:rPr>
              <a:t>				</a:t>
            </a:r>
          </a:p>
        </p:txBody>
      </p:sp>
      <p:sp>
        <p:nvSpPr>
          <p:cNvPr id="18" name="Podnadpis 2">
            <a:extLst>
              <a:ext uri="{FF2B5EF4-FFF2-40B4-BE49-F238E27FC236}">
                <a16:creationId xmlns:a16="http://schemas.microsoft.com/office/drawing/2014/main" id="{5C7FB53B-213F-44DB-AF25-1FAB9CAFD7B4}"/>
              </a:ext>
            </a:extLst>
          </p:cNvPr>
          <p:cNvSpPr txBox="1">
            <a:spLocks/>
          </p:cNvSpPr>
          <p:nvPr/>
        </p:nvSpPr>
        <p:spPr>
          <a:xfrm>
            <a:off x="111542" y="6693329"/>
            <a:ext cx="8357798" cy="22742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STŘEDOČESKÝ KRAJ, MĚSRO NERATOVICE, ULICE DR. E. BENEŠE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DLE ÚPD – ŠKOLSTVÍ, ZDRAVOT. A SOC. SLUŽBY, PLOCHA POZEMKU 8679 m2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NOVÉ INŽENÝRSKÉ SÍTĚ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VJEZD A VSTUP NA POZEMEK Z JIHOZÁPADU</a:t>
            </a:r>
          </a:p>
          <a:p>
            <a:pPr algn="ctr"/>
            <a:endParaRPr lang="cs-CZ" sz="2000" b="1" dirty="0">
              <a:solidFill>
                <a:schemeClr val="tx1"/>
              </a:solidFill>
            </a:endParaRP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63686E-A4C8-6329-FB3A-2D4FB5951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6" y="351002"/>
            <a:ext cx="7976290" cy="619071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D957BE3-125C-4AC3-AA47-0EC904D3E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021" y="7830467"/>
            <a:ext cx="601942" cy="737591"/>
          </a:xfrm>
          <a:prstGeom prst="rect">
            <a:avLst/>
          </a:prstGeom>
        </p:spPr>
      </p:pic>
      <p:pic>
        <p:nvPicPr>
          <p:cNvPr id="8" name="Obrázek 7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089C3663-A188-C4C2-0285-96CD76BF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340" y="-1"/>
            <a:ext cx="4220718" cy="88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5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99"/>
    </mc:Choice>
    <mc:Fallback xmlns="">
      <p:transition spd="slow" advTm="2399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0" y="8967606"/>
            <a:ext cx="12801600" cy="6335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127939" tIns="63973" rIns="127939" bIns="63973" rtlCol="0" anchor="ctr"/>
          <a:lstStyle>
            <a:defPPr>
              <a:defRPr lang="en-US"/>
            </a:defPPr>
            <a:lvl1pPr marL="0" algn="r" defTabSz="537667" rtl="0" eaLnBrk="1" latinLnBrk="0" hangingPunct="1">
              <a:defRPr sz="126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7667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334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3002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669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336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6003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670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338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b="1" dirty="0">
                <a:solidFill>
                  <a:schemeClr val="tx1"/>
                </a:solidFill>
              </a:rPr>
              <a:t>Dispoziční řešení + vizualizace											</a:t>
            </a:r>
            <a:r>
              <a:rPr lang="cs-CZ" sz="2000" b="1" dirty="0">
                <a:solidFill>
                  <a:schemeClr val="tx1"/>
                </a:solidFill>
                <a:latin typeface="Tw Cen MT Condensed" panose="020B0606020104020203" pitchFamily="34" charset="-18"/>
              </a:rPr>
              <a:t>			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A9B186E-6AD7-42B3-F12A-A9CE2D561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44" y="-31896"/>
            <a:ext cx="4717493" cy="490485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65E08A6-17E3-29EE-E917-D69287DAF925}"/>
              </a:ext>
            </a:extLst>
          </p:cNvPr>
          <p:cNvSpPr/>
          <p:nvPr/>
        </p:nvSpPr>
        <p:spPr>
          <a:xfrm>
            <a:off x="1062514" y="525351"/>
            <a:ext cx="1317203" cy="1115219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ECD320DC-EE13-18F1-98F7-36E89BC446D6}"/>
              </a:ext>
            </a:extLst>
          </p:cNvPr>
          <p:cNvCxnSpPr>
            <a:cxnSpLocks/>
          </p:cNvCxnSpPr>
          <p:nvPr/>
        </p:nvCxnSpPr>
        <p:spPr>
          <a:xfrm>
            <a:off x="221924" y="4034057"/>
            <a:ext cx="180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BA1D9D1-5AC4-A593-064D-B2942311C827}"/>
              </a:ext>
            </a:extLst>
          </p:cNvPr>
          <p:cNvCxnSpPr>
            <a:cxnSpLocks/>
          </p:cNvCxnSpPr>
          <p:nvPr/>
        </p:nvCxnSpPr>
        <p:spPr>
          <a:xfrm>
            <a:off x="5234612" y="3846620"/>
            <a:ext cx="180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045FFF91-84FB-2215-068A-0E53E2380AD5}"/>
              </a:ext>
            </a:extLst>
          </p:cNvPr>
          <p:cNvCxnSpPr>
            <a:cxnSpLocks/>
          </p:cNvCxnSpPr>
          <p:nvPr/>
        </p:nvCxnSpPr>
        <p:spPr>
          <a:xfrm flipH="1">
            <a:off x="1786505" y="2508335"/>
            <a:ext cx="1275907" cy="0"/>
          </a:xfrm>
          <a:prstGeom prst="line">
            <a:avLst/>
          </a:prstGeom>
          <a:ln w="158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>
            <a:extLst>
              <a:ext uri="{FF2B5EF4-FFF2-40B4-BE49-F238E27FC236}">
                <a16:creationId xmlns:a16="http://schemas.microsoft.com/office/drawing/2014/main" id="{187D4F09-D64E-4444-6320-C65A6A1A252C}"/>
              </a:ext>
            </a:extLst>
          </p:cNvPr>
          <p:cNvSpPr/>
          <p:nvPr/>
        </p:nvSpPr>
        <p:spPr>
          <a:xfrm>
            <a:off x="1387784" y="1814030"/>
            <a:ext cx="90377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2E17D696-559A-F09E-8C9B-21608A551C77}"/>
              </a:ext>
            </a:extLst>
          </p:cNvPr>
          <p:cNvSpPr/>
          <p:nvPr/>
        </p:nvSpPr>
        <p:spPr>
          <a:xfrm>
            <a:off x="1062514" y="1991389"/>
            <a:ext cx="1089303" cy="232441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DE8E7200-FC48-1EA7-7CB8-AC1267E95663}"/>
              </a:ext>
            </a:extLst>
          </p:cNvPr>
          <p:cNvSpPr/>
          <p:nvPr/>
        </p:nvSpPr>
        <p:spPr>
          <a:xfrm>
            <a:off x="4023492" y="2009896"/>
            <a:ext cx="1089303" cy="2261293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17E41824-4871-9672-21C1-34EDEAA3191C}"/>
              </a:ext>
            </a:extLst>
          </p:cNvPr>
          <p:cNvSpPr/>
          <p:nvPr/>
        </p:nvSpPr>
        <p:spPr>
          <a:xfrm>
            <a:off x="3496082" y="529567"/>
            <a:ext cx="1616713" cy="111100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4758BBC-9748-3EEA-602F-E3B9408AE317}"/>
              </a:ext>
            </a:extLst>
          </p:cNvPr>
          <p:cNvSpPr/>
          <p:nvPr/>
        </p:nvSpPr>
        <p:spPr>
          <a:xfrm>
            <a:off x="2362038" y="533415"/>
            <a:ext cx="1169315" cy="72352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1E8F2F91-E8A0-7097-2CE8-6BEF1FD16922}"/>
              </a:ext>
            </a:extLst>
          </p:cNvPr>
          <p:cNvSpPr/>
          <p:nvPr/>
        </p:nvSpPr>
        <p:spPr>
          <a:xfrm>
            <a:off x="1065936" y="1607756"/>
            <a:ext cx="4046859" cy="423854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770C313A-C6DB-D4F3-7DA1-FEAE6F1E1CC7}"/>
              </a:ext>
            </a:extLst>
          </p:cNvPr>
          <p:cNvSpPr/>
          <p:nvPr/>
        </p:nvSpPr>
        <p:spPr>
          <a:xfrm>
            <a:off x="2365954" y="1205057"/>
            <a:ext cx="1130128" cy="40269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05CAE3E9-4BAC-48E3-E7AE-16C0FEFA3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17" y="-152055"/>
            <a:ext cx="4659268" cy="4952655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411276C4-0953-48D7-5EA2-640626C8B46E}"/>
              </a:ext>
            </a:extLst>
          </p:cNvPr>
          <p:cNvCxnSpPr/>
          <p:nvPr/>
        </p:nvCxnSpPr>
        <p:spPr>
          <a:xfrm>
            <a:off x="10199574" y="3750415"/>
            <a:ext cx="180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A16A9865-1E9D-DF35-6063-3CEEA119079A}"/>
              </a:ext>
            </a:extLst>
          </p:cNvPr>
          <p:cNvCxnSpPr>
            <a:cxnSpLocks/>
          </p:cNvCxnSpPr>
          <p:nvPr/>
        </p:nvCxnSpPr>
        <p:spPr>
          <a:xfrm>
            <a:off x="8388153" y="2425690"/>
            <a:ext cx="50707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0C4FB482-B5BE-4FA1-6567-F298110563EC}"/>
              </a:ext>
            </a:extLst>
          </p:cNvPr>
          <p:cNvCxnSpPr>
            <a:cxnSpLocks/>
          </p:cNvCxnSpPr>
          <p:nvPr/>
        </p:nvCxnSpPr>
        <p:spPr>
          <a:xfrm>
            <a:off x="9175996" y="2425690"/>
            <a:ext cx="142574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>
            <a:extLst>
              <a:ext uri="{FF2B5EF4-FFF2-40B4-BE49-F238E27FC236}">
                <a16:creationId xmlns:a16="http://schemas.microsoft.com/office/drawing/2014/main" id="{68ED6379-943F-DCDD-72F4-87A6813F5A7C}"/>
              </a:ext>
            </a:extLst>
          </p:cNvPr>
          <p:cNvSpPr/>
          <p:nvPr/>
        </p:nvSpPr>
        <p:spPr>
          <a:xfrm>
            <a:off x="7840727" y="483468"/>
            <a:ext cx="764603" cy="69524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A3B313CB-D37A-E2C1-51D8-C8E169B789C1}"/>
              </a:ext>
            </a:extLst>
          </p:cNvPr>
          <p:cNvSpPr/>
          <p:nvPr/>
        </p:nvSpPr>
        <p:spPr>
          <a:xfrm>
            <a:off x="9727457" y="1927328"/>
            <a:ext cx="1040975" cy="227150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A4770C9D-6190-C3D8-A667-A840E83A6AFD}"/>
              </a:ext>
            </a:extLst>
          </p:cNvPr>
          <p:cNvSpPr/>
          <p:nvPr/>
        </p:nvSpPr>
        <p:spPr>
          <a:xfrm>
            <a:off x="8605331" y="483468"/>
            <a:ext cx="610158" cy="69524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020A346-B4E2-0315-043F-1E87663F7F7A}"/>
              </a:ext>
            </a:extLst>
          </p:cNvPr>
          <p:cNvSpPr/>
          <p:nvPr/>
        </p:nvSpPr>
        <p:spPr>
          <a:xfrm>
            <a:off x="8371638" y="1184577"/>
            <a:ext cx="843852" cy="39206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3294CDA6-BCA3-405F-128F-D83257A9285F}"/>
              </a:ext>
            </a:extLst>
          </p:cNvPr>
          <p:cNvSpPr/>
          <p:nvPr/>
        </p:nvSpPr>
        <p:spPr>
          <a:xfrm>
            <a:off x="7831518" y="1166984"/>
            <a:ext cx="556635" cy="392069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0A22994B-5B40-3090-626B-FAF7E8FC9079}"/>
              </a:ext>
            </a:extLst>
          </p:cNvPr>
          <p:cNvSpPr/>
          <p:nvPr/>
        </p:nvSpPr>
        <p:spPr>
          <a:xfrm>
            <a:off x="7857674" y="1568211"/>
            <a:ext cx="2935055" cy="36932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40A8B435-872B-FCF8-9475-6F15B9BBF06A}"/>
              </a:ext>
            </a:extLst>
          </p:cNvPr>
          <p:cNvSpPr/>
          <p:nvPr/>
        </p:nvSpPr>
        <p:spPr>
          <a:xfrm>
            <a:off x="9197165" y="483581"/>
            <a:ext cx="1571267" cy="106816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Podnadpis 2">
            <a:extLst>
              <a:ext uri="{FF2B5EF4-FFF2-40B4-BE49-F238E27FC236}">
                <a16:creationId xmlns:a16="http://schemas.microsoft.com/office/drawing/2014/main" id="{4C992DFD-3748-0266-B5BB-B7CF56E5E2BA}"/>
              </a:ext>
            </a:extLst>
          </p:cNvPr>
          <p:cNvSpPr txBox="1">
            <a:spLocks/>
          </p:cNvSpPr>
          <p:nvPr/>
        </p:nvSpPr>
        <p:spPr>
          <a:xfrm>
            <a:off x="9998321" y="4273395"/>
            <a:ext cx="2803279" cy="4712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endParaRPr lang="cs-CZ" sz="2000" dirty="0">
              <a:solidFill>
                <a:schemeClr val="tx1"/>
              </a:solidFill>
            </a:endParaRPr>
          </a:p>
          <a:p>
            <a:pPr algn="l">
              <a:buClrTx/>
            </a:pPr>
            <a:r>
              <a:rPr lang="cs-CZ" sz="2000" dirty="0">
                <a:solidFill>
                  <a:schemeClr val="tx1"/>
                </a:solidFill>
              </a:rPr>
              <a:t>KOMUNIKAČNÍ PROSTOR</a:t>
            </a:r>
          </a:p>
          <a:p>
            <a:pPr algn="ctr"/>
            <a:endParaRPr lang="cs-CZ" sz="2000" b="1" dirty="0">
              <a:solidFill>
                <a:schemeClr val="tx1"/>
              </a:solidFill>
            </a:endParaRP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37A3A6DA-AFA3-2097-D7BA-00F1A9614526}"/>
              </a:ext>
            </a:extLst>
          </p:cNvPr>
          <p:cNvSpPr/>
          <p:nvPr/>
        </p:nvSpPr>
        <p:spPr>
          <a:xfrm>
            <a:off x="120187" y="4792281"/>
            <a:ext cx="841801" cy="29168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091D477C-D40A-418F-61C0-9C2EAEC525DE}"/>
              </a:ext>
            </a:extLst>
          </p:cNvPr>
          <p:cNvSpPr/>
          <p:nvPr/>
        </p:nvSpPr>
        <p:spPr>
          <a:xfrm>
            <a:off x="1826127" y="4766614"/>
            <a:ext cx="841801" cy="2916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4F889F8D-844A-83F8-B4D1-3D3D2EA0DB69}"/>
              </a:ext>
            </a:extLst>
          </p:cNvPr>
          <p:cNvSpPr/>
          <p:nvPr/>
        </p:nvSpPr>
        <p:spPr>
          <a:xfrm>
            <a:off x="4938206" y="4765539"/>
            <a:ext cx="841801" cy="29168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584F53CC-5E8F-19EE-22C6-6FBD144A02AD}"/>
              </a:ext>
            </a:extLst>
          </p:cNvPr>
          <p:cNvSpPr/>
          <p:nvPr/>
        </p:nvSpPr>
        <p:spPr>
          <a:xfrm>
            <a:off x="9197165" y="4776633"/>
            <a:ext cx="841801" cy="29168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7C9113B7-B061-2052-F1B9-F7B1E51D4BB6}"/>
              </a:ext>
            </a:extLst>
          </p:cNvPr>
          <p:cNvSpPr txBox="1"/>
          <p:nvPr/>
        </p:nvSpPr>
        <p:spPr>
          <a:xfrm>
            <a:off x="6213407" y="349161"/>
            <a:ext cx="4647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2NP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E03FB49F-CB9F-F5B4-DC6D-91011E2E66E9}"/>
              </a:ext>
            </a:extLst>
          </p:cNvPr>
          <p:cNvSpPr txBox="1"/>
          <p:nvPr/>
        </p:nvSpPr>
        <p:spPr>
          <a:xfrm>
            <a:off x="230866" y="381392"/>
            <a:ext cx="60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1NP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E19B5941-0EBB-963D-BE49-2430717C77CB}"/>
              </a:ext>
            </a:extLst>
          </p:cNvPr>
          <p:cNvSpPr txBox="1">
            <a:spLocks/>
          </p:cNvSpPr>
          <p:nvPr/>
        </p:nvSpPr>
        <p:spPr>
          <a:xfrm>
            <a:off x="966249" y="4751537"/>
            <a:ext cx="841801" cy="4152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r>
              <a:rPr lang="cs-CZ" sz="2000" dirty="0">
                <a:solidFill>
                  <a:schemeClr val="tx1"/>
                </a:solidFill>
              </a:rPr>
              <a:t>TŘÍDA</a:t>
            </a:r>
          </a:p>
          <a:p>
            <a:pPr algn="ctr"/>
            <a:endParaRPr lang="cs-CZ" sz="2000" b="1" dirty="0">
              <a:solidFill>
                <a:schemeClr val="tx1"/>
              </a:solidFill>
            </a:endParaRP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E3924E21-8EFB-24E7-FA72-45549DBF0BBA}"/>
              </a:ext>
            </a:extLst>
          </p:cNvPr>
          <p:cNvSpPr txBox="1">
            <a:spLocks/>
          </p:cNvSpPr>
          <p:nvPr/>
        </p:nvSpPr>
        <p:spPr>
          <a:xfrm>
            <a:off x="2662884" y="4290694"/>
            <a:ext cx="2704926" cy="326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endParaRPr lang="cs-CZ" sz="2000" dirty="0">
              <a:solidFill>
                <a:schemeClr val="tx1"/>
              </a:solidFill>
            </a:endParaRPr>
          </a:p>
          <a:p>
            <a:pPr algn="l">
              <a:buClrTx/>
            </a:pPr>
            <a:r>
              <a:rPr lang="cs-CZ" sz="2000" dirty="0">
                <a:solidFill>
                  <a:schemeClr val="tx1"/>
                </a:solidFill>
              </a:rPr>
              <a:t>TECHNICKÉ ZÁZEMÍ</a:t>
            </a:r>
          </a:p>
          <a:p>
            <a:pPr algn="ctr"/>
            <a:endParaRPr lang="cs-CZ" sz="2000" b="1" dirty="0">
              <a:solidFill>
                <a:schemeClr val="tx1"/>
              </a:solidFill>
            </a:endParaRP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07A4E9CE-2014-AFDD-92C8-814BF5A2F9A0}"/>
              </a:ext>
            </a:extLst>
          </p:cNvPr>
          <p:cNvSpPr txBox="1">
            <a:spLocks/>
          </p:cNvSpPr>
          <p:nvPr/>
        </p:nvSpPr>
        <p:spPr>
          <a:xfrm>
            <a:off x="5810147" y="4272562"/>
            <a:ext cx="3446238" cy="9271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endParaRPr lang="cs-CZ" sz="2000" dirty="0">
              <a:solidFill>
                <a:schemeClr val="tx1"/>
              </a:solidFill>
            </a:endParaRPr>
          </a:p>
          <a:p>
            <a:pPr algn="l">
              <a:buClrTx/>
            </a:pPr>
            <a:r>
              <a:rPr lang="cs-CZ" sz="2000" dirty="0">
                <a:solidFill>
                  <a:schemeClr val="tx1"/>
                </a:solidFill>
              </a:rPr>
              <a:t>GASTRO PROVOZ, TĚLOCVIČNA</a:t>
            </a:r>
          </a:p>
          <a:p>
            <a:pPr algn="ctr"/>
            <a:endParaRPr lang="cs-CZ" sz="2000" b="1" dirty="0">
              <a:solidFill>
                <a:schemeClr val="tx1"/>
              </a:solidFill>
            </a:endParaRP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E39666F-55AC-5169-6C27-37A137EBB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58" y="5207671"/>
            <a:ext cx="6152794" cy="3460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0"/>
          </a:sp3d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D6815BC-35BB-0F54-2345-23E55AA8A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486" y="5203382"/>
            <a:ext cx="6140212" cy="34538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0"/>
          </a:sp3d>
        </p:spPr>
      </p:pic>
    </p:spTree>
    <p:extLst>
      <p:ext uri="{BB962C8B-B14F-4D97-AF65-F5344CB8AC3E}">
        <p14:creationId xmlns:p14="http://schemas.microsoft.com/office/powerpoint/2010/main" val="242850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12"/>
    </mc:Choice>
    <mc:Fallback xmlns="">
      <p:transition spd="slow" advTm="4211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0" y="8967606"/>
            <a:ext cx="12801600" cy="6335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127939" tIns="63973" rIns="127939" bIns="63973" rtlCol="0" anchor="ctr"/>
          <a:lstStyle>
            <a:defPPr>
              <a:defRPr lang="en-US"/>
            </a:defPPr>
            <a:lvl1pPr marL="0" algn="r" defTabSz="537667" rtl="0" eaLnBrk="1" latinLnBrk="0" hangingPunct="1">
              <a:defRPr sz="126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7667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334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3002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669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336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6003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670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338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b="1" dirty="0">
                <a:solidFill>
                  <a:schemeClr val="tx1"/>
                </a:solidFill>
              </a:rPr>
              <a:t>Stavebně konstrukční řešení															</a:t>
            </a:r>
            <a:r>
              <a:rPr lang="cs-CZ" sz="2000" b="1" dirty="0">
                <a:solidFill>
                  <a:schemeClr val="tx1"/>
                </a:solidFill>
                <a:latin typeface="Tw Cen MT Condensed" panose="020B0606020104020203" pitchFamily="34" charset="-18"/>
              </a:rPr>
              <a:t>	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35951BC-69E2-4804-B9F0-CA09AE780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50" y="590920"/>
            <a:ext cx="4269259" cy="8201472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9CDA896B-DA78-4D2A-BE3B-2B68343BC751}"/>
              </a:ext>
            </a:extLst>
          </p:cNvPr>
          <p:cNvSpPr txBox="1">
            <a:spLocks/>
          </p:cNvSpPr>
          <p:nvPr/>
        </p:nvSpPr>
        <p:spPr>
          <a:xfrm>
            <a:off x="633644" y="530259"/>
            <a:ext cx="2344334" cy="3757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2000" u="sng" dirty="0"/>
              <a:t>PŮDORYS</a:t>
            </a:r>
            <a:r>
              <a:rPr lang="cs-CZ" sz="1200" b="1" u="sng" dirty="0"/>
              <a:t> </a:t>
            </a:r>
            <a:r>
              <a:rPr lang="cs-CZ" sz="2100" u="sng" dirty="0"/>
              <a:t>1</a:t>
            </a:r>
            <a:r>
              <a:rPr lang="cs-CZ" sz="1200" b="1" u="sng" dirty="0"/>
              <a:t>.</a:t>
            </a:r>
            <a:r>
              <a:rPr lang="cs-CZ" sz="2100" u="sng" dirty="0"/>
              <a:t>NP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cs-CZ" sz="12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cs-CZ" sz="120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DFC9D148-8326-447A-94D5-297772643A64}"/>
              </a:ext>
            </a:extLst>
          </p:cNvPr>
          <p:cNvSpPr txBox="1">
            <a:spLocks/>
          </p:cNvSpPr>
          <p:nvPr/>
        </p:nvSpPr>
        <p:spPr>
          <a:xfrm>
            <a:off x="633644" y="4800600"/>
            <a:ext cx="2344333" cy="3757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2100" u="sng" dirty="0"/>
              <a:t>PŮDORYS 2.NP</a:t>
            </a:r>
            <a:endParaRPr lang="cs-CZ" sz="21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cs-CZ" sz="12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cs-CZ" sz="1200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8CF05FE3-12F0-46EF-8F2D-5C297C04F960}"/>
              </a:ext>
            </a:extLst>
          </p:cNvPr>
          <p:cNvSpPr txBox="1">
            <a:spLocks/>
          </p:cNvSpPr>
          <p:nvPr/>
        </p:nvSpPr>
        <p:spPr>
          <a:xfrm>
            <a:off x="4955058" y="906056"/>
            <a:ext cx="7754130" cy="22742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PODÉLNÝ STĚNOVÝ KONSTRUKČNÍ SYSTÉM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ZÁKLADOVÉ PASY A JEDNA PATKA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STROPNÍ A STŘEŠNÍ PANELY SPIROL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SCHODIŠTĚ ŽELEZOBETONOVÉ MONOLITICKÉ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NEJDELŠÍ ROZPON 9,26 m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VÝŠKA OBJEKTU 8,25 m NAD UPRAVENÝ TERÉN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SVĚTLÁ VÝŠKA PODLAŽÍ 3,1 m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KONSTRUKČNÍ VÝŠKA PODLAŽÍ 3,85 m</a:t>
            </a:r>
          </a:p>
          <a:p>
            <a:pPr algn="l">
              <a:buClrTx/>
            </a:pPr>
            <a:endParaRPr lang="cs-CZ" sz="2000" dirty="0">
              <a:solidFill>
                <a:schemeClr val="tx1"/>
              </a:solidFill>
            </a:endParaRP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/>
              </a:solidFill>
            </a:endParaRPr>
          </a:p>
          <a:p>
            <a:pPr algn="ctr"/>
            <a:endParaRPr lang="cs-CZ" sz="2000" b="1" dirty="0">
              <a:solidFill>
                <a:schemeClr val="tx1"/>
              </a:solidFill>
            </a:endParaRP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226472E-413A-4122-93F3-AF54FC73D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863" y="5176397"/>
            <a:ext cx="6334125" cy="2324100"/>
          </a:xfrm>
          <a:prstGeom prst="rect">
            <a:avLst/>
          </a:prstGeom>
        </p:spPr>
      </p:pic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55D41DC4-CAB2-4995-AB0F-AA2CAD89F465}"/>
              </a:ext>
            </a:extLst>
          </p:cNvPr>
          <p:cNvSpPr txBox="1">
            <a:spLocks/>
          </p:cNvSpPr>
          <p:nvPr/>
        </p:nvSpPr>
        <p:spPr>
          <a:xfrm>
            <a:off x="5102863" y="4800600"/>
            <a:ext cx="2344333" cy="3757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2100" u="sng" dirty="0"/>
              <a:t>ŘEZ</a:t>
            </a:r>
            <a:endParaRPr lang="cs-CZ" sz="21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cs-CZ" sz="12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74757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3"/>
    </mc:Choice>
    <mc:Fallback xmlns="">
      <p:transition spd="slow" advTm="726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0" y="8967606"/>
            <a:ext cx="12801600" cy="6335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127939" tIns="63973" rIns="127939" bIns="63973" rtlCol="0" anchor="ctr"/>
          <a:lstStyle>
            <a:defPPr>
              <a:defRPr lang="en-US"/>
            </a:defPPr>
            <a:lvl1pPr marL="0" algn="r" defTabSz="537667" rtl="0" eaLnBrk="1" latinLnBrk="0" hangingPunct="1">
              <a:defRPr sz="126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7667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334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3002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669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336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6003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670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338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r>
              <a:rPr lang="cs-CZ" sz="2000" b="1" dirty="0">
                <a:solidFill>
                  <a:schemeClr val="tx1"/>
                </a:solidFill>
              </a:rPr>
              <a:t>1. Výzkumná otázka	+ postup řešení										</a:t>
            </a:r>
            <a:r>
              <a:rPr lang="cs-CZ" sz="2000" b="1" dirty="0">
                <a:solidFill>
                  <a:schemeClr val="tx1"/>
                </a:solidFill>
                <a:latin typeface="Tw Cen MT Condensed" panose="020B0606020104020203" pitchFamily="34" charset="-18"/>
              </a:rPr>
              <a:t>			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B27E8441-9956-AF5B-8D9C-CEB450121098}"/>
              </a:ext>
            </a:extLst>
          </p:cNvPr>
          <p:cNvSpPr txBox="1">
            <a:spLocks/>
          </p:cNvSpPr>
          <p:nvPr/>
        </p:nvSpPr>
        <p:spPr>
          <a:xfrm>
            <a:off x="3355630" y="6825965"/>
            <a:ext cx="6090340" cy="214164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KVANTITATIVNÍ ŠETŘENÍ POMOCÍ DOTAZNÍKŮ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DĚTI VE VĚKU 2-6 LET A PEDAGOGICKÝ SBOR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ROZDĚLENÍ DLE POHLAVÍ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EXTERIÉR A INTERIÉR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VYHODNOCENÍ MULTIKRITERIÁLNÍM HODNOCENÍM</a:t>
            </a:r>
          </a:p>
          <a:p>
            <a:pPr algn="ctr"/>
            <a:endParaRPr lang="cs-CZ" sz="2000" b="1" dirty="0">
              <a:solidFill>
                <a:schemeClr val="tx1"/>
              </a:solidFill>
            </a:endParaRP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0" name="Obrázek 29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3E288A5E-7392-9D1D-23BD-D7FF18D87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813" y="633594"/>
            <a:ext cx="7645973" cy="60820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DE6376E-A1A4-8604-CF72-C52E584B45AB}"/>
              </a:ext>
            </a:extLst>
          </p:cNvPr>
          <p:cNvSpPr txBox="1"/>
          <p:nvPr/>
        </p:nvSpPr>
        <p:spPr>
          <a:xfrm>
            <a:off x="2565151" y="0"/>
            <a:ext cx="7850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1. VÝZKUMNÁ OTÁZKA – VARIANTNÍ ŘEŠENÍ PROVEDENÍ OBVODOVÉHO </a:t>
            </a:r>
          </a:p>
          <a:p>
            <a:r>
              <a:rPr lang="cs-CZ" sz="2000" b="1" dirty="0"/>
              <a:t>PLÁŠTĚ ZAHRNUJÍCÍ I BAREVNÉ PROVEDENÍ Z HLEDISKA UŽIVATELŮ MŠ</a:t>
            </a:r>
          </a:p>
        </p:txBody>
      </p:sp>
    </p:spTree>
    <p:extLst>
      <p:ext uri="{BB962C8B-B14F-4D97-AF65-F5344CB8AC3E}">
        <p14:creationId xmlns:p14="http://schemas.microsoft.com/office/powerpoint/2010/main" val="35447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3"/>
    </mc:Choice>
    <mc:Fallback xmlns="">
      <p:transition spd="slow" advTm="1777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0" y="8967606"/>
            <a:ext cx="12801600" cy="6335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127939" tIns="63973" rIns="127939" bIns="63973" rtlCol="0" anchor="ctr"/>
          <a:lstStyle>
            <a:defPPr>
              <a:defRPr lang="en-US"/>
            </a:defPPr>
            <a:lvl1pPr marL="0" algn="r" defTabSz="537667" rtl="0" eaLnBrk="1" latinLnBrk="0" hangingPunct="1">
              <a:defRPr sz="126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7667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334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3002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669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336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6003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670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338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r>
              <a:rPr lang="cs-CZ" sz="2000" b="1" dirty="0">
                <a:solidFill>
                  <a:schemeClr val="tx1"/>
                </a:solidFill>
              </a:rPr>
              <a:t>2. Výzkumná otázka	+ postup řešení 											</a:t>
            </a:r>
            <a:r>
              <a:rPr lang="cs-CZ" sz="2000" b="1" dirty="0">
                <a:solidFill>
                  <a:schemeClr val="tx1"/>
                </a:solidFill>
                <a:latin typeface="Tw Cen MT Condensed" panose="020B0606020104020203" pitchFamily="34" charset="-18"/>
              </a:rPr>
              <a:t>			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B27E8441-9956-AF5B-8D9C-CEB450121098}"/>
              </a:ext>
            </a:extLst>
          </p:cNvPr>
          <p:cNvSpPr txBox="1">
            <a:spLocks/>
          </p:cNvSpPr>
          <p:nvPr/>
        </p:nvSpPr>
        <p:spPr>
          <a:xfrm>
            <a:off x="3355630" y="6840585"/>
            <a:ext cx="6090340" cy="2127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KVANTITATIVNÍ ŠETŘENÍ POMOCÍ DOTAZNÍKŮ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DĚTI VE VĚKU 2-6 LET A PEDAGOGICKÝ SBOR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ROZDĚLENÍ DLE POHLAVÍ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7 HERNÍCH PRVKŮ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VYHODNOCENÍ MULTIKRITERIÁLNÍM HODNOCENÍM</a:t>
            </a:r>
          </a:p>
          <a:p>
            <a:pPr algn="ctr"/>
            <a:endParaRPr lang="cs-CZ" sz="2000" b="1" dirty="0">
              <a:solidFill>
                <a:schemeClr val="tx1"/>
              </a:solidFill>
            </a:endParaRP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Obrázek 2" descr="Obsah obrázku text, snímek obrazovky, diagram, číslo&#10;&#10;Popis byl vytvořen automaticky">
            <a:extLst>
              <a:ext uri="{FF2B5EF4-FFF2-40B4-BE49-F238E27FC236}">
                <a16:creationId xmlns:a16="http://schemas.microsoft.com/office/drawing/2014/main" id="{0C15002C-64B1-DEF4-1F7C-4A05134CD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047" y="834313"/>
            <a:ext cx="6399505" cy="600627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0287E2F-917D-8644-BA42-106D0153E408}"/>
              </a:ext>
            </a:extLst>
          </p:cNvPr>
          <p:cNvSpPr txBox="1"/>
          <p:nvPr/>
        </p:nvSpPr>
        <p:spPr>
          <a:xfrm>
            <a:off x="3004516" y="91702"/>
            <a:ext cx="6792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2. VÝZKUMNÁ OTÁZKA – VÝBĚR VHODNÝCH HERNÍCH PRVKŮ </a:t>
            </a:r>
          </a:p>
          <a:p>
            <a:r>
              <a:rPr lang="cs-CZ" sz="2000" b="1" dirty="0"/>
              <a:t>NA ZAHRADĚ MŠ S JEJICH MULTIKRITERIÁLNÍM HODNOCENÍM</a:t>
            </a:r>
          </a:p>
        </p:txBody>
      </p:sp>
    </p:spTree>
    <p:extLst>
      <p:ext uri="{BB962C8B-B14F-4D97-AF65-F5344CB8AC3E}">
        <p14:creationId xmlns:p14="http://schemas.microsoft.com/office/powerpoint/2010/main" val="18713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3"/>
    </mc:Choice>
    <mc:Fallback xmlns="">
      <p:transition spd="slow" advTm="1777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2899C2B9-A30C-498B-A687-DCF124E1DB2A}"/>
              </a:ext>
            </a:extLst>
          </p:cNvPr>
          <p:cNvSpPr txBox="1">
            <a:spLocks/>
          </p:cNvSpPr>
          <p:nvPr/>
        </p:nvSpPr>
        <p:spPr>
          <a:xfrm>
            <a:off x="0" y="8967606"/>
            <a:ext cx="12801600" cy="6335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127939" tIns="63973" rIns="127939" bIns="63973" rtlCol="0" anchor="ctr"/>
          <a:lstStyle>
            <a:defPPr>
              <a:defRPr lang="en-US"/>
            </a:defPPr>
            <a:lvl1pPr marL="0" algn="r" defTabSz="537667" rtl="0" eaLnBrk="1" latinLnBrk="0" hangingPunct="1">
              <a:defRPr sz="126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7667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334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3002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669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336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6003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670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338" algn="l" defTabSz="537667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b="1" dirty="0">
                <a:solidFill>
                  <a:schemeClr val="tx1"/>
                </a:solidFill>
              </a:rPr>
              <a:t>Shrnutí, závěr																</a:t>
            </a:r>
            <a:r>
              <a:rPr lang="cs-CZ" sz="2000" b="1" dirty="0">
                <a:solidFill>
                  <a:schemeClr val="tx1"/>
                </a:solidFill>
                <a:latin typeface="Tw Cen MT Condensed" panose="020B0606020104020203" pitchFamily="34" charset="-18"/>
              </a:rPr>
              <a:t>		</a:t>
            </a:r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D3CC95A9-7B5C-E53C-F0FE-922E4FA63AFA}"/>
              </a:ext>
            </a:extLst>
          </p:cNvPr>
          <p:cNvSpPr txBox="1">
            <a:spLocks/>
          </p:cNvSpPr>
          <p:nvPr/>
        </p:nvSpPr>
        <p:spPr>
          <a:xfrm>
            <a:off x="179244" y="156337"/>
            <a:ext cx="5765212" cy="31336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r>
              <a:rPr lang="cs-CZ" sz="2000" b="1" dirty="0">
                <a:solidFill>
                  <a:schemeClr val="tx1"/>
                </a:solidFill>
              </a:rPr>
              <a:t>1. Výzkumná otázka </a:t>
            </a:r>
          </a:p>
          <a:p>
            <a:pPr algn="l">
              <a:buClrTx/>
            </a:pPr>
            <a:r>
              <a:rPr lang="cs-CZ" sz="2000" dirty="0">
                <a:solidFill>
                  <a:schemeClr val="tx1"/>
                </a:solidFill>
              </a:rPr>
              <a:t>Kvantitativní šetření pomocí dotazníků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Exteriér i interiér syté a výrazné barvy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Varianta č. 1</a:t>
            </a:r>
          </a:p>
          <a:p>
            <a:pPr algn="l">
              <a:buClrTx/>
            </a:pPr>
            <a:r>
              <a:rPr lang="cs-CZ" sz="2000" dirty="0">
                <a:solidFill>
                  <a:schemeClr val="tx1"/>
                </a:solidFill>
              </a:rPr>
              <a:t>Multikriteriální hodnocení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Varianta č. 1 – lamelová provětrávaná fasáda</a:t>
            </a: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Obrázek 3" descr="Dětský domeček AXI Max | Hřiště Piccolino">
            <a:extLst>
              <a:ext uri="{FF2B5EF4-FFF2-40B4-BE49-F238E27FC236}">
                <a16:creationId xmlns:a16="http://schemas.microsoft.com/office/drawing/2014/main" id="{59D1AECF-3067-8D92-7E18-4C6ED0B79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 b="8204"/>
          <a:stretch/>
        </p:blipFill>
        <p:spPr bwMode="auto">
          <a:xfrm>
            <a:off x="7085532" y="5684366"/>
            <a:ext cx="3674325" cy="2768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C0F84CA-88A6-F928-71C6-919AB72BC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45" y="5684365"/>
            <a:ext cx="3102573" cy="2768253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567CB170-3679-41AA-377C-2A405B182B14}"/>
              </a:ext>
            </a:extLst>
          </p:cNvPr>
          <p:cNvSpPr txBox="1">
            <a:spLocks/>
          </p:cNvSpPr>
          <p:nvPr/>
        </p:nvSpPr>
        <p:spPr>
          <a:xfrm>
            <a:off x="6564456" y="190754"/>
            <a:ext cx="6057900" cy="20707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r>
              <a:rPr lang="cs-CZ" sz="2000" b="1" dirty="0">
                <a:solidFill>
                  <a:schemeClr val="tx1"/>
                </a:solidFill>
              </a:rPr>
              <a:t>2. Výzkumná otázka </a:t>
            </a:r>
          </a:p>
          <a:p>
            <a:pPr algn="l">
              <a:buClrTx/>
            </a:pPr>
            <a:r>
              <a:rPr lang="cs-CZ" sz="2000" dirty="0">
                <a:solidFill>
                  <a:schemeClr val="tx1"/>
                </a:solidFill>
              </a:rPr>
              <a:t>Kvantitativní šetření pomocí dotazníků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Trampolíny</a:t>
            </a:r>
          </a:p>
          <a:p>
            <a:pPr algn="l">
              <a:buClrTx/>
            </a:pPr>
            <a:r>
              <a:rPr lang="cs-CZ" sz="2000" dirty="0">
                <a:solidFill>
                  <a:schemeClr val="tx1"/>
                </a:solidFill>
              </a:rPr>
              <a:t>Multikriteriální hodnocení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Dětské domečky</a:t>
            </a:r>
          </a:p>
          <a:p>
            <a:pPr algn="l">
              <a:buClrTx/>
            </a:pPr>
            <a:endParaRPr lang="cs-CZ" sz="2000" dirty="0">
              <a:solidFill>
                <a:schemeClr val="tx1"/>
              </a:solidFill>
            </a:endParaRPr>
          </a:p>
          <a:p>
            <a:pPr algn="l"/>
            <a:endParaRPr lang="cs-CZ" sz="2000" b="1" dirty="0">
              <a:solidFill>
                <a:schemeClr val="tx1"/>
              </a:solidFill>
            </a:endParaRPr>
          </a:p>
          <a:p>
            <a:pPr algn="l"/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9" name="Obrázek 8" descr="Obsah obrázku červená, oranžová, dům&#10;&#10;Popis byl vytvořen automaticky">
            <a:extLst>
              <a:ext uri="{FF2B5EF4-FFF2-40B4-BE49-F238E27FC236}">
                <a16:creationId xmlns:a16="http://schemas.microsoft.com/office/drawing/2014/main" id="{E4D7B160-1589-417A-2388-3CD2024DE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82" y="2787828"/>
            <a:ext cx="3102575" cy="275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Zemní trampolína pro veřejná dětská hřiště - čtverec130 x 130 cm/doskočiště  73 x 73 cm | Hřiště Piccolino">
            <a:extLst>
              <a:ext uri="{FF2B5EF4-FFF2-40B4-BE49-F238E27FC236}">
                <a16:creationId xmlns:a16="http://schemas.microsoft.com/office/drawing/2014/main" id="{2A96D39E-9D6F-7AD1-965D-1B30E3BB3D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7"/>
          <a:stretch/>
        </p:blipFill>
        <p:spPr bwMode="auto">
          <a:xfrm>
            <a:off x="7085532" y="2787828"/>
            <a:ext cx="3674325" cy="27256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 descr="Školka Komenského 44 Šternberk | Interiéry">
            <a:extLst>
              <a:ext uri="{FF2B5EF4-FFF2-40B4-BE49-F238E27FC236}">
                <a16:creationId xmlns:a16="http://schemas.microsoft.com/office/drawing/2014/main" id="{5BDA8200-BD77-036F-9A8F-A7C1B7912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4" y="2787828"/>
            <a:ext cx="3102575" cy="2750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82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0"/>
    </mc:Choice>
    <mc:Fallback xmlns="">
      <p:transition spd="slow" advTm="736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2">
            <a:extLst>
              <a:ext uri="{FF2B5EF4-FFF2-40B4-BE49-F238E27FC236}">
                <a16:creationId xmlns:a16="http://schemas.microsoft.com/office/drawing/2014/main" id="{71547135-6A08-48A4-A639-C2B8D388A1F1}"/>
              </a:ext>
            </a:extLst>
          </p:cNvPr>
          <p:cNvSpPr txBox="1">
            <a:spLocks/>
          </p:cNvSpPr>
          <p:nvPr/>
        </p:nvSpPr>
        <p:spPr>
          <a:xfrm>
            <a:off x="2041301" y="3608984"/>
            <a:ext cx="8718997" cy="29698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000" b="1" dirty="0">
                <a:solidFill>
                  <a:schemeClr val="tx1"/>
                </a:solidFill>
              </a:rPr>
              <a:t>Děkuji za pozornost</a:t>
            </a:r>
          </a:p>
          <a:p>
            <a:pPr algn="ctr"/>
            <a:endParaRPr lang="cs-CZ" sz="2000" dirty="0">
              <a:solidFill>
                <a:schemeClr val="tx1"/>
              </a:solidFill>
            </a:endParaRPr>
          </a:p>
          <a:p>
            <a:pPr algn="ctr"/>
            <a:endParaRPr lang="cs-CZ" sz="3500" b="1" dirty="0">
              <a:solidFill>
                <a:schemeClr val="tx1"/>
              </a:solidFill>
            </a:endParaRPr>
          </a:p>
          <a:p>
            <a:pPr algn="ctr"/>
            <a:endParaRPr lang="cs-CZ" sz="3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90"/>
    </mc:Choice>
    <mc:Fallback xmlns="">
      <p:transition advTm="1549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8005</TotalTime>
  <Words>499</Words>
  <Application>Microsoft Office PowerPoint</Application>
  <PresentationFormat>A3 (297 × 420 mm)</PresentationFormat>
  <Paragraphs>132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Tw Cen MT Condensed</vt:lpstr>
      <vt:lpstr>Wingdings 3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Vysoká škola technická a e</dc:title>
  <dc:creator>Raayen</dc:creator>
  <cp:lastModifiedBy>Tomáš Zborovský</cp:lastModifiedBy>
  <cp:revision>515</cp:revision>
  <dcterms:created xsi:type="dcterms:W3CDTF">2020-11-13T09:23:03Z</dcterms:created>
  <dcterms:modified xsi:type="dcterms:W3CDTF">2023-06-13T16:31:37Z</dcterms:modified>
</cp:coreProperties>
</file>