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77" r:id="rId3"/>
    <p:sldId id="257" r:id="rId4"/>
    <p:sldId id="258" r:id="rId5"/>
    <p:sldId id="261" r:id="rId6"/>
    <p:sldId id="259" r:id="rId7"/>
    <p:sldId id="276" r:id="rId8"/>
    <p:sldId id="260" r:id="rId9"/>
    <p:sldId id="263" r:id="rId10"/>
    <p:sldId id="262" r:id="rId11"/>
    <p:sldId id="274" r:id="rId12"/>
    <p:sldId id="275" r:id="rId13"/>
    <p:sldId id="265" r:id="rId14"/>
    <p:sldId id="266" r:id="rId15"/>
    <p:sldId id="279" r:id="rId16"/>
    <p:sldId id="278" r:id="rId17"/>
    <p:sldId id="280" r:id="rId18"/>
    <p:sldId id="28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6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3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59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6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15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4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22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CB73-3E88-4836-9056-DF0B8D14B2E3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71057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Projektování instalace napájecích žlabů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5366" y="160289"/>
            <a:ext cx="9144000" cy="2111195"/>
          </a:xfrm>
        </p:spPr>
        <p:txBody>
          <a:bodyPr/>
          <a:lstStyle/>
          <a:p>
            <a:pPr algn="ctr"/>
            <a:endParaRPr lang="cs-CZ" b="1" dirty="0" smtClean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Vysoká škola technická a ekonomická v Českých Budějovicích</a:t>
            </a:r>
            <a:r>
              <a:rPr lang="cs-CZ" sz="1400" b="1" dirty="0" smtClean="0">
                <a:cs typeface="Arial" panose="020B0604020202020204" pitchFamily="34" charset="0"/>
              </a:rPr>
              <a:t/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400" b="1" dirty="0" smtClean="0">
                <a:cs typeface="Arial" panose="020B0604020202020204" pitchFamily="34" charset="0"/>
              </a:rPr>
              <a:t> </a:t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600" dirty="0" smtClean="0">
                <a:cs typeface="Arial" panose="020B0604020202020204" pitchFamily="34" charset="0"/>
              </a:rPr>
              <a:t>Ústav </a:t>
            </a:r>
            <a:r>
              <a:rPr lang="cs-CZ" sz="1600" dirty="0" err="1" smtClean="0">
                <a:cs typeface="Arial" panose="020B0604020202020204" pitchFamily="34" charset="0"/>
              </a:rPr>
              <a:t>technicko-technologický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98807" y="5386951"/>
            <a:ext cx="726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Autor bakalářské práce: Roman Danda</a:t>
            </a:r>
          </a:p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dirty="0">
                <a:cs typeface="Arial" panose="020B0604020202020204" pitchFamily="34" charset="0"/>
              </a:rPr>
              <a:t>Ing. Martin Podařil, PhD., 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Oponent: Ing</a:t>
            </a:r>
            <a:r>
              <a:rPr lang="cs-CZ" dirty="0"/>
              <a:t>. Šimon </a:t>
            </a:r>
            <a:r>
              <a:rPr lang="cs-CZ" dirty="0" smtClean="0"/>
              <a:t>Ludvík</a:t>
            </a:r>
            <a:endParaRPr lang="cs-CZ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Výpočtová analýza vodovodní 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u="sng" dirty="0" smtClean="0"/>
                  <a:t>Výpočet průtoků</a:t>
                </a:r>
              </a:p>
              <a:p>
                <a:r>
                  <a:rPr lang="cs-CZ" dirty="0" err="1" smtClean="0"/>
                  <a:t>Q</a:t>
                </a:r>
                <a:r>
                  <a:rPr lang="cs-CZ" baseline="-25000" dirty="0" err="1" smtClean="0"/>
                  <a:t>d</a:t>
                </a:r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</m:e>
                    </m:nary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(l . s</a:t>
                </a:r>
                <a:r>
                  <a:rPr lang="cs-CZ" baseline="30000" dirty="0"/>
                  <a:t>-1</a:t>
                </a:r>
                <a:r>
                  <a:rPr lang="cs-CZ" dirty="0"/>
                  <a:t> 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i="1" dirty="0" err="1"/>
                  <a:t>Q</a:t>
                </a:r>
                <a:r>
                  <a:rPr lang="cs-CZ" sz="2300" i="1" baseline="-25000" dirty="0" err="1"/>
                  <a:t>d</a:t>
                </a:r>
                <a:r>
                  <a:rPr lang="cs-CZ" sz="2300" i="1" baseline="-25000" dirty="0"/>
                  <a:t>	</a:t>
                </a:r>
                <a:r>
                  <a:rPr lang="cs-CZ" sz="2300" dirty="0"/>
                  <a:t>je výpočtový průtok (l . s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 )</a:t>
                </a:r>
              </a:p>
              <a:p>
                <a:pPr lvl="1"/>
                <a:r>
                  <a:rPr lang="cs-CZ" sz="2300" dirty="0"/>
                  <a:t> </a:t>
                </a:r>
                <a:r>
                  <a:rPr lang="cs-CZ" sz="2300" dirty="0" err="1"/>
                  <a:t>q</a:t>
                </a:r>
                <a:r>
                  <a:rPr lang="cs-CZ" sz="2300" baseline="-25000" dirty="0" err="1"/>
                  <a:t>i</a:t>
                </a:r>
                <a:r>
                  <a:rPr lang="cs-CZ" sz="2300" dirty="0"/>
                  <a:t>	je jmenovitý výtok jednotlivými druhy armatur (l . s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 ) </a:t>
                </a:r>
                <a:endParaRPr lang="cs-CZ" sz="2300" dirty="0" smtClean="0"/>
              </a:p>
              <a:p>
                <a:pPr lvl="1"/>
                <a:r>
                  <a:rPr lang="cs-CZ" sz="2300" dirty="0"/>
                  <a:t>n</a:t>
                </a:r>
                <a:r>
                  <a:rPr lang="cs-CZ" sz="2300" baseline="-25000" dirty="0"/>
                  <a:t>i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je </a:t>
                </a:r>
                <a:r>
                  <a:rPr lang="cs-CZ" sz="2300" dirty="0"/>
                  <a:t>počet výtokových armatur stejného druhu</a:t>
                </a:r>
              </a:p>
              <a:p>
                <a:pPr lvl="1"/>
                <a:r>
                  <a:rPr lang="cs-CZ" sz="2300" dirty="0"/>
                  <a:t> m	počet druhů výtokových </a:t>
                </a:r>
                <a:r>
                  <a:rPr lang="cs-CZ" sz="2300" dirty="0" smtClean="0"/>
                  <a:t>armatur</a:t>
                </a:r>
              </a:p>
              <a:p>
                <a:pPr lvl="1"/>
                <a:r>
                  <a:rPr lang="cs-CZ" sz="2300" dirty="0"/>
                  <a:t> </a:t>
                </a:r>
                <a:r>
                  <a:rPr lang="cs-CZ" sz="2300" dirty="0" err="1"/>
                  <a:t>f</a:t>
                </a:r>
                <a:r>
                  <a:rPr lang="cs-CZ" sz="2300" baseline="-25000" dirty="0" err="1"/>
                  <a:t>i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je </a:t>
                </a:r>
                <a:r>
                  <a:rPr lang="cs-CZ" sz="2300" dirty="0"/>
                  <a:t>součinitel současnosti odběru vody z výtokových armatur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Výpočtová analýza </a:t>
            </a:r>
            <a:r>
              <a:rPr lang="cs-CZ" b="1" dirty="0" smtClean="0"/>
              <a:t>vodovodní 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i="1" u="sng" dirty="0" smtClean="0"/>
                  <a:t>Výpočet tlakových ztrát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</m:t>
                    </m:r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cs-CZ" dirty="0"/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dirty="0" smtClean="0"/>
                  <a:t>R		je </a:t>
                </a:r>
                <a:r>
                  <a:rPr lang="cs-CZ" sz="2300" dirty="0"/>
                  <a:t>délková tlaková ztráta třením (</a:t>
                </a:r>
                <a:r>
                  <a:rPr lang="cs-CZ" sz="2300" dirty="0" err="1"/>
                  <a:t>kPa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m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l</a:t>
                </a:r>
                <a:r>
                  <a:rPr lang="cs-CZ" sz="2300" dirty="0" smtClean="0"/>
                  <a:t>		délka </a:t>
                </a:r>
                <a:r>
                  <a:rPr lang="cs-CZ" sz="2300" dirty="0"/>
                  <a:t>posuzovaného úseku (m)</a:t>
                </a:r>
              </a:p>
              <a:p>
                <a:pPr lvl="1"/>
                <a:r>
                  <a:rPr lang="cs-CZ" sz="2300" dirty="0" smtClean="0"/>
                  <a:t>c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odporový </a:t>
                </a:r>
                <a:r>
                  <a:rPr lang="cs-CZ" sz="2300" dirty="0"/>
                  <a:t>součinitel (-)</a:t>
                </a:r>
              </a:p>
              <a:p>
                <a:pPr lvl="1"/>
                <a:r>
                  <a:rPr lang="cs-CZ" sz="2300" dirty="0" smtClean="0"/>
                  <a:t>v</a:t>
                </a:r>
                <a:r>
                  <a:rPr lang="cs-CZ" sz="2300" baseline="30000" dirty="0" smtClean="0"/>
                  <a:t>2</a:t>
                </a:r>
                <a:r>
                  <a:rPr lang="cs-CZ" sz="2300" dirty="0"/>
                  <a:t>	rychlost proudění (m/s)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300">
                        <a:latin typeface="Cambria Math" panose="02040503050406030204" pitchFamily="18" charset="0"/>
                      </a:rPr>
                      <m:t>ρ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300" dirty="0"/>
                  <a:t>	hustota (kg.m</a:t>
                </a:r>
                <a:r>
                  <a:rPr lang="cs-CZ" sz="2300" baseline="30000" dirty="0"/>
                  <a:t>-3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j</a:t>
                </a:r>
                <a:r>
                  <a:rPr lang="cs-CZ" sz="2300" dirty="0" smtClean="0"/>
                  <a:t>		označení </a:t>
                </a:r>
                <a:r>
                  <a:rPr lang="cs-CZ" sz="2300" dirty="0"/>
                  <a:t>úseku</a:t>
                </a:r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5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Výpočtová analýza </a:t>
            </a:r>
            <a:r>
              <a:rPr lang="cs-CZ" b="1" dirty="0" smtClean="0"/>
              <a:t>vodovodní 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i="1" u="sng" dirty="0" smtClean="0"/>
                  <a:t>Hydraulické posouzení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𝑑𝑖𝑠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&gt;2,5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dirty="0" err="1"/>
                  <a:t>p</a:t>
                </a:r>
                <a:r>
                  <a:rPr lang="cs-CZ" sz="2300" baseline="-25000" dirty="0" err="1"/>
                  <a:t>dis</a:t>
                </a:r>
                <a:r>
                  <a:rPr lang="cs-CZ" sz="2300" baseline="-25000" dirty="0"/>
                  <a:t>	</a:t>
                </a:r>
                <a:r>
                  <a:rPr lang="cs-CZ" sz="2300" dirty="0"/>
                  <a:t>dispoziční přetlak na začátku posuzovaného úseku (</a:t>
                </a:r>
                <a:r>
                  <a:rPr lang="cs-CZ" sz="2300" dirty="0" err="1" smtClean="0"/>
                  <a:t>kPa</a:t>
                </a:r>
                <a:r>
                  <a:rPr lang="cs-CZ" sz="2300" dirty="0" smtClean="0"/>
                  <a:t>)</a:t>
                </a:r>
              </a:p>
              <a:p>
                <a:pPr lvl="1"/>
                <a:r>
                  <a:rPr lang="cs-CZ" sz="2300" dirty="0" smtClean="0"/>
                  <a:t>h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svislá </a:t>
                </a:r>
                <a:r>
                  <a:rPr lang="cs-CZ" sz="2300" dirty="0"/>
                  <a:t>vzdálenost mezi začátkem a koncem posuzovaného potrubí (m)</a:t>
                </a:r>
              </a:p>
              <a:p>
                <a:pPr lvl="1"/>
                <a:r>
                  <a:rPr lang="cs-CZ" sz="2300" dirty="0"/>
                  <a:t>ρ	</a:t>
                </a:r>
                <a:r>
                  <a:rPr lang="cs-CZ" sz="2300" dirty="0" smtClean="0"/>
                  <a:t>	hustota </a:t>
                </a:r>
                <a:r>
                  <a:rPr lang="cs-CZ" sz="2300" dirty="0"/>
                  <a:t>vody (kg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m</a:t>
                </a:r>
                <a:r>
                  <a:rPr lang="cs-CZ" sz="2300" baseline="30000" dirty="0"/>
                  <a:t>-3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g	</a:t>
                </a:r>
                <a:r>
                  <a:rPr lang="cs-CZ" sz="2300" dirty="0" smtClean="0"/>
                  <a:t>	tíhové </a:t>
                </a:r>
                <a:r>
                  <a:rPr lang="cs-CZ" sz="2300" dirty="0"/>
                  <a:t>zrychlení (m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s</a:t>
                </a:r>
                <a:r>
                  <a:rPr lang="cs-CZ" sz="2300" baseline="30000" dirty="0"/>
                  <a:t>-2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 err="1"/>
                  <a:t>p</a:t>
                </a:r>
                <a:r>
                  <a:rPr lang="cs-CZ" sz="2300" baseline="-25000" dirty="0" err="1"/>
                  <a:t>reg</a:t>
                </a:r>
                <a:r>
                  <a:rPr lang="cs-CZ" sz="2300" dirty="0"/>
                  <a:t>	požadovaný přetlak před nejpříznivější umístěnou armaturou (</a:t>
                </a:r>
                <a:r>
                  <a:rPr lang="cs-CZ" sz="2300" dirty="0" err="1"/>
                  <a:t>kPa</a:t>
                </a:r>
                <a:r>
                  <a:rPr lang="cs-CZ" sz="2300" dirty="0" smtClean="0"/>
                  <a:t>)</a:t>
                </a:r>
                <a:endParaRPr lang="cs-CZ" sz="23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Výkaz materiálu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8606308"/>
                  </p:ext>
                </p:extLst>
              </p:nvPr>
            </p:nvGraphicFramePr>
            <p:xfrm>
              <a:off x="618675" y="1492369"/>
              <a:ext cx="6515369" cy="21045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8668"/>
                    <a:gridCol w="1628668"/>
                    <a:gridCol w="1628668"/>
                    <a:gridCol w="1629365"/>
                  </a:tblGrid>
                  <a:tr h="281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Název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Materiál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Dimenze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Délka 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Studená voda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40x4.0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75,13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Studená voda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125x5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29,64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8606308"/>
                  </p:ext>
                </p:extLst>
              </p:nvPr>
            </p:nvGraphicFramePr>
            <p:xfrm>
              <a:off x="618675" y="1492369"/>
              <a:ext cx="6515369" cy="21045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8668"/>
                    <a:gridCol w="1628668"/>
                    <a:gridCol w="1628668"/>
                    <a:gridCol w="1629365"/>
                  </a:tblGrid>
                  <a:tr h="281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Název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Materiál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00749" t="-2174" r="-101873" b="-6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99627" t="-2174" r="-1493" b="-667391"/>
                          </a:stretch>
                        </a:blipFill>
                      </a:tcPr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Studená voda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40x4.0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75,13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Studená voda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125x5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29,64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15139"/>
                  </p:ext>
                </p:extLst>
              </p:nvPr>
            </p:nvGraphicFramePr>
            <p:xfrm>
              <a:off x="4718651" y="3616738"/>
              <a:ext cx="642335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1117"/>
                    <a:gridCol w="2141117"/>
                    <a:gridCol w="2141117"/>
                  </a:tblGrid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Označení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Název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Počet 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𝐤𝐬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Kohout uzavírací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4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 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Navrtávací pas s uzávěrem se zemní soupravou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VU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Uzavírací ventil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17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Výtokový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Vodoměr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Zemní souprava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ZKL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Zpětná klapka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Zpětný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15139"/>
                  </p:ext>
                </p:extLst>
              </p:nvPr>
            </p:nvGraphicFramePr>
            <p:xfrm>
              <a:off x="4718651" y="3616738"/>
              <a:ext cx="6423351" cy="2599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1117"/>
                    <a:gridCol w="2141117"/>
                    <a:gridCol w="2141117"/>
                  </a:tblGrid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Označení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Název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0570" t="-2381" r="-1140" b="-952381"/>
                          </a:stretch>
                        </a:blipFill>
                      </a:tcPr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Kohout uzavírací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4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 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Navrtávací pas s uzávěrem se zemní soupravou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VU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Uzavírací ventil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17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Výtokový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Vodoměr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Zemní souprava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ZKL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Zpětná klapka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Zpětný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9645" y="3755091"/>
            <a:ext cx="176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1- Potrubí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355238" y="6379791"/>
            <a:ext cx="196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2- Armatury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1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Ekonomická bilance 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61157"/>
              </p:ext>
            </p:extLst>
          </p:nvPr>
        </p:nvGraphicFramePr>
        <p:xfrm>
          <a:off x="1330772" y="1463801"/>
          <a:ext cx="4009552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168"/>
                <a:gridCol w="282226"/>
                <a:gridCol w="447668"/>
                <a:gridCol w="506060"/>
                <a:gridCol w="710430"/>
              </a:tblGrid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Vnitřní vodovod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[m]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[kč/m]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cena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Izolace </a:t>
                      </a:r>
                      <a:r>
                        <a:rPr lang="cs-CZ" sz="900" dirty="0" err="1">
                          <a:effectLst/>
                        </a:rPr>
                        <a:t>návleková</a:t>
                      </a:r>
                      <a:r>
                        <a:rPr lang="cs-CZ" sz="900" dirty="0">
                          <a:effectLst/>
                        </a:rPr>
                        <a:t> MIRELON PRO </a:t>
                      </a:r>
                      <a:r>
                        <a:rPr lang="cs-CZ" sz="900" dirty="0" err="1">
                          <a:effectLst/>
                        </a:rPr>
                        <a:t>tl</a:t>
                      </a:r>
                      <a:r>
                        <a:rPr lang="cs-CZ" sz="900" dirty="0">
                          <a:effectLst/>
                        </a:rPr>
                        <a:t>. stěny 20 mm vnitřní průměr 42 mm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13,500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86,30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1 165,05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Tlaková zkouška vodovodního potrubí DN 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1 449,90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Tlaková zkouška vodovodního potrubí DN 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256,20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Montáž trubek polyetylenových ve výkopu d 40 mm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2 013,75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Montáž trubek polyetylenových ve výkopu d 50 mm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277,20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Desinfekce vodovodního potrubí DN 70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182,100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40,20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7 320,42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Trubka tlaková PE HD (PE100) d 40 x 3,7 mm PN 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5 638,50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Trubka tlaková PE HD (PE100) d 50 x 4,6 mm PN 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50,30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1 056,30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[ks]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Výtokový ventil s rychlospojkou pro hadici VV3/4 "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2 700,00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Kulový kohout pro připojení napájecího žlabu KKG3/4 " FF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9,000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2 700,00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Uzavírací ventil  UV 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550,00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PVC chránička DN100 dl 1m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1 125,00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[t]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Přesun hmot pro vnitřní vodovod, výšky do 6 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0,101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382,50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38,63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Celkem za vnitřní vodovod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26 840,95 Kč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0981"/>
              </p:ext>
            </p:extLst>
          </p:nvPr>
        </p:nvGraphicFramePr>
        <p:xfrm>
          <a:off x="5832896" y="5079997"/>
          <a:ext cx="575310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550"/>
                <a:gridCol w="2876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Žlab NEPTUN II typ G1 – 600/1410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 x 18 712,-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Ventil plovákový FARMTEC 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 x 1 306,-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Celková cena (vč. DPH)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160 144,-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32896" y="2552583"/>
            <a:ext cx="568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Cena včetně ventilů a vnitřního vodovodu 186 984,95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Podložené informace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2377797" y="5953028"/>
            <a:ext cx="190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3- Vodovod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363146" y="5953028"/>
            <a:ext cx="314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4- Žlab NEPTUN II typ G1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0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Technická zpráva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Kurojedy </a:t>
            </a:r>
          </a:p>
          <a:p>
            <a:r>
              <a:rPr lang="cs-CZ" dirty="0" smtClean="0"/>
              <a:t>34 x 20 metrů</a:t>
            </a:r>
          </a:p>
          <a:p>
            <a:r>
              <a:rPr lang="cs-CZ" dirty="0" smtClean="0"/>
              <a:t>NEPTUN II typ G1</a:t>
            </a:r>
          </a:p>
          <a:p>
            <a:r>
              <a:rPr lang="cs-CZ" dirty="0" smtClean="0"/>
              <a:t>8 napájecích žlabů</a:t>
            </a:r>
          </a:p>
          <a:p>
            <a:r>
              <a:rPr lang="cs-CZ" dirty="0" smtClean="0"/>
              <a:t>Klimatizace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56310" y="6128315"/>
            <a:ext cx="27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8</a:t>
            </a:r>
            <a:r>
              <a:rPr lang="cs-CZ" dirty="0" smtClean="0"/>
              <a:t>- Místo lokace stáje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76" y="2509284"/>
            <a:ext cx="6124354" cy="340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 a výsledky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poskytovaných druhů žlabů</a:t>
            </a:r>
          </a:p>
          <a:p>
            <a:r>
              <a:rPr lang="cs-CZ" dirty="0" smtClean="0"/>
              <a:t>Výpočtová analýza parametrů vodovodní soustavy</a:t>
            </a:r>
          </a:p>
          <a:p>
            <a:r>
              <a:rPr lang="cs-CZ" dirty="0" smtClean="0"/>
              <a:t>Vypracování výkazu materiálu</a:t>
            </a:r>
          </a:p>
          <a:p>
            <a:r>
              <a:rPr lang="cs-CZ" dirty="0" smtClean="0"/>
              <a:t>Vypracování technické zprávy</a:t>
            </a:r>
          </a:p>
          <a:p>
            <a:r>
              <a:rPr lang="cs-CZ" dirty="0" smtClean="0"/>
              <a:t>Vypracování ekonomické bilance vodovodu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87" y="2928088"/>
            <a:ext cx="4697376" cy="31315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96759" y="6176963"/>
            <a:ext cx="24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</a:t>
            </a:r>
            <a:r>
              <a:rPr lang="cs-CZ" dirty="0" smtClean="0"/>
              <a:t>9- Napájení skotu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Přínos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Konkrétní stáj</a:t>
            </a:r>
          </a:p>
          <a:p>
            <a:pPr lvl="1"/>
            <a:r>
              <a:rPr lang="cs-CZ" dirty="0" smtClean="0"/>
              <a:t>34 x 20 metrů</a:t>
            </a:r>
            <a:endParaRPr lang="cs-CZ" dirty="0"/>
          </a:p>
          <a:p>
            <a:r>
              <a:rPr lang="cs-CZ" dirty="0" smtClean="0"/>
              <a:t>Zhotoveno dle práce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41" y="2128119"/>
            <a:ext cx="5065528" cy="337701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55064" y="5747375"/>
            <a:ext cx="28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</a:t>
            </a:r>
            <a:r>
              <a:rPr lang="cs-CZ" dirty="0" smtClean="0"/>
              <a:t>10- Příjem pitné vody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71057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Projektování instalace napájecích žlabů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5366" y="160289"/>
            <a:ext cx="9144000" cy="2111195"/>
          </a:xfrm>
        </p:spPr>
        <p:txBody>
          <a:bodyPr/>
          <a:lstStyle/>
          <a:p>
            <a:pPr algn="ctr"/>
            <a:endParaRPr lang="cs-CZ" b="1" dirty="0" smtClean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Vysoká škola technická a ekonomická v Českých Budějovicích</a:t>
            </a:r>
            <a:r>
              <a:rPr lang="cs-CZ" sz="1400" b="1" dirty="0" smtClean="0">
                <a:cs typeface="Arial" panose="020B0604020202020204" pitchFamily="34" charset="0"/>
              </a:rPr>
              <a:t/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400" b="1" dirty="0" smtClean="0">
                <a:cs typeface="Arial" panose="020B0604020202020204" pitchFamily="34" charset="0"/>
              </a:rPr>
              <a:t> </a:t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600" dirty="0" smtClean="0">
                <a:cs typeface="Arial" panose="020B0604020202020204" pitchFamily="34" charset="0"/>
              </a:rPr>
              <a:t>Ústav </a:t>
            </a:r>
            <a:r>
              <a:rPr lang="cs-CZ" sz="1600" dirty="0" err="1" smtClean="0">
                <a:cs typeface="Arial" panose="020B0604020202020204" pitchFamily="34" charset="0"/>
              </a:rPr>
              <a:t>technicko-technologický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98807" y="5386951"/>
            <a:ext cx="726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Autor bakalářské práce: Roman Danda</a:t>
            </a:r>
          </a:p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dirty="0">
                <a:cs typeface="Arial" panose="020B0604020202020204" pitchFamily="34" charset="0"/>
              </a:rPr>
              <a:t>Ing. Martin Podařil, PhD., 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Oponent: </a:t>
            </a:r>
            <a:r>
              <a:rPr lang="cs-CZ" dirty="0"/>
              <a:t>Ing. Šimon </a:t>
            </a:r>
            <a:r>
              <a:rPr lang="cs-CZ" dirty="0" smtClean="0"/>
              <a:t>Ludvík</a:t>
            </a:r>
            <a:endParaRPr lang="cs-CZ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vytvoření schéma konkrétního vodovodu ve stáji v programu Auto CAD s následným vypočítáním důležitých parametrů (výpočet průtoků, tlakových ztrát a hydraulického posouzení), vypracováním výkazu materiálu, technické zprávy a ekonomické bilance vodovodu.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247" y="1481471"/>
            <a:ext cx="10978116" cy="522412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Obecné informace</a:t>
            </a:r>
          </a:p>
          <a:p>
            <a:r>
              <a:rPr lang="cs-CZ" dirty="0"/>
              <a:t>Požadavky a </a:t>
            </a:r>
            <a:r>
              <a:rPr lang="cs-CZ" dirty="0" smtClean="0"/>
              <a:t>předpisy</a:t>
            </a:r>
          </a:p>
          <a:p>
            <a:r>
              <a:rPr lang="cs-CZ" dirty="0" smtClean="0"/>
              <a:t>Napájecí žlab</a:t>
            </a:r>
          </a:p>
          <a:p>
            <a:r>
              <a:rPr lang="cs-CZ" dirty="0" smtClean="0"/>
              <a:t>Výkres žlabu</a:t>
            </a:r>
          </a:p>
          <a:p>
            <a:r>
              <a:rPr lang="cs-CZ" dirty="0" smtClean="0"/>
              <a:t>Schéma soustavy napájecích žlabů</a:t>
            </a:r>
          </a:p>
          <a:p>
            <a:r>
              <a:rPr lang="cs-CZ" dirty="0" smtClean="0"/>
              <a:t>Schéma napojení žlabu</a:t>
            </a:r>
          </a:p>
          <a:p>
            <a:r>
              <a:rPr lang="cs-CZ" dirty="0" smtClean="0"/>
              <a:t>Výpočtová analýza vodovodní soustavy</a:t>
            </a:r>
          </a:p>
          <a:p>
            <a:r>
              <a:rPr lang="cs-CZ" dirty="0"/>
              <a:t>Výkaz </a:t>
            </a:r>
            <a:r>
              <a:rPr lang="cs-CZ" dirty="0" smtClean="0"/>
              <a:t>materiálu</a:t>
            </a:r>
          </a:p>
          <a:p>
            <a:r>
              <a:rPr lang="cs-CZ" dirty="0"/>
              <a:t>Ekonomická bilance </a:t>
            </a:r>
          </a:p>
          <a:p>
            <a:r>
              <a:rPr lang="cs-CZ" dirty="0" smtClean="0"/>
              <a:t>Technická zpráva</a:t>
            </a:r>
          </a:p>
          <a:p>
            <a:r>
              <a:rPr lang="cs-CZ" dirty="0" smtClean="0"/>
              <a:t>Závěr a výsledky</a:t>
            </a:r>
          </a:p>
          <a:p>
            <a:r>
              <a:rPr lang="cs-CZ" dirty="0" smtClean="0"/>
              <a:t>Přínos práce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82" y="2642561"/>
            <a:ext cx="5170081" cy="31111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8370" y="5860331"/>
            <a:ext cx="418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1- Vnitřní prostor stáje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04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Obecné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Dostatečné množství vody</a:t>
            </a:r>
          </a:p>
          <a:p>
            <a:r>
              <a:rPr lang="cs-CZ" dirty="0" smtClean="0"/>
              <a:t>Česká výroba</a:t>
            </a:r>
          </a:p>
          <a:p>
            <a:r>
              <a:rPr lang="cs-CZ" dirty="0" smtClean="0"/>
              <a:t>2 samostatné části</a:t>
            </a:r>
          </a:p>
          <a:p>
            <a:pPr lvl="1"/>
            <a:r>
              <a:rPr lang="cs-CZ" dirty="0" smtClean="0"/>
              <a:t>Noha žlabu</a:t>
            </a:r>
          </a:p>
          <a:p>
            <a:pPr lvl="1"/>
            <a:r>
              <a:rPr lang="cs-CZ" dirty="0" smtClean="0"/>
              <a:t>Těleso žlabu</a:t>
            </a:r>
          </a:p>
          <a:p>
            <a:r>
              <a:rPr lang="cs-CZ" dirty="0" smtClean="0"/>
              <a:t>Varianty žlabů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87" y="2829464"/>
            <a:ext cx="4736787" cy="27429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98111" y="5807631"/>
            <a:ext cx="315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2- Části napájecího žlabu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7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Požadavky a předpisy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Uvnitř i venku</a:t>
            </a:r>
          </a:p>
          <a:p>
            <a:r>
              <a:rPr lang="cs-CZ" dirty="0" smtClean="0"/>
              <a:t>ČSN 33 2000-4-51</a:t>
            </a:r>
          </a:p>
          <a:p>
            <a:r>
              <a:rPr lang="cs-CZ" dirty="0" smtClean="0"/>
              <a:t>El. energie</a:t>
            </a:r>
          </a:p>
          <a:p>
            <a:r>
              <a:rPr lang="cs-CZ" dirty="0" smtClean="0"/>
              <a:t>Teplota</a:t>
            </a:r>
          </a:p>
          <a:p>
            <a:r>
              <a:rPr lang="cs-CZ" dirty="0" smtClean="0"/>
              <a:t>Potrubí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06" y="2403322"/>
            <a:ext cx="4862063" cy="32413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51790" y="5779634"/>
            <a:ext cx="23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/>
              <a:t>3</a:t>
            </a:r>
            <a:r>
              <a:rPr lang="cs-CZ" dirty="0" smtClean="0"/>
              <a:t>- Napájecí žlab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69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Napájecí žlab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Žlab NEPTUN II typ G1 - 600/1410 </a:t>
            </a:r>
          </a:p>
          <a:p>
            <a:pPr lvl="1"/>
            <a:r>
              <a:rPr lang="cs-CZ" dirty="0" smtClean="0"/>
              <a:t>30 ks VDJ</a:t>
            </a:r>
          </a:p>
          <a:p>
            <a:pPr lvl="1"/>
            <a:r>
              <a:rPr lang="cs-CZ" dirty="0" smtClean="0"/>
              <a:t>Vnitřní prostory (0 °C)</a:t>
            </a:r>
          </a:p>
          <a:p>
            <a:pPr lvl="1"/>
            <a:r>
              <a:rPr lang="cs-CZ" dirty="0" smtClean="0"/>
              <a:t>Nerez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6" name="Obrázek 5" descr="C:\Users\rdand\AppData\Local\Microsoft\Windows\INetCache\Content.MSO\F95D278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2" y="2502196"/>
            <a:ext cx="4829445" cy="28454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6937565" y="5609434"/>
            <a:ext cx="428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/>
              <a:t>4</a:t>
            </a:r>
            <a:r>
              <a:rPr lang="cs-CZ" dirty="0" smtClean="0"/>
              <a:t>- Žlab NEPTUN II typ G1 - 600/1410 </a:t>
            </a:r>
          </a:p>
        </p:txBody>
      </p:sp>
    </p:spTree>
    <p:extLst>
      <p:ext uri="{BB962C8B-B14F-4D97-AF65-F5344CB8AC3E}">
        <p14:creationId xmlns:p14="http://schemas.microsoft.com/office/powerpoint/2010/main" val="19293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Výkres žlabu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170" y="1825625"/>
            <a:ext cx="484804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39425" y="6262281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5- Hlavní rozměry žlabu NEPTUN II typ G1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Schéma soustavy napájecích žlabů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830" y="1825625"/>
            <a:ext cx="4572000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3746" y="6317891"/>
            <a:ext cx="428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6- Schéma soustavy napájecích žlabů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67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Schéma napojení žlabu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81223" y="1690688"/>
            <a:ext cx="6038490" cy="448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67181" y="6333192"/>
            <a:ext cx="246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7- Připojení žlabu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7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481</TotalTime>
  <Words>688</Words>
  <Application>Microsoft Office PowerPoint</Application>
  <PresentationFormat>Širokoúhlá obrazovka</PresentationFormat>
  <Paragraphs>221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Verdana</vt:lpstr>
      <vt:lpstr>Motiv Office</vt:lpstr>
      <vt:lpstr>Projektování instalace napájecích žlabů</vt:lpstr>
      <vt:lpstr>Cíl práce</vt:lpstr>
      <vt:lpstr>Osnova</vt:lpstr>
      <vt:lpstr>Obecné informace</vt:lpstr>
      <vt:lpstr>Požadavky a předpisy</vt:lpstr>
      <vt:lpstr>Napájecí žlab</vt:lpstr>
      <vt:lpstr>Výkres žlabu </vt:lpstr>
      <vt:lpstr>Schéma soustavy napájecích žlabů</vt:lpstr>
      <vt:lpstr>Schéma napojení žlabu </vt:lpstr>
      <vt:lpstr>Výpočtová analýza vodovodní soustavy</vt:lpstr>
      <vt:lpstr>Výpočtová analýza vodovodní soustavy</vt:lpstr>
      <vt:lpstr>Výpočtová analýza vodovodní soustavy</vt:lpstr>
      <vt:lpstr>Výkaz materiálu</vt:lpstr>
      <vt:lpstr>Ekonomická bilance </vt:lpstr>
      <vt:lpstr>Technická zpráva</vt:lpstr>
      <vt:lpstr>Závěr a výsledky</vt:lpstr>
      <vt:lpstr>Přínos práce</vt:lpstr>
      <vt:lpstr>Projektování instalace napájecích žlabů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instalace napájecích žlabů</dc:title>
  <dc:creator>user</dc:creator>
  <cp:lastModifiedBy>user</cp:lastModifiedBy>
  <cp:revision>18</cp:revision>
  <dcterms:created xsi:type="dcterms:W3CDTF">2023-06-07T10:32:06Z</dcterms:created>
  <dcterms:modified xsi:type="dcterms:W3CDTF">2023-08-28T17:22:01Z</dcterms:modified>
</cp:coreProperties>
</file>