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3"/>
  </p:notesMasterIdLst>
  <p:sldIdLst>
    <p:sldId id="304" r:id="rId3"/>
    <p:sldId id="354" r:id="rId4"/>
    <p:sldId id="320" r:id="rId5"/>
    <p:sldId id="357" r:id="rId6"/>
    <p:sldId id="350" r:id="rId7"/>
    <p:sldId id="352" r:id="rId8"/>
    <p:sldId id="329" r:id="rId9"/>
    <p:sldId id="332" r:id="rId10"/>
    <p:sldId id="333" r:id="rId11"/>
    <p:sldId id="334" r:id="rId12"/>
    <p:sldId id="358" r:id="rId13"/>
    <p:sldId id="312" r:id="rId14"/>
    <p:sldId id="359" r:id="rId15"/>
    <p:sldId id="360" r:id="rId16"/>
    <p:sldId id="361" r:id="rId17"/>
    <p:sldId id="314" r:id="rId18"/>
    <p:sldId id="362" r:id="rId19"/>
    <p:sldId id="363" r:id="rId20"/>
    <p:sldId id="364" r:id="rId21"/>
    <p:sldId id="365" r:id="rId22"/>
  </p:sldIdLst>
  <p:sldSz cx="12801600" cy="9601200" type="A3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mpas Jiří" initials="KJ" lastIdx="1" clrIdx="0"/>
  <p:cmAuthor id="1" name="Lenka Jeřábková" initials="LJ" lastIdx="2" clrIdx="1">
    <p:extLst>
      <p:ext uri="{19B8F6BF-5375-455C-9EA6-DF929625EA0E}">
        <p15:presenceInfo xmlns:p15="http://schemas.microsoft.com/office/powerpoint/2012/main" userId="Lenka Jeřáb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94214" autoAdjust="0"/>
  </p:normalViewPr>
  <p:slideViewPr>
    <p:cSldViewPr snapToGrid="0">
      <p:cViewPr varScale="1">
        <p:scale>
          <a:sx n="56" d="100"/>
          <a:sy n="56" d="100"/>
        </p:scale>
        <p:origin x="1766" y="-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__SKOLA\____ATE_3_SZZ_BAK\_BAK\_pracovni\BAK_Obr-tab-graf_2023-08-0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__SKOLA\____ATE_3_SZZ_BAK\_BAK\_pracovni\BAK_Obr-tab-graf_2023-08-0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cs-CZ" sz="2000" dirty="0"/>
              <a:t>Vyberte, který variantní návrh stínícího systému se Vám líbí nejvíce?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30965640460517668"/>
          <c:y val="0.31054762001667774"/>
          <c:w val="0.37676160065284825"/>
          <c:h val="0.6238899459004586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616-46D9-9D42-50C7824F8432}"/>
              </c:ext>
            </c:extLst>
          </c:dPt>
          <c:dPt>
            <c:idx val="1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616-46D9-9D42-50C7824F8432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616-46D9-9D42-50C7824F8432}"/>
              </c:ext>
            </c:extLst>
          </c:dPt>
          <c:dLbls>
            <c:dLbl>
              <c:idx val="0"/>
              <c:layout>
                <c:manualLayout>
                  <c:x val="-2.7972027972027972E-3"/>
                  <c:y val="-8.4777440682306541E-17"/>
                </c:manualLayout>
              </c:layout>
              <c:tx>
                <c:rich>
                  <a:bodyPr/>
                  <a:lstStyle/>
                  <a:p>
                    <a:fld id="{38885FBD-227E-428C-90D2-71362221B119}" type="VALUE">
                      <a:rPr lang="en-US"/>
                      <a:pPr/>
                      <a:t>[HODNOTA]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616-46D9-9D42-50C7824F843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18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616-46D9-9D42-50C7824F843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616-46D9-9D42-50C7824F84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'grafy-otazky-dotaznik'!$A$37:$A$39</c:f>
              <c:strCache>
                <c:ptCount val="3"/>
                <c:pt idx="0">
                  <c:v>Varianta č.1 </c:v>
                </c:pt>
                <c:pt idx="1">
                  <c:v>Varianta č.2 </c:v>
                </c:pt>
                <c:pt idx="2">
                  <c:v>Varianta č.3</c:v>
                </c:pt>
              </c:strCache>
            </c:strRef>
          </c:cat>
          <c:val>
            <c:numRef>
              <c:f>'grafy-otazky-dotaznik'!$B$37:$B$39</c:f>
              <c:numCache>
                <c:formatCode>General</c:formatCode>
                <c:ptCount val="3"/>
                <c:pt idx="0">
                  <c:v>40</c:v>
                </c:pt>
                <c:pt idx="1">
                  <c:v>18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16-46D9-9D42-50C7824F843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9447412795145678E-2"/>
          <c:y val="0.25742966522165761"/>
          <c:w val="0.93129081267551861"/>
          <c:h val="5.8342687757758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rotWithShape="1">
      <a:gsLst>
        <a:gs pos="0">
          <a:schemeClr val="dk1">
            <a:tint val="50000"/>
            <a:satMod val="300000"/>
          </a:schemeClr>
        </a:gs>
        <a:gs pos="35000">
          <a:schemeClr val="dk1">
            <a:tint val="37000"/>
            <a:satMod val="300000"/>
          </a:schemeClr>
        </a:gs>
        <a:gs pos="100000">
          <a:schemeClr val="dk1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dk1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cs-CZ" sz="2000"/>
              <a:t>Vyberte, který variantní návrh stínícího systému se Vám líbí nejméně? </a:t>
            </a:r>
          </a:p>
        </c:rich>
      </c:tx>
      <c:layout>
        <c:manualLayout>
          <c:xMode val="edge"/>
          <c:yMode val="edge"/>
          <c:x val="0.11130379436085816"/>
          <c:y val="2.989475398853689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spc="5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34277515310586176"/>
          <c:y val="0.40475284339457568"/>
          <c:w val="0.30333858267716535"/>
          <c:h val="0.5055643044619422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876-42CC-8CDC-D4F8436753BB}"/>
              </c:ext>
            </c:extLst>
          </c:dPt>
          <c:dPt>
            <c:idx val="1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876-42CC-8CDC-D4F8436753BB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876-42CC-8CDC-D4F8436753B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50DC121-77BA-48C6-9C73-61582F081F81}" type="VALUE">
                      <a:rPr lang="en-US"/>
                      <a:pPr/>
                      <a:t>[HODNOTA]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876-42CC-8CDC-D4F8436753B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12A93D1-9EF6-4285-BA7E-35DF2D8F1A3E}" type="VALUE">
                      <a:rPr lang="en-US"/>
                      <a:pPr/>
                      <a:t>[HODNOTA]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876-42CC-8CDC-D4F8436753B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F6BC7E4-A875-48C0-8CA4-8FB28A7266BD}" type="VALUE">
                      <a:rPr lang="en-US"/>
                      <a:pPr/>
                      <a:t>[HODNOTA]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876-42CC-8CDC-D4F843675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'grafy-otazky-dotaznik'!$A$56:$A$58</c:f>
              <c:strCache>
                <c:ptCount val="3"/>
                <c:pt idx="0">
                  <c:v>Varianta č.1 </c:v>
                </c:pt>
                <c:pt idx="1">
                  <c:v>Varianta č.2 </c:v>
                </c:pt>
                <c:pt idx="2">
                  <c:v>Varianta č.3</c:v>
                </c:pt>
              </c:strCache>
            </c:strRef>
          </c:cat>
          <c:val>
            <c:numRef>
              <c:f>'grafy-otazky-dotaznik'!$B$56:$B$58</c:f>
              <c:numCache>
                <c:formatCode>General</c:formatCode>
                <c:ptCount val="3"/>
                <c:pt idx="0">
                  <c:v>10</c:v>
                </c:pt>
                <c:pt idx="1">
                  <c:v>30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876-42CC-8CDC-D4F8436753B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rotWithShape="1">
      <a:gsLst>
        <a:gs pos="0">
          <a:schemeClr val="dk1">
            <a:tint val="50000"/>
            <a:satMod val="300000"/>
          </a:schemeClr>
        </a:gs>
        <a:gs pos="35000">
          <a:schemeClr val="dk1">
            <a:tint val="37000"/>
            <a:satMod val="300000"/>
          </a:schemeClr>
        </a:gs>
        <a:gs pos="100000">
          <a:schemeClr val="dk1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dk1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CBFE7-C1BA-4BD4-81DC-1513D050537A}" type="datetimeFigureOut">
              <a:rPr lang="cs-CZ" smtClean="0"/>
              <a:t>03.09.2023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9ED54-DC94-4EB1-B80D-FC28F35B35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525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1152108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40080" y="5154840"/>
            <a:ext cx="1152108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543720" y="224640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543720" y="515484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40080" y="515484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370944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35280" y="2246400"/>
            <a:ext cx="370944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430840" y="2246400"/>
            <a:ext cx="370944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8430840" y="5154840"/>
            <a:ext cx="370944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535280" y="5154840"/>
            <a:ext cx="370944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40080" y="5154840"/>
            <a:ext cx="370944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40080" y="2246400"/>
            <a:ext cx="11521080" cy="556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11521080" cy="556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5622120" cy="556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543720" y="2246400"/>
            <a:ext cx="5622120" cy="556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40080" y="383040"/>
            <a:ext cx="11521080" cy="7430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40080" y="515484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543720" y="2246400"/>
            <a:ext cx="5622120" cy="556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40080" y="2246400"/>
            <a:ext cx="11521080" cy="556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5622120" cy="556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543720" y="224640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543720" y="515484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543720" y="224640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40080" y="5154840"/>
            <a:ext cx="1152108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1152108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40080" y="5154840"/>
            <a:ext cx="1152108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543720" y="224640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543720" y="515484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40080" y="515484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370944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35280" y="2246400"/>
            <a:ext cx="370944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430840" y="2246400"/>
            <a:ext cx="370944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8430840" y="5154840"/>
            <a:ext cx="370944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535280" y="5154840"/>
            <a:ext cx="370944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40080" y="5154840"/>
            <a:ext cx="370944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11521080" cy="556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5622120" cy="556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543720" y="2246400"/>
            <a:ext cx="5622120" cy="556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40080" y="383040"/>
            <a:ext cx="11521080" cy="7430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40080" y="515484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543720" y="2246400"/>
            <a:ext cx="5622120" cy="556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5622120" cy="556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543720" y="224640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543720" y="515484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543720" y="2246400"/>
            <a:ext cx="562212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40080" y="5154840"/>
            <a:ext cx="11521080" cy="2655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720" cy="16023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44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11520720" cy="5567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40080" y="2246400"/>
            <a:ext cx="11521080" cy="5568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instagram.com/greenarchitecturenow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instagram.com/greenarchitecturenow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2251881" y="4800600"/>
            <a:ext cx="9553539" cy="3460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r">
              <a:lnSpc>
                <a:spcPct val="100000"/>
              </a:lnSpc>
            </a:pPr>
            <a:br>
              <a:rPr dirty="0"/>
            </a:br>
            <a:r>
              <a:rPr lang="cs-CZ" sz="8800" b="1" i="1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ADMINISTRATIVNÍ</a:t>
            </a:r>
            <a:r>
              <a:rPr lang="cs-CZ" sz="8800" b="1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cs-CZ" sz="8800" b="1" i="1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BUDOVA</a:t>
            </a:r>
            <a:endParaRPr lang="en-US" sz="8800" b="0" i="1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CustomShape 3"/>
          <p:cNvSpPr/>
          <p:nvPr/>
        </p:nvSpPr>
        <p:spPr>
          <a:xfrm>
            <a:off x="1002250" y="141419"/>
            <a:ext cx="983592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1" i="1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VYSOKÁ ŠKOLA TECHNICKÁ EKONOMICKÁ V ČESKÝCH BUDĚJOVICÍCH</a:t>
            </a:r>
            <a:endParaRPr lang="en-US" sz="2000" b="1" i="1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000" b="1" i="1" strike="noStrike" spc="-1" dirty="0" err="1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Technicko-technologický</a:t>
            </a:r>
            <a:r>
              <a:rPr lang="en-US" sz="2000" b="1" i="1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US" sz="2000" b="1" i="1" strike="noStrike" spc="-1" dirty="0" err="1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ústav</a:t>
            </a:r>
            <a:r>
              <a:rPr lang="cs-CZ" sz="2000" b="1" i="1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US" sz="2000" b="1" i="1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- </a:t>
            </a:r>
            <a:r>
              <a:rPr lang="en-US" sz="2000" b="1" i="1" strike="noStrike" spc="-1" dirty="0" err="1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Katedra</a:t>
            </a:r>
            <a:r>
              <a:rPr lang="en-US" sz="2000" b="1" i="1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US" sz="2000" b="1" i="1" strike="noStrike" spc="-1" dirty="0" err="1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stavebnictví</a:t>
            </a:r>
            <a:endParaRPr lang="cs-CZ" sz="2000" b="1" i="1" strike="noStrike" spc="-1" dirty="0"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9" name="Picture 2"/>
          <p:cNvPicPr/>
          <p:nvPr/>
        </p:nvPicPr>
        <p:blipFill>
          <a:blip r:embed="rId3"/>
          <a:stretch/>
        </p:blipFill>
        <p:spPr>
          <a:xfrm>
            <a:off x="9531279" y="0"/>
            <a:ext cx="2847240" cy="273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E1DD62F-24B9-798E-651C-E499047B0327}"/>
              </a:ext>
            </a:extLst>
          </p:cNvPr>
          <p:cNvSpPr txBox="1"/>
          <p:nvPr/>
        </p:nvSpPr>
        <p:spPr>
          <a:xfrm>
            <a:off x="503323" y="7828565"/>
            <a:ext cx="67534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Autor: Jiří Kampas </a:t>
            </a:r>
          </a:p>
          <a:p>
            <a:r>
              <a:rPr lang="cs-CZ" sz="2000" dirty="0"/>
              <a:t>Kvalifikační stupeň: Bakalářská práce</a:t>
            </a:r>
          </a:p>
          <a:p>
            <a:r>
              <a:rPr lang="cs-CZ" sz="2000" dirty="0"/>
              <a:t>Vedoucí práce: Ing. Martin Dědič </a:t>
            </a:r>
          </a:p>
          <a:p>
            <a:r>
              <a:rPr lang="cs-CZ" sz="2000" dirty="0"/>
              <a:t>Datum odevzdání: 06/2023 </a:t>
            </a:r>
          </a:p>
          <a:p>
            <a:r>
              <a:rPr lang="cs-CZ" sz="2000" dirty="0"/>
              <a:t>Obor: Pozemní stavby</a:t>
            </a:r>
          </a:p>
        </p:txBody>
      </p:sp>
    </p:spTree>
    <p:extLst>
      <p:ext uri="{BB962C8B-B14F-4D97-AF65-F5344CB8AC3E}">
        <p14:creationId xmlns:p14="http://schemas.microsoft.com/office/powerpoint/2010/main" val="40591553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798399" cy="96011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439D28-F018-4B49-AC3E-B98530CCB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3" y="6315604"/>
            <a:ext cx="2672258" cy="2486873"/>
          </a:xfrm>
          <a:prstGeom prst="rect">
            <a:avLst/>
          </a:prstGeom>
        </p:spPr>
      </p:pic>
      <p:pic>
        <p:nvPicPr>
          <p:cNvPr id="12" name="Obrázek 11" descr="Obsah obrázku mapa, text, Plán, diagram&#10;&#10;Popis byl vytvořen automaticky">
            <a:extLst>
              <a:ext uri="{FF2B5EF4-FFF2-40B4-BE49-F238E27FC236}">
                <a16:creationId xmlns:a16="http://schemas.microsoft.com/office/drawing/2014/main" id="{69852954-6878-19D0-7BB1-6A589C09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09" y="955343"/>
            <a:ext cx="11136159" cy="844878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E5A42CE-79D5-4E48-949C-FBF34F241E95}"/>
              </a:ext>
            </a:extLst>
          </p:cNvPr>
          <p:cNvSpPr txBox="1"/>
          <p:nvPr/>
        </p:nvSpPr>
        <p:spPr>
          <a:xfrm>
            <a:off x="654463" y="798723"/>
            <a:ext cx="640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i="1" spc="-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Půdorys 4.NP a 5.NP</a:t>
            </a:r>
            <a:endParaRPr lang="cs-CZ" sz="3200" b="1" i="1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5039F0E-A4A5-0F92-AF9B-AC51A4888CE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1260E31-91A3-B352-A29E-F91C3A876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3" y="5760630"/>
            <a:ext cx="3268604" cy="304184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498D3D0-298A-7B16-1374-91C1C987D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1" y="5316683"/>
            <a:ext cx="3745646" cy="348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363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6F3053-4909-C08A-A757-662FAA10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Konstrukční řešení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AA30F65-407D-7B64-A2DC-E05DBFE9B3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4"/>
            <a:ext cx="12827663" cy="9594365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C809B477-F0E0-22E0-C36A-2C22CC710FE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40080" y="1542196"/>
            <a:ext cx="7534929" cy="4700517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Železobetonový sloupový skelet s železobetonovými průvlaky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Základy: železobetonové patky a betonové pásy 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Výplňové obvodové zdivo: Broušené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Porotherm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Profi 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Nosné vnitřní zdivo: Broušené cihly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Porotherm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Profi 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Výplňové vnitřní zdivo: Broušené cihly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Porotherm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a 11,5 Profi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Nosná stropní konstrukce: Panely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Spiroll</a:t>
            </a: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Nosná střešní konstrukce: Panely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Spiroll</a:t>
            </a: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D0D817A-F05E-EEEC-C8A3-0157F6EEE49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510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&#10;&#10;Popis byl vytvořen automaticky">
            <a:extLst>
              <a:ext uri="{FF2B5EF4-FFF2-40B4-BE49-F238E27FC236}">
                <a16:creationId xmlns:a16="http://schemas.microsoft.com/office/drawing/2014/main" id="{C57473CE-FB1D-461A-8E08-A1FBE70D8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407"/>
            <a:ext cx="12801600" cy="82042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448198"/>
            <a:ext cx="12801600" cy="103117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ustomShape 1"/>
          <p:cNvSpPr/>
          <p:nvPr/>
        </p:nvSpPr>
        <p:spPr>
          <a:xfrm>
            <a:off x="885734" y="7421417"/>
            <a:ext cx="11771472" cy="10427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000" b="1" i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Vizualizace</a:t>
            </a:r>
            <a:endParaRPr lang="en-US" sz="3200" b="1" i="1" strike="noStrike" spc="-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338776"/>
            <a:ext cx="128016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588792"/>
            <a:ext cx="128016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75103506-DA06-9636-FE52-2B2274A8FFC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505076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6EB2CA-EF62-41FC-E56F-410CE2C5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18" y="171032"/>
            <a:ext cx="11521080" cy="1602720"/>
          </a:xfrm>
        </p:spPr>
        <p:txBody>
          <a:bodyPr/>
          <a:lstStyle/>
          <a:p>
            <a:r>
              <a:rPr lang="cs-CZ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Výzkumná otázka </a:t>
            </a:r>
            <a:br>
              <a:rPr lang="cs-CZ" dirty="0"/>
            </a:b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Variantní návrh využití ploché střechy včetně porovnání a vyhodnocení minimálně 3 variant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525C55E2-C4E6-8DE9-257D-C6E3D9191B0F}"/>
              </a:ext>
            </a:extLst>
          </p:cNvPr>
          <p:cNvSpPr txBox="1">
            <a:spLocks/>
          </p:cNvSpPr>
          <p:nvPr/>
        </p:nvSpPr>
        <p:spPr>
          <a:xfrm>
            <a:off x="495701" y="2787616"/>
            <a:ext cx="11521080" cy="466058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A957E4D3-A24D-96E1-D5C8-F8CC77DD1322}"/>
              </a:ext>
            </a:extLst>
          </p:cNvPr>
          <p:cNvGrpSpPr/>
          <p:nvPr/>
        </p:nvGrpSpPr>
        <p:grpSpPr>
          <a:xfrm>
            <a:off x="4215644" y="1692712"/>
            <a:ext cx="3797151" cy="3189305"/>
            <a:chOff x="-19051" y="-283243"/>
            <a:chExt cx="3730349" cy="3336642"/>
          </a:xfrm>
        </p:grpSpPr>
        <p:pic>
          <p:nvPicPr>
            <p:cNvPr id="6" name="Obrázek 5" descr="Obsah obrázku budova, rostlina, Urbánní design, venku&#10;&#10;Popis byl vytvořen automaticky">
              <a:extLst>
                <a:ext uri="{FF2B5EF4-FFF2-40B4-BE49-F238E27FC236}">
                  <a16:creationId xmlns:a16="http://schemas.microsoft.com/office/drawing/2014/main" id="{60816DBF-EB35-B03F-9288-3F3DAFDA9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85" y="235526"/>
              <a:ext cx="3615354" cy="24138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ové pole 1">
              <a:extLst>
                <a:ext uri="{FF2B5EF4-FFF2-40B4-BE49-F238E27FC236}">
                  <a16:creationId xmlns:a16="http://schemas.microsoft.com/office/drawing/2014/main" id="{28045F09-1861-0B3C-469B-B0F30A320557}"/>
                </a:ext>
              </a:extLst>
            </p:cNvPr>
            <p:cNvSpPr txBox="1"/>
            <p:nvPr/>
          </p:nvSpPr>
          <p:spPr>
            <a:xfrm>
              <a:off x="95951" y="-283243"/>
              <a:ext cx="3615347" cy="24836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Intenzivní ozeleněná střecha</a:t>
              </a:r>
            </a:p>
          </p:txBody>
        </p:sp>
        <p:sp>
          <p:nvSpPr>
            <p:cNvPr id="8" name="Textové pole 12">
              <a:extLst>
                <a:ext uri="{FF2B5EF4-FFF2-40B4-BE49-F238E27FC236}">
                  <a16:creationId xmlns:a16="http://schemas.microsoft.com/office/drawing/2014/main" id="{2FE4A7AD-A243-2D6C-E44F-D4B60D02FB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051" y="2691032"/>
              <a:ext cx="3724254" cy="3623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Zdroj: https://www.greenvia.cz/cs/</a:t>
              </a:r>
              <a:r>
                <a:rPr lang="cs-CZ" sz="1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intenzivni-zelene-strechy</a:t>
              </a: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/.</a:t>
              </a:r>
            </a:p>
            <a:p>
              <a:pPr algn="just">
                <a:lnSpc>
                  <a:spcPct val="150000"/>
                </a:lnSpc>
              </a:pP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487F8270-220B-FDE3-2D03-4833DDCBAC65}"/>
              </a:ext>
            </a:extLst>
          </p:cNvPr>
          <p:cNvGrpSpPr/>
          <p:nvPr/>
        </p:nvGrpSpPr>
        <p:grpSpPr>
          <a:xfrm>
            <a:off x="129068" y="1692712"/>
            <a:ext cx="3767141" cy="3165897"/>
            <a:chOff x="-76181" y="-140206"/>
            <a:chExt cx="3715963" cy="2972662"/>
          </a:xfrm>
        </p:grpSpPr>
        <p:pic>
          <p:nvPicPr>
            <p:cNvPr id="10" name="Obrázek 9" descr="Obsah obrázku strom, venku, obloha, tráva&#10;&#10;Popis byl vytvořen automaticky">
              <a:extLst>
                <a:ext uri="{FF2B5EF4-FFF2-40B4-BE49-F238E27FC236}">
                  <a16:creationId xmlns:a16="http://schemas.microsoft.com/office/drawing/2014/main" id="{1B397254-1607-43B2-7A90-D9FB2667E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6" y="285115"/>
              <a:ext cx="3570430" cy="22166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ové pole 1">
              <a:extLst>
                <a:ext uri="{FF2B5EF4-FFF2-40B4-BE49-F238E27FC236}">
                  <a16:creationId xmlns:a16="http://schemas.microsoft.com/office/drawing/2014/main" id="{463D0516-22CB-7FD9-263E-E9A9A6AE2E41}"/>
                </a:ext>
              </a:extLst>
            </p:cNvPr>
            <p:cNvSpPr txBox="1"/>
            <p:nvPr/>
          </p:nvSpPr>
          <p:spPr>
            <a:xfrm>
              <a:off x="27032" y="-140206"/>
              <a:ext cx="3612750" cy="34933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Extenzivní ozeleněná střecha</a:t>
              </a:r>
            </a:p>
          </p:txBody>
        </p:sp>
        <p:sp>
          <p:nvSpPr>
            <p:cNvPr id="12" name="Textové pole 9">
              <a:extLst>
                <a:ext uri="{FF2B5EF4-FFF2-40B4-BE49-F238E27FC236}">
                  <a16:creationId xmlns:a16="http://schemas.microsoft.com/office/drawing/2014/main" id="{9CAA4867-ABB9-ED16-ECF7-D88ED1A765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6181" y="2514541"/>
              <a:ext cx="3688931" cy="31791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Zdroj: https://www.plocha-strecha.cz/</a:t>
              </a:r>
              <a:r>
                <a:rPr lang="cs-CZ" sz="1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sluzby</a:t>
              </a: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/izolace-</a:t>
              </a:r>
              <a:r>
                <a:rPr lang="cs-CZ" sz="1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ploche</a:t>
              </a: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-</a:t>
              </a:r>
              <a:r>
                <a:rPr lang="cs-CZ" sz="1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strechy</a:t>
              </a: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/</a:t>
              </a:r>
              <a:r>
                <a:rPr lang="cs-CZ" sz="1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zelene-strechy</a:t>
              </a: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7A1FF016-A186-B4C1-3819-94774F997819}"/>
              </a:ext>
            </a:extLst>
          </p:cNvPr>
          <p:cNvGrpSpPr/>
          <p:nvPr/>
        </p:nvGrpSpPr>
        <p:grpSpPr>
          <a:xfrm>
            <a:off x="8395330" y="1757901"/>
            <a:ext cx="3901010" cy="3046650"/>
            <a:chOff x="1" y="-209864"/>
            <a:chExt cx="3748520" cy="3228312"/>
          </a:xfrm>
        </p:grpSpPr>
        <p:pic>
          <p:nvPicPr>
            <p:cNvPr id="14" name="Obrázek 13" descr="Obsah obrázku venku, obloha, rostlina, budova&#10;&#10;Popis byl vytvořen automaticky">
              <a:extLst>
                <a:ext uri="{FF2B5EF4-FFF2-40B4-BE49-F238E27FC236}">
                  <a16:creationId xmlns:a16="http://schemas.microsoft.com/office/drawing/2014/main" id="{B0C9B068-2D43-6113-B02E-0F8694123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12" y="278906"/>
              <a:ext cx="3642808" cy="24507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xtové pole 1">
              <a:extLst>
                <a:ext uri="{FF2B5EF4-FFF2-40B4-BE49-F238E27FC236}">
                  <a16:creationId xmlns:a16="http://schemas.microsoft.com/office/drawing/2014/main" id="{EDB5F7D5-AF7E-D2CA-4D2D-801ED5286D6A}"/>
                </a:ext>
              </a:extLst>
            </p:cNvPr>
            <p:cNvSpPr txBox="1"/>
            <p:nvPr/>
          </p:nvSpPr>
          <p:spPr>
            <a:xfrm>
              <a:off x="105712" y="-209864"/>
              <a:ext cx="3413906" cy="31581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Polointenzivní ozeleněná střecha</a:t>
              </a:r>
            </a:p>
          </p:txBody>
        </p:sp>
        <p:sp>
          <p:nvSpPr>
            <p:cNvPr id="16" name="Textové pole 14">
              <a:extLst>
                <a:ext uri="{FF2B5EF4-FFF2-40B4-BE49-F238E27FC236}">
                  <a16:creationId xmlns:a16="http://schemas.microsoft.com/office/drawing/2014/main" id="{F91906D9-71DD-D75D-9E52-D6F7DBA30F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" y="2729610"/>
              <a:ext cx="3748520" cy="2888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Zdroj: https://www.zivastrecha.com/na%C5%A1e-nab%C3%ADdka.</a:t>
              </a:r>
            </a:p>
            <a:p>
              <a:pPr algn="just">
                <a:lnSpc>
                  <a:spcPct val="115000"/>
                </a:lnSpc>
                <a:spcBef>
                  <a:spcPts val="1200"/>
                </a:spcBef>
                <a:spcAft>
                  <a:spcPts val="2000"/>
                </a:spcAft>
              </a:pPr>
              <a:r>
                <a:rPr lang="cs-CZ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61A7BD9E-4C9F-82F3-B946-5C9CD2AF6E25}"/>
              </a:ext>
            </a:extLst>
          </p:cNvPr>
          <p:cNvGrpSpPr/>
          <p:nvPr/>
        </p:nvGrpSpPr>
        <p:grpSpPr>
          <a:xfrm>
            <a:off x="113167" y="5380881"/>
            <a:ext cx="4922857" cy="2944254"/>
            <a:chOff x="0" y="-37705"/>
            <a:chExt cx="5992646" cy="2035525"/>
          </a:xfrm>
        </p:grpSpPr>
        <p:pic>
          <p:nvPicPr>
            <p:cNvPr id="18" name="Obrázek 17" descr="Obsah obrázku text, dopis&#10;&#10;Popis byl vytvořen automaticky">
              <a:extLst>
                <a:ext uri="{FF2B5EF4-FFF2-40B4-BE49-F238E27FC236}">
                  <a16:creationId xmlns:a16="http://schemas.microsoft.com/office/drawing/2014/main" id="{F44AA974-0EC3-1B8F-48E4-8965F38F3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56" y="221993"/>
              <a:ext cx="4499610" cy="1442720"/>
            </a:xfrm>
            <a:prstGeom prst="rect">
              <a:avLst/>
            </a:prstGeom>
          </p:spPr>
        </p:pic>
        <p:sp>
          <p:nvSpPr>
            <p:cNvPr id="19" name="Textové pole 1">
              <a:extLst>
                <a:ext uri="{FF2B5EF4-FFF2-40B4-BE49-F238E27FC236}">
                  <a16:creationId xmlns:a16="http://schemas.microsoft.com/office/drawing/2014/main" id="{219BE391-DBB3-0706-7D9E-14A50C1EEEE5}"/>
                </a:ext>
              </a:extLst>
            </p:cNvPr>
            <p:cNvSpPr txBox="1"/>
            <p:nvPr/>
          </p:nvSpPr>
          <p:spPr>
            <a:xfrm>
              <a:off x="52856" y="-37705"/>
              <a:ext cx="5939790" cy="27305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Detail extenzivní střechy </a:t>
              </a:r>
              <a:r>
                <a:rPr lang="cs-CZ" sz="2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Fatrafol</a:t>
              </a:r>
              <a:endPara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0" name="Textové pole 37">
              <a:extLst>
                <a:ext uri="{FF2B5EF4-FFF2-40B4-BE49-F238E27FC236}">
                  <a16:creationId xmlns:a16="http://schemas.microsoft.com/office/drawing/2014/main" id="{B981C1A7-E8B7-FD66-380C-244150DFCF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724770"/>
              <a:ext cx="4552466" cy="2730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Zdroj: https://www.fatrafol.cz/</a:t>
              </a:r>
              <a:r>
                <a:rPr lang="cs-CZ" sz="1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wp-content</a:t>
              </a: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/</a:t>
              </a:r>
              <a:r>
                <a:rPr lang="cs-CZ" sz="1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uploads</a:t>
              </a: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/2020/01/Letak_Zelene-strechy_final.pdf.</a:t>
              </a:r>
            </a:p>
          </p:txBody>
        </p: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C1A8939F-832D-AAA2-9078-9E650304EE79}"/>
              </a:ext>
            </a:extLst>
          </p:cNvPr>
          <p:cNvGrpSpPr/>
          <p:nvPr/>
        </p:nvGrpSpPr>
        <p:grpSpPr>
          <a:xfrm>
            <a:off x="4099929" y="5353385"/>
            <a:ext cx="3972929" cy="2672996"/>
            <a:chOff x="0" y="-187809"/>
            <a:chExt cx="6029644" cy="2816683"/>
          </a:xfrm>
        </p:grpSpPr>
        <p:pic>
          <p:nvPicPr>
            <p:cNvPr id="22" name="Obrázek 21" descr="Obsah obrázku text, dopis&#10;&#10;Popis byl vytvořen automaticky">
              <a:extLst>
                <a:ext uri="{FF2B5EF4-FFF2-40B4-BE49-F238E27FC236}">
                  <a16:creationId xmlns:a16="http://schemas.microsoft.com/office/drawing/2014/main" id="{D8F2D8EF-5E27-06D7-000A-A4E064BBC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4" y="237849"/>
              <a:ext cx="5939790" cy="2051685"/>
            </a:xfrm>
            <a:prstGeom prst="rect">
              <a:avLst/>
            </a:prstGeom>
          </p:spPr>
        </p:pic>
        <p:sp>
          <p:nvSpPr>
            <p:cNvPr id="23" name="Textové pole 1">
              <a:extLst>
                <a:ext uri="{FF2B5EF4-FFF2-40B4-BE49-F238E27FC236}">
                  <a16:creationId xmlns:a16="http://schemas.microsoft.com/office/drawing/2014/main" id="{C0463DA2-B5E5-E00A-B99A-51079F0B853F}"/>
                </a:ext>
              </a:extLst>
            </p:cNvPr>
            <p:cNvSpPr txBox="1"/>
            <p:nvPr/>
          </p:nvSpPr>
          <p:spPr>
            <a:xfrm>
              <a:off x="34058" y="-187809"/>
              <a:ext cx="5939790" cy="23939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cs-CZ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Detail intenzivní střechy </a:t>
              </a:r>
              <a:r>
                <a:rPr lang="cs-CZ" sz="2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Fatrafol</a:t>
              </a:r>
              <a:endPara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4" name="Textové pole 39">
              <a:extLst>
                <a:ext uri="{FF2B5EF4-FFF2-40B4-BE49-F238E27FC236}">
                  <a16:creationId xmlns:a16="http://schemas.microsoft.com/office/drawing/2014/main" id="{872AB9EE-4AD4-3DBE-B232-0F4081CB95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399639"/>
              <a:ext cx="5599430" cy="2292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Zdroj: https://www.fatrafol.cz/</a:t>
              </a:r>
              <a:r>
                <a:rPr lang="cs-CZ" sz="1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wp-content</a:t>
              </a: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/</a:t>
              </a:r>
              <a:r>
                <a:rPr lang="cs-CZ" sz="1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uploads</a:t>
              </a: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/2020/01/Letak_Zelene-strechy_final.pdf.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305A5572-2137-258A-F83D-27DEA18F276B}"/>
              </a:ext>
            </a:extLst>
          </p:cNvPr>
          <p:cNvGrpSpPr/>
          <p:nvPr/>
        </p:nvGrpSpPr>
        <p:grpSpPr>
          <a:xfrm>
            <a:off x="8395330" y="5321445"/>
            <a:ext cx="4003985" cy="3317588"/>
            <a:chOff x="1" y="-271825"/>
            <a:chExt cx="4493287" cy="3699487"/>
          </a:xfrm>
        </p:grpSpPr>
        <p:pic>
          <p:nvPicPr>
            <p:cNvPr id="26" name="Obrázek 25" descr="Obsah obrázku text, snímek obrazovky&#10;&#10;Popis byl vytvořen automaticky">
              <a:extLst>
                <a:ext uri="{FF2B5EF4-FFF2-40B4-BE49-F238E27FC236}">
                  <a16:creationId xmlns:a16="http://schemas.microsoft.com/office/drawing/2014/main" id="{4D4B26EE-5F20-FC5B-E39D-1105979E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3" y="232564"/>
              <a:ext cx="4443730" cy="2830195"/>
            </a:xfrm>
            <a:prstGeom prst="rect">
              <a:avLst/>
            </a:prstGeom>
          </p:spPr>
        </p:pic>
        <p:sp>
          <p:nvSpPr>
            <p:cNvPr id="27" name="Textové pole 1">
              <a:extLst>
                <a:ext uri="{FF2B5EF4-FFF2-40B4-BE49-F238E27FC236}">
                  <a16:creationId xmlns:a16="http://schemas.microsoft.com/office/drawing/2014/main" id="{F6C3415B-4281-7028-DAF5-CA680017A1B0}"/>
                </a:ext>
              </a:extLst>
            </p:cNvPr>
            <p:cNvSpPr txBox="1"/>
            <p:nvPr/>
          </p:nvSpPr>
          <p:spPr>
            <a:xfrm>
              <a:off x="49558" y="-271825"/>
              <a:ext cx="4443730" cy="23949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Detail polointenzivní střechy</a:t>
              </a:r>
            </a:p>
          </p:txBody>
        </p:sp>
        <p:sp>
          <p:nvSpPr>
            <p:cNvPr id="28" name="Textové pole 42">
              <a:extLst>
                <a:ext uri="{FF2B5EF4-FFF2-40B4-BE49-F238E27FC236}">
                  <a16:creationId xmlns:a16="http://schemas.microsoft.com/office/drawing/2014/main" id="{BD2A3FD8-7EF5-756D-786E-FAE35A0E2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" y="3188163"/>
              <a:ext cx="4475443" cy="2394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Zdroj: https://www.isover.cz/dokumenty/katalogy-prospekty/isover-vegetacni-strechy.pdf.</a:t>
              </a: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449014FD-0898-EA58-00F3-E2A96D664838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39998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D556F8-7C04-0DF7-B1B1-01AE06744B94}"/>
              </a:ext>
            </a:extLst>
          </p:cNvPr>
          <p:cNvSpPr txBox="1">
            <a:spLocks/>
          </p:cNvSpPr>
          <p:nvPr/>
        </p:nvSpPr>
        <p:spPr>
          <a:xfrm>
            <a:off x="365118" y="171032"/>
            <a:ext cx="11521080" cy="160272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Výzkumná otázka </a:t>
            </a:r>
            <a:br>
              <a:rPr lang="cs-CZ" dirty="0"/>
            </a:b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Variantní návrh stínících fasádních prvků včetně porovnání a vyhodnocení minimálně 3 variant. 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741E54A-7992-9F63-1A9B-BCB512DB321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1F0BDFA5-728A-CA24-F52E-CD7110F4C9C9}"/>
              </a:ext>
            </a:extLst>
          </p:cNvPr>
          <p:cNvGrpSpPr/>
          <p:nvPr/>
        </p:nvGrpSpPr>
        <p:grpSpPr>
          <a:xfrm>
            <a:off x="365118" y="2871714"/>
            <a:ext cx="5358196" cy="4684173"/>
            <a:chOff x="50756" y="-545965"/>
            <a:chExt cx="4571365" cy="4130915"/>
          </a:xfrm>
        </p:grpSpPr>
        <p:pic>
          <p:nvPicPr>
            <p:cNvPr id="3" name="Obrázek 2" descr="Obsah obrázku strom, obloha, budova, venku&#10;&#10;Popis byl vytvořen automaticky">
              <a:extLst>
                <a:ext uri="{FF2B5EF4-FFF2-40B4-BE49-F238E27FC236}">
                  <a16:creationId xmlns:a16="http://schemas.microsoft.com/office/drawing/2014/main" id="{4263AD1B-7C10-B821-5FAF-318E062EA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1" r="8" b="1"/>
            <a:stretch/>
          </p:blipFill>
          <p:spPr>
            <a:xfrm>
              <a:off x="79276" y="13161"/>
              <a:ext cx="4476231" cy="33333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extové pole 1">
              <a:extLst>
                <a:ext uri="{FF2B5EF4-FFF2-40B4-BE49-F238E27FC236}">
                  <a16:creationId xmlns:a16="http://schemas.microsoft.com/office/drawing/2014/main" id="{465BC5FB-1FEC-7924-C187-7B8596EAEDFA}"/>
                </a:ext>
              </a:extLst>
            </p:cNvPr>
            <p:cNvSpPr txBox="1"/>
            <p:nvPr/>
          </p:nvSpPr>
          <p:spPr>
            <a:xfrm>
              <a:off x="95140" y="-545965"/>
              <a:ext cx="4444503" cy="2255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Vizualizace variantního návrhu fasádního stínícího systému vertikálních lamel</a:t>
              </a:r>
            </a:p>
          </p:txBody>
        </p:sp>
        <p:sp>
          <p:nvSpPr>
            <p:cNvPr id="6" name="Textové pole 50">
              <a:extLst>
                <a:ext uri="{FF2B5EF4-FFF2-40B4-BE49-F238E27FC236}">
                  <a16:creationId xmlns:a16="http://schemas.microsoft.com/office/drawing/2014/main" id="{A364BFCC-346A-D275-7D2C-2C781B17A8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56" y="3347460"/>
              <a:ext cx="4571365" cy="2374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Zdroj: vlastní zpracování</a:t>
              </a: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31120785-ED8C-0963-3143-EBF2510109C1}"/>
              </a:ext>
            </a:extLst>
          </p:cNvPr>
          <p:cNvGrpSpPr/>
          <p:nvPr/>
        </p:nvGrpSpPr>
        <p:grpSpPr>
          <a:xfrm>
            <a:off x="5834534" y="1773752"/>
            <a:ext cx="6549924" cy="3150775"/>
            <a:chOff x="0" y="-168593"/>
            <a:chExt cx="6029645" cy="2689440"/>
          </a:xfrm>
        </p:grpSpPr>
        <p:pic>
          <p:nvPicPr>
            <p:cNvPr id="9" name="Obrázek 8" descr="Obsah obrázku obloha, Urbánní design, mrak, venku&#10;&#10;Popis byl vytvořen automaticky">
              <a:extLst>
                <a:ext uri="{FF2B5EF4-FFF2-40B4-BE49-F238E27FC236}">
                  <a16:creationId xmlns:a16="http://schemas.microsoft.com/office/drawing/2014/main" id="{9E2C8606-EA52-ACA9-7B4C-747FAE113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5" y="338275"/>
              <a:ext cx="5939790" cy="19132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ové pole 1">
              <a:extLst>
                <a:ext uri="{FF2B5EF4-FFF2-40B4-BE49-F238E27FC236}">
                  <a16:creationId xmlns:a16="http://schemas.microsoft.com/office/drawing/2014/main" id="{BA5EC670-1061-9183-7DEF-FB7F0A2330DA}"/>
                </a:ext>
              </a:extLst>
            </p:cNvPr>
            <p:cNvSpPr txBox="1"/>
            <p:nvPr/>
          </p:nvSpPr>
          <p:spPr>
            <a:xfrm>
              <a:off x="89855" y="-168593"/>
              <a:ext cx="5939790" cy="33718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Vizualizace návrhu fasádního stínícího systému žaluzií</a:t>
              </a:r>
            </a:p>
          </p:txBody>
        </p:sp>
        <p:sp>
          <p:nvSpPr>
            <p:cNvPr id="12" name="Textové pole 52">
              <a:extLst>
                <a:ext uri="{FF2B5EF4-FFF2-40B4-BE49-F238E27FC236}">
                  <a16:creationId xmlns:a16="http://schemas.microsoft.com/office/drawing/2014/main" id="{6C6D5EE4-5F26-BDC0-18F6-A639ABAFE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283357"/>
              <a:ext cx="4571365" cy="2374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Zdroj: vlastní zpracování</a:t>
              </a: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53B2C7EF-F685-EDBE-B5BD-F87716CD4691}"/>
              </a:ext>
            </a:extLst>
          </p:cNvPr>
          <p:cNvGrpSpPr/>
          <p:nvPr/>
        </p:nvGrpSpPr>
        <p:grpSpPr>
          <a:xfrm>
            <a:off x="5834534" y="5213801"/>
            <a:ext cx="6549924" cy="3097685"/>
            <a:chOff x="0" y="-257892"/>
            <a:chExt cx="6019074" cy="2583174"/>
          </a:xfrm>
        </p:grpSpPr>
        <p:pic>
          <p:nvPicPr>
            <p:cNvPr id="18" name="Obrázek 17" descr="Obsah obrázku obloha, mrak, Urbánní design, venku&#10;&#10;Popis byl vytvořen automaticky">
              <a:extLst>
                <a:ext uri="{FF2B5EF4-FFF2-40B4-BE49-F238E27FC236}">
                  <a16:creationId xmlns:a16="http://schemas.microsoft.com/office/drawing/2014/main" id="{FFA99DFC-3C42-C030-BB87-8229CDC8E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4" y="359827"/>
              <a:ext cx="5856298" cy="17279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ové pole 1">
              <a:extLst>
                <a:ext uri="{FF2B5EF4-FFF2-40B4-BE49-F238E27FC236}">
                  <a16:creationId xmlns:a16="http://schemas.microsoft.com/office/drawing/2014/main" id="{23E2FF49-86AF-C013-F499-5F2DA0A3A66C}"/>
                </a:ext>
              </a:extLst>
            </p:cNvPr>
            <p:cNvSpPr txBox="1"/>
            <p:nvPr/>
          </p:nvSpPr>
          <p:spPr>
            <a:xfrm>
              <a:off x="79284" y="-257892"/>
              <a:ext cx="5939790" cy="31178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cs-CZ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Vizualizace návrh fasádních stínících okenních fólií + vnitřních stínících systémů vertikálních žaluzií</a:t>
              </a:r>
            </a:p>
          </p:txBody>
        </p:sp>
        <p:sp>
          <p:nvSpPr>
            <p:cNvPr id="20" name="Textové pole 56">
              <a:extLst>
                <a:ext uri="{FF2B5EF4-FFF2-40B4-BE49-F238E27FC236}">
                  <a16:creationId xmlns:a16="http://schemas.microsoft.com/office/drawing/2014/main" id="{758177F5-D481-182A-7888-A6BA18B6BD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087792"/>
              <a:ext cx="4571365" cy="2374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Zdroj: vlastní zpracování</a:t>
              </a: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4641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1F29E5-F14F-5BDC-3126-E8D19625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273" y="171032"/>
            <a:ext cx="11521080" cy="1266815"/>
          </a:xfrm>
        </p:spPr>
        <p:txBody>
          <a:bodyPr/>
          <a:lstStyle/>
          <a:p>
            <a:r>
              <a:rPr lang="cs-CZ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Shrnutí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047921B-EFCA-5B4E-BA5C-6EB62815DAC3}"/>
              </a:ext>
            </a:extLst>
          </p:cNvPr>
          <p:cNvSpPr txBox="1">
            <a:spLocks/>
          </p:cNvSpPr>
          <p:nvPr/>
        </p:nvSpPr>
        <p:spPr>
          <a:xfrm>
            <a:off x="640260" y="957998"/>
            <a:ext cx="11521080" cy="4225996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32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3B6E49A-F9C5-FE3D-07D9-1A0AB3CD05E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88DDA79C-5E86-DE47-825C-75B630215004}"/>
              </a:ext>
            </a:extLst>
          </p:cNvPr>
          <p:cNvGrpSpPr/>
          <p:nvPr/>
        </p:nvGrpSpPr>
        <p:grpSpPr>
          <a:xfrm>
            <a:off x="217227" y="2198776"/>
            <a:ext cx="5903750" cy="5182904"/>
            <a:chOff x="-759760" y="27585"/>
            <a:chExt cx="4587876" cy="3376793"/>
          </a:xfrm>
        </p:grpSpPr>
        <p:graphicFrame>
          <p:nvGraphicFramePr>
            <p:cNvPr id="4" name="Graf 3">
              <a:extLst>
                <a:ext uri="{FF2B5EF4-FFF2-40B4-BE49-F238E27FC236}">
                  <a16:creationId xmlns:a16="http://schemas.microsoft.com/office/drawing/2014/main" id="{72F5CA73-AFF7-D41E-D753-A41A35221CD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23485476"/>
                </p:ext>
              </p:extLst>
            </p:nvPr>
          </p:nvGraphicFramePr>
          <p:xfrm>
            <a:off x="-759760" y="308126"/>
            <a:ext cx="4540250" cy="27877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ové pole 60">
              <a:extLst>
                <a:ext uri="{FF2B5EF4-FFF2-40B4-BE49-F238E27FC236}">
                  <a16:creationId xmlns:a16="http://schemas.microsoft.com/office/drawing/2014/main" id="{54D58CF9-6EA0-D49D-365C-36FCCF0D6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43884" y="3129943"/>
              <a:ext cx="4572000" cy="2744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Zdroj: vlastní zpracování</a:t>
              </a: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</a:p>
          </p:txBody>
        </p:sp>
        <p:sp>
          <p:nvSpPr>
            <p:cNvPr id="8" name="Textové pole 1">
              <a:extLst>
                <a:ext uri="{FF2B5EF4-FFF2-40B4-BE49-F238E27FC236}">
                  <a16:creationId xmlns:a16="http://schemas.microsoft.com/office/drawing/2014/main" id="{1152F56C-1FF7-5034-C696-75A4665689CF}"/>
                </a:ext>
              </a:extLst>
            </p:cNvPr>
            <p:cNvSpPr txBox="1"/>
            <p:nvPr/>
          </p:nvSpPr>
          <p:spPr>
            <a:xfrm>
              <a:off x="-720949" y="27585"/>
              <a:ext cx="4540250" cy="24828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Graf znázorňující odpovědi respondentů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72E82FE4-CAAE-26C8-6DB4-E59358511397}"/>
              </a:ext>
            </a:extLst>
          </p:cNvPr>
          <p:cNvGrpSpPr/>
          <p:nvPr/>
        </p:nvGrpSpPr>
        <p:grpSpPr>
          <a:xfrm>
            <a:off x="6298450" y="2165930"/>
            <a:ext cx="6285922" cy="5163514"/>
            <a:chOff x="89853" y="-64433"/>
            <a:chExt cx="4572000" cy="3324957"/>
          </a:xfrm>
        </p:grpSpPr>
        <p:graphicFrame>
          <p:nvGraphicFramePr>
            <p:cNvPr id="10" name="Graf 9">
              <a:extLst>
                <a:ext uri="{FF2B5EF4-FFF2-40B4-BE49-F238E27FC236}">
                  <a16:creationId xmlns:a16="http://schemas.microsoft.com/office/drawing/2014/main" id="{F9D9AD20-785A-B773-B9C2-524529E6A1C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09951544"/>
                </p:ext>
              </p:extLst>
            </p:nvPr>
          </p:nvGraphicFramePr>
          <p:xfrm>
            <a:off x="89854" y="253707"/>
            <a:ext cx="4538980" cy="27355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ové pole 60">
              <a:extLst>
                <a:ext uri="{FF2B5EF4-FFF2-40B4-BE49-F238E27FC236}">
                  <a16:creationId xmlns:a16="http://schemas.microsoft.com/office/drawing/2014/main" id="{1B5B9A74-BFA6-AD07-F07B-FE6EF3ED80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853" y="3022924"/>
              <a:ext cx="4572000" cy="237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Zdroj: vlastní zpracování</a:t>
              </a:r>
              <a:r>
                <a:rPr lang="cs-CZ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</a:p>
          </p:txBody>
        </p:sp>
        <p:sp>
          <p:nvSpPr>
            <p:cNvPr id="12" name="Textové pole 1">
              <a:extLst>
                <a:ext uri="{FF2B5EF4-FFF2-40B4-BE49-F238E27FC236}">
                  <a16:creationId xmlns:a16="http://schemas.microsoft.com/office/drawing/2014/main" id="{8BD7B794-8596-B31F-3075-9597B5F177EC}"/>
                </a:ext>
              </a:extLst>
            </p:cNvPr>
            <p:cNvSpPr txBox="1"/>
            <p:nvPr/>
          </p:nvSpPr>
          <p:spPr>
            <a:xfrm>
              <a:off x="106363" y="-64433"/>
              <a:ext cx="4538980" cy="28511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Graf znázorňující odpovědi respondentů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3870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exteriér, perokresba&#10;&#10;Popis byl vytvořen automaticky">
            <a:extLst>
              <a:ext uri="{FF2B5EF4-FFF2-40B4-BE49-F238E27FC236}">
                <a16:creationId xmlns:a16="http://schemas.microsoft.com/office/drawing/2014/main" id="{CA7AEEF1-86FA-4400-B208-F67E8A5B6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495"/>
            <a:ext cx="12793226" cy="8160705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448198"/>
            <a:ext cx="12801600" cy="103117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ustomShape 1"/>
          <p:cNvSpPr/>
          <p:nvPr/>
        </p:nvSpPr>
        <p:spPr>
          <a:xfrm>
            <a:off x="885734" y="7421417"/>
            <a:ext cx="11771472" cy="10427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5400" b="1" i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Děkuji za pozornost</a:t>
            </a:r>
            <a:endParaRPr lang="en-US" sz="5400" b="1" i="1" strike="noStrike" spc="-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338776"/>
            <a:ext cx="128016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588792"/>
            <a:ext cx="128016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AF667BCB-45D1-4F73-8F01-DCAA478757C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77226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E7130234-0D98-5102-67EA-40A08EB290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" y="2399450"/>
            <a:ext cx="12801600" cy="72017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99B72C-112A-846D-6AC3-F47A95EBD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Otázky vedoucího práce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493E6D0-6496-42D2-39E1-6DF9E3B26552}"/>
              </a:ext>
            </a:extLst>
          </p:cNvPr>
          <p:cNvSpPr txBox="1"/>
          <p:nvPr/>
        </p:nvSpPr>
        <p:spPr>
          <a:xfrm>
            <a:off x="640080" y="1693372"/>
            <a:ext cx="110818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Vedoucí práce neměl další doplňující otázky</a:t>
            </a:r>
            <a:r>
              <a:rPr lang="cs-CZ" sz="2400" b="1" dirty="0"/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C2746C3-5373-6CE0-E6F6-7041C3A4AD9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7383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F2FC7-0903-7F06-0F70-85531D7A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Otázky oponenta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F26F2EA-C024-7A40-D0B5-99E4C6CE540D}"/>
              </a:ext>
            </a:extLst>
          </p:cNvPr>
          <p:cNvSpPr txBox="1"/>
          <p:nvPr/>
        </p:nvSpPr>
        <p:spPr>
          <a:xfrm>
            <a:off x="640080" y="1720516"/>
            <a:ext cx="11407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Bylo by zajímavé nechat zhodnotit veřejnost stínění ve formě zmiňované fasádní clony, jak byste v tomto případě řešil výsadbu popínavých rostlin po sítích (květináče nad úrovní terénu, zapuštěné záhony aj.)?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3517553C-9E3C-8513-84EE-E1D41B7FB710}"/>
              </a:ext>
            </a:extLst>
          </p:cNvPr>
          <p:cNvGrpSpPr/>
          <p:nvPr/>
        </p:nvGrpSpPr>
        <p:grpSpPr>
          <a:xfrm>
            <a:off x="640080" y="3848994"/>
            <a:ext cx="10510141" cy="5379186"/>
            <a:chOff x="0" y="153250"/>
            <a:chExt cx="6103611" cy="2632523"/>
          </a:xfrm>
        </p:grpSpPr>
        <p:pic>
          <p:nvPicPr>
            <p:cNvPr id="8" name="Obrázek 7" descr="Obsah obrázku venku, obloha, strom, okno&#10;&#10;Popis byl vytvořen automaticky">
              <a:extLst>
                <a:ext uri="{FF2B5EF4-FFF2-40B4-BE49-F238E27FC236}">
                  <a16:creationId xmlns:a16="http://schemas.microsoft.com/office/drawing/2014/main" id="{CFECE465-53A2-BFA7-F3D6-FF61BFE5B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71"/>
            <a:stretch/>
          </p:blipFill>
          <p:spPr bwMode="auto">
            <a:xfrm>
              <a:off x="84563" y="468212"/>
              <a:ext cx="4051185" cy="21484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Textové pole 1">
              <a:extLst>
                <a:ext uri="{FF2B5EF4-FFF2-40B4-BE49-F238E27FC236}">
                  <a16:creationId xmlns:a16="http://schemas.microsoft.com/office/drawing/2014/main" id="{0B2DEEE3-680C-5A55-0D8F-E8204F44327E}"/>
                </a:ext>
              </a:extLst>
            </p:cNvPr>
            <p:cNvSpPr txBox="1"/>
            <p:nvPr/>
          </p:nvSpPr>
          <p:spPr>
            <a:xfrm>
              <a:off x="163821" y="153250"/>
              <a:ext cx="5939790" cy="28765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Ilustrační foto ozeleněných fasádních clon</a:t>
              </a:r>
            </a:p>
          </p:txBody>
        </p:sp>
        <p:sp>
          <p:nvSpPr>
            <p:cNvPr id="10" name="Textové pole 31">
              <a:extLst>
                <a:ext uri="{FF2B5EF4-FFF2-40B4-BE49-F238E27FC236}">
                  <a16:creationId xmlns:a16="http://schemas.microsoft.com/office/drawing/2014/main" id="{3F67DE67-7655-C5BB-BD16-28D3D45DE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47569"/>
              <a:ext cx="4571365" cy="33820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cs-CZ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Zdroj: vlastní fotodokumentace v místě realizace.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3E1C20F-16E4-9D3B-58B2-2B755945826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Obrázek 10" descr="Obsah obrázku budova, okno, venku, text&#10;&#10;Popis byl vytvořen automaticky">
            <a:extLst>
              <a:ext uri="{FF2B5EF4-FFF2-40B4-BE49-F238E27FC236}">
                <a16:creationId xmlns:a16="http://schemas.microsoft.com/office/drawing/2014/main" id="{DC8E4F96-5A69-5F06-8D25-767B37917C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6"/>
          <a:stretch/>
        </p:blipFill>
        <p:spPr>
          <a:xfrm>
            <a:off x="7710341" y="4488421"/>
            <a:ext cx="4450819" cy="405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2241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F2FC7-0903-7F06-0F70-85531D7A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Otázky oponenta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F26F2EA-C024-7A40-D0B5-99E4C6CE540D}"/>
              </a:ext>
            </a:extLst>
          </p:cNvPr>
          <p:cNvSpPr txBox="1"/>
          <p:nvPr/>
        </p:nvSpPr>
        <p:spPr>
          <a:xfrm>
            <a:off x="640080" y="1720516"/>
            <a:ext cx="11407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Bylo by zajímavé nechat zhodnotit veřejnost stínění ve formě zmiňované fasádní clony, jak byste v tomto případě řešil výsadbu popínavých rostlin po sítích (květináče nad úrovní terénu, zapuštěné záhony aj.)?</a:t>
            </a:r>
          </a:p>
        </p:txBody>
      </p:sp>
      <p:sp>
        <p:nvSpPr>
          <p:cNvPr id="10" name="Textové pole 31">
            <a:extLst>
              <a:ext uri="{FF2B5EF4-FFF2-40B4-BE49-F238E27FC236}">
                <a16:creationId xmlns:a16="http://schemas.microsoft.com/office/drawing/2014/main" id="{3F67DE67-7655-C5BB-BD16-28D3D45DE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25" y="8527088"/>
            <a:ext cx="7871683" cy="6910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Zdroj: </a:t>
            </a:r>
            <a:r>
              <a:rPr lang="cs-CZ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Instagram:</a:t>
            </a:r>
            <a:r>
              <a:rPr lang="cs-CZ" sz="1200" b="1" i="0" u="none" strike="noStrike" dirty="0" err="1">
                <a:effectLst/>
                <a:latin typeface="-apple-system"/>
                <a:hlinkClick r:id="rId2"/>
              </a:rPr>
              <a:t>greenarchitecturenow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1C20F-16E4-9D3B-58B2-2B755945826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08B08C3-F7A9-5583-E27E-BCA5AF3E8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25" y="4229902"/>
            <a:ext cx="4382296" cy="4340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A37728A-55C7-D760-0361-89E4216C2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921" y="4229902"/>
            <a:ext cx="4283525" cy="4340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5947EF3-3D48-6E64-8632-FDE1339BA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9817" y="4229901"/>
            <a:ext cx="3588158" cy="4308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ové pole 1">
            <a:extLst>
              <a:ext uri="{FF2B5EF4-FFF2-40B4-BE49-F238E27FC236}">
                <a16:creationId xmlns:a16="http://schemas.microsoft.com/office/drawing/2014/main" id="{4DE8C394-D83B-DA0F-9D6B-13F99CF1A51E}"/>
              </a:ext>
            </a:extLst>
          </p:cNvPr>
          <p:cNvSpPr txBox="1"/>
          <p:nvPr/>
        </p:nvSpPr>
        <p:spPr>
          <a:xfrm>
            <a:off x="389910" y="3642119"/>
            <a:ext cx="10228049" cy="587782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Ilustrační foto ozeleněných fasádních clon</a:t>
            </a:r>
          </a:p>
        </p:txBody>
      </p:sp>
    </p:spTree>
    <p:extLst>
      <p:ext uri="{BB962C8B-B14F-4D97-AF65-F5344CB8AC3E}">
        <p14:creationId xmlns:p14="http://schemas.microsoft.com/office/powerpoint/2010/main" val="3188694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3F2EA83-1466-4800-ACB1-19CB7EE5E6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" y="3104861"/>
            <a:ext cx="12828105" cy="911087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448198"/>
            <a:ext cx="12801600" cy="103117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ustomShape 1"/>
          <p:cNvSpPr/>
          <p:nvPr/>
        </p:nvSpPr>
        <p:spPr>
          <a:xfrm>
            <a:off x="-1" y="7421417"/>
            <a:ext cx="12823434" cy="10427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5400" b="1" i="1" strike="noStrike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Osnova</a:t>
            </a:r>
            <a:endParaRPr lang="en-US" sz="5400" b="1" i="1" strike="noStrike" spc="-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338776"/>
            <a:ext cx="128016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588792"/>
            <a:ext cx="128016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dnadpis 2">
            <a:extLst>
              <a:ext uri="{FF2B5EF4-FFF2-40B4-BE49-F238E27FC236}">
                <a16:creationId xmlns:a16="http://schemas.microsoft.com/office/drawing/2014/main" id="{A84B5631-DCEC-25E2-EAF8-007541E2D7BB}"/>
              </a:ext>
            </a:extLst>
          </p:cNvPr>
          <p:cNvSpPr txBox="1">
            <a:spLocks/>
          </p:cNvSpPr>
          <p:nvPr/>
        </p:nvSpPr>
        <p:spPr>
          <a:xfrm>
            <a:off x="872490" y="429168"/>
            <a:ext cx="11056620" cy="49335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dirty="0"/>
              <a:t>Lokalita</a:t>
            </a:r>
          </a:p>
          <a:p>
            <a:pPr marL="0" indent="0" algn="ctr">
              <a:buNone/>
            </a:pPr>
            <a:r>
              <a:rPr lang="cs-CZ" dirty="0"/>
              <a:t>Umístění na pozemku </a:t>
            </a:r>
          </a:p>
          <a:p>
            <a:pPr marL="0" indent="0" algn="ctr">
              <a:buNone/>
            </a:pPr>
            <a:r>
              <a:rPr lang="cs-CZ" dirty="0"/>
              <a:t>Základní charakteristika budovy</a:t>
            </a:r>
          </a:p>
          <a:p>
            <a:pPr marL="0" indent="0" algn="ctr">
              <a:buNone/>
            </a:pPr>
            <a:r>
              <a:rPr lang="cs-CZ" dirty="0"/>
              <a:t>Půdorysy</a:t>
            </a:r>
          </a:p>
          <a:p>
            <a:pPr marL="0" indent="0" algn="ctr">
              <a:buNone/>
            </a:pPr>
            <a:r>
              <a:rPr lang="cs-CZ" dirty="0"/>
              <a:t>Konstrukční řešení</a:t>
            </a:r>
          </a:p>
          <a:p>
            <a:pPr marL="0" indent="0" algn="ctr">
              <a:buNone/>
            </a:pPr>
            <a:r>
              <a:rPr lang="cs-CZ" dirty="0"/>
              <a:t>Vizualizace</a:t>
            </a:r>
          </a:p>
          <a:p>
            <a:pPr marL="0" indent="0" algn="ctr">
              <a:buNone/>
            </a:pPr>
            <a:r>
              <a:rPr lang="cs-CZ" dirty="0"/>
              <a:t>1. výzkumná otázka </a:t>
            </a:r>
          </a:p>
          <a:p>
            <a:pPr marL="0" indent="0" algn="ctr">
              <a:buNone/>
            </a:pPr>
            <a:r>
              <a:rPr lang="cs-CZ" dirty="0"/>
              <a:t>2. Výzkumná otázka </a:t>
            </a:r>
          </a:p>
          <a:p>
            <a:pPr marL="0" indent="0" algn="ctr">
              <a:buNone/>
            </a:pPr>
            <a:r>
              <a:rPr lang="cs-CZ" dirty="0"/>
              <a:t>Shrnutí </a:t>
            </a:r>
          </a:p>
          <a:p>
            <a:pPr marL="0" indent="0" algn="ctr">
              <a:buNone/>
            </a:pPr>
            <a:r>
              <a:rPr lang="cs-CZ" dirty="0"/>
              <a:t>Otázky vedoucího </a:t>
            </a:r>
          </a:p>
          <a:p>
            <a:pPr marL="0" indent="0" algn="ctr">
              <a:buNone/>
            </a:pPr>
            <a:r>
              <a:rPr lang="cs-CZ" dirty="0"/>
              <a:t>Otázky oponenta</a:t>
            </a:r>
          </a:p>
          <a:p>
            <a:pPr marL="0" indent="0" algn="ctr">
              <a:buNone/>
            </a:pPr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9636684-CBEB-D16C-651F-4C95C84DBBD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95098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F2FC7-0903-7F06-0F70-85531D7A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Otázky oponenta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F26F2EA-C024-7A40-D0B5-99E4C6CE540D}"/>
              </a:ext>
            </a:extLst>
          </p:cNvPr>
          <p:cNvSpPr txBox="1"/>
          <p:nvPr/>
        </p:nvSpPr>
        <p:spPr>
          <a:xfrm>
            <a:off x="640080" y="1720516"/>
            <a:ext cx="11407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Bylo by zajímavé nechat zhodnotit veřejnost stínění ve formě zmiňované fasádní clony, jak byste v tomto případě řešil výsadbu popínavých rostlin po sítích (květináče nad úrovní terénu, zapuštěné záhony aj.)?</a:t>
            </a:r>
          </a:p>
        </p:txBody>
      </p:sp>
      <p:sp>
        <p:nvSpPr>
          <p:cNvPr id="10" name="Textové pole 31">
            <a:extLst>
              <a:ext uri="{FF2B5EF4-FFF2-40B4-BE49-F238E27FC236}">
                <a16:creationId xmlns:a16="http://schemas.microsoft.com/office/drawing/2014/main" id="{3F67DE67-7655-C5BB-BD16-28D3D45DE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8391355"/>
            <a:ext cx="7871682" cy="6910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Zdroj: </a:t>
            </a:r>
            <a:r>
              <a:rPr lang="cs-CZ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Instagram:</a:t>
            </a:r>
            <a:r>
              <a:rPr lang="cs-CZ" sz="1200" b="1" i="0" u="none" strike="noStrike" dirty="0" err="1">
                <a:effectLst/>
                <a:latin typeface="-apple-system"/>
                <a:hlinkClick r:id="rId2"/>
              </a:rPr>
              <a:t>greenarchitecturenow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1C20F-16E4-9D3B-58B2-2B755945826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81A1289-19EB-1251-A731-41711ADA6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3256847"/>
            <a:ext cx="5283048" cy="527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83F31DE-82AE-696B-EC48-522A1B377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474" y="3291520"/>
            <a:ext cx="5168967" cy="5156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ové pole 31">
            <a:extLst>
              <a:ext uri="{FF2B5EF4-FFF2-40B4-BE49-F238E27FC236}">
                <a16:creationId xmlns:a16="http://schemas.microsoft.com/office/drawing/2014/main" id="{666E6867-1381-05E5-6494-17E889EF3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474" y="8448106"/>
            <a:ext cx="5404511" cy="6910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Zdroj: </a:t>
            </a:r>
            <a:r>
              <a:rPr lang="cs-CZ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Instagram:</a:t>
            </a:r>
            <a:r>
              <a:rPr lang="cs-CZ" sz="1200" b="1" i="0" u="none" strike="noStrike" dirty="0" err="1">
                <a:effectLst/>
                <a:latin typeface="-apple-system"/>
                <a:hlinkClick r:id="rId2"/>
              </a:rPr>
              <a:t>greenarchitecturenow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7" name="Textové pole 1">
            <a:extLst>
              <a:ext uri="{FF2B5EF4-FFF2-40B4-BE49-F238E27FC236}">
                <a16:creationId xmlns:a16="http://schemas.microsoft.com/office/drawing/2014/main" id="{EC1FF2F2-647A-AE37-F082-E619630B851C}"/>
              </a:ext>
            </a:extLst>
          </p:cNvPr>
          <p:cNvSpPr txBox="1"/>
          <p:nvPr/>
        </p:nvSpPr>
        <p:spPr>
          <a:xfrm>
            <a:off x="839967" y="2701507"/>
            <a:ext cx="5283049" cy="587782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Ilustrační foto ozeleněných fasádních clon</a:t>
            </a:r>
          </a:p>
        </p:txBody>
      </p:sp>
      <p:sp>
        <p:nvSpPr>
          <p:cNvPr id="18" name="Textové pole 1">
            <a:extLst>
              <a:ext uri="{FF2B5EF4-FFF2-40B4-BE49-F238E27FC236}">
                <a16:creationId xmlns:a16="http://schemas.microsoft.com/office/drawing/2014/main" id="{F1189966-C89E-56F4-5807-7C34097A6209}"/>
              </a:ext>
            </a:extLst>
          </p:cNvPr>
          <p:cNvSpPr txBox="1"/>
          <p:nvPr/>
        </p:nvSpPr>
        <p:spPr>
          <a:xfrm>
            <a:off x="6995426" y="2701507"/>
            <a:ext cx="4495989" cy="587782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Ilustrační foto ozeleněných fasádních clon</a:t>
            </a:r>
          </a:p>
        </p:txBody>
      </p:sp>
    </p:spTree>
    <p:extLst>
      <p:ext uri="{BB962C8B-B14F-4D97-AF65-F5344CB8AC3E}">
        <p14:creationId xmlns:p14="http://schemas.microsoft.com/office/powerpoint/2010/main" val="3315546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798399" cy="96011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17D17011-ECF7-4448-AFA5-800D50C04FB2}"/>
              </a:ext>
            </a:extLst>
          </p:cNvPr>
          <p:cNvSpPr/>
          <p:nvPr/>
        </p:nvSpPr>
        <p:spPr>
          <a:xfrm>
            <a:off x="1019936" y="2161204"/>
            <a:ext cx="4808870" cy="4196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Aft>
                <a:spcPts val="600"/>
              </a:spcAft>
            </a:pPr>
            <a:endParaRPr lang="cs-CZ" sz="14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 sz="1400" b="0" strike="noStrike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 sz="14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 sz="1400" b="0" strike="noStrike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 sz="14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 sz="1400" b="0" strike="noStrike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 sz="14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br>
              <a:rPr dirty="0"/>
            </a:br>
            <a:br>
              <a:rPr dirty="0"/>
            </a:br>
            <a:endParaRPr lang="en-US" sz="1800" b="0" strike="noStrike" spc="-1" dirty="0">
              <a:latin typeface="Arial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04EFC74-FAD8-4282-9540-A46952646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92" y="686315"/>
            <a:ext cx="6863614" cy="39410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FE3C84-DEA8-4FF8-84A7-CE183C4C0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2" y="1894018"/>
            <a:ext cx="4597400" cy="2617716"/>
          </a:xfrm>
          <a:prstGeom prst="rect">
            <a:avLst/>
          </a:prstGeom>
        </p:spPr>
      </p:pic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163B1CEE-E170-4816-B172-FAD2E979B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03" y="4691649"/>
            <a:ext cx="8517191" cy="4813300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822E8F09-458B-46B5-AE62-D6E8F2618C0C}"/>
              </a:ext>
            </a:extLst>
          </p:cNvPr>
          <p:cNvSpPr/>
          <p:nvPr/>
        </p:nvSpPr>
        <p:spPr>
          <a:xfrm>
            <a:off x="6443845" y="4694960"/>
            <a:ext cx="370394" cy="3937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9FE619EB-AEDE-41EC-A402-6224562DD311}"/>
              </a:ext>
            </a:extLst>
          </p:cNvPr>
          <p:cNvSpPr/>
          <p:nvPr/>
        </p:nvSpPr>
        <p:spPr>
          <a:xfrm>
            <a:off x="717262" y="403807"/>
            <a:ext cx="12865013" cy="10285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5400" b="1" i="1" strike="noStrike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Lokalita</a:t>
            </a:r>
            <a:endParaRPr lang="en-US" sz="5400" b="1" i="1" strike="noStrike" spc="-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4274EEF-B055-63F6-B59A-8715EC652A0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21660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4">
            <a:extLst>
              <a:ext uri="{FF2B5EF4-FFF2-40B4-BE49-F238E27FC236}">
                <a16:creationId xmlns:a16="http://schemas.microsoft.com/office/drawing/2014/main" id="{6DC37196-E70A-DCCA-9BF3-30594F580EFB}"/>
              </a:ext>
            </a:extLst>
          </p:cNvPr>
          <p:cNvSpPr/>
          <p:nvPr/>
        </p:nvSpPr>
        <p:spPr>
          <a:xfrm>
            <a:off x="9866785" y="4498416"/>
            <a:ext cx="2355480" cy="629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</a:pPr>
            <a:r>
              <a:rPr lang="en-US" sz="1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LEGENDA : </a:t>
            </a:r>
            <a:endParaRPr lang="en-US" sz="14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00"/>
              </a:spcBef>
            </a:pPr>
            <a:r>
              <a:rPr lang="cs-CZ" sz="1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VYBRANÝ POZEMEK</a:t>
            </a:r>
            <a:endParaRPr lang="en-US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00"/>
              </a:spcBef>
            </a:pPr>
            <a:r>
              <a:rPr lang="cs-CZ" sz="1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ČERPACÍ STANICE</a:t>
            </a:r>
            <a:endParaRPr lang="en-US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00"/>
              </a:spcBef>
            </a:pPr>
            <a:r>
              <a:rPr lang="cs-CZ" sz="1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STRAVOVACÍ ZAŘÍZENÍ</a:t>
            </a:r>
            <a:endParaRPr lang="en-US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00"/>
              </a:spcBef>
            </a:pPr>
            <a:r>
              <a:rPr lang="cs-CZ" sz="1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SUPERMARKET</a:t>
            </a:r>
            <a:endParaRPr lang="en-US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00"/>
              </a:spcBef>
            </a:pPr>
            <a:r>
              <a:rPr lang="cs-CZ" sz="1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POŠTA</a:t>
            </a:r>
          </a:p>
          <a:p>
            <a:pPr>
              <a:lnSpc>
                <a:spcPct val="150000"/>
              </a:lnSpc>
              <a:spcBef>
                <a:spcPts val="1400"/>
              </a:spcBef>
            </a:pPr>
            <a:r>
              <a:rPr lang="cs-CZ" sz="1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AUTOBUSOVÁ ZASTÁKA</a:t>
            </a:r>
          </a:p>
          <a:p>
            <a:pPr>
              <a:lnSpc>
                <a:spcPct val="150000"/>
              </a:lnSpc>
              <a:spcBef>
                <a:spcPts val="1400"/>
              </a:spcBef>
            </a:pPr>
            <a:r>
              <a:rPr lang="cs-CZ" sz="1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MATEŘSKÁ ŠKOLA</a:t>
            </a:r>
          </a:p>
        </p:txBody>
      </p:sp>
      <p:sp>
        <p:nvSpPr>
          <p:cNvPr id="5" name="Vývojový diagram: spojnice 4">
            <a:extLst>
              <a:ext uri="{FF2B5EF4-FFF2-40B4-BE49-F238E27FC236}">
                <a16:creationId xmlns:a16="http://schemas.microsoft.com/office/drawing/2014/main" id="{B79C8C9E-6525-59F6-78FD-7D39D236F22B}"/>
              </a:ext>
            </a:extLst>
          </p:cNvPr>
          <p:cNvSpPr/>
          <p:nvPr/>
        </p:nvSpPr>
        <p:spPr>
          <a:xfrm>
            <a:off x="9261974" y="4907365"/>
            <a:ext cx="388308" cy="37410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562B5965-0BDF-C3F2-152B-2B0051379F2A}"/>
              </a:ext>
            </a:extLst>
          </p:cNvPr>
          <p:cNvSpPr/>
          <p:nvPr/>
        </p:nvSpPr>
        <p:spPr>
          <a:xfrm>
            <a:off x="9351612" y="5558217"/>
            <a:ext cx="247777" cy="220446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5A656D2A-4DFA-703C-8EFD-6B6BF124CD08}"/>
              </a:ext>
            </a:extLst>
          </p:cNvPr>
          <p:cNvSpPr/>
          <p:nvPr/>
        </p:nvSpPr>
        <p:spPr>
          <a:xfrm>
            <a:off x="9370696" y="7945566"/>
            <a:ext cx="236970" cy="309636"/>
          </a:xfrm>
          <a:prstGeom prst="flowChartConnector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91B63B85-5E65-E4FB-C0CF-AD328DAA956C}"/>
              </a:ext>
            </a:extLst>
          </p:cNvPr>
          <p:cNvSpPr/>
          <p:nvPr/>
        </p:nvSpPr>
        <p:spPr>
          <a:xfrm>
            <a:off x="9348968" y="6014721"/>
            <a:ext cx="247777" cy="220446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A022C213-3F98-82A5-8487-3ED296AD40AF}"/>
              </a:ext>
            </a:extLst>
          </p:cNvPr>
          <p:cNvSpPr/>
          <p:nvPr/>
        </p:nvSpPr>
        <p:spPr>
          <a:xfrm>
            <a:off x="9351612" y="6528550"/>
            <a:ext cx="247777" cy="22044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vojový diagram: spojnice 9">
            <a:extLst>
              <a:ext uri="{FF2B5EF4-FFF2-40B4-BE49-F238E27FC236}">
                <a16:creationId xmlns:a16="http://schemas.microsoft.com/office/drawing/2014/main" id="{85150481-752C-3953-8618-82A6C2056782}"/>
              </a:ext>
            </a:extLst>
          </p:cNvPr>
          <p:cNvSpPr/>
          <p:nvPr/>
        </p:nvSpPr>
        <p:spPr>
          <a:xfrm>
            <a:off x="9348968" y="6985275"/>
            <a:ext cx="247777" cy="220446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nice 10">
            <a:extLst>
              <a:ext uri="{FF2B5EF4-FFF2-40B4-BE49-F238E27FC236}">
                <a16:creationId xmlns:a16="http://schemas.microsoft.com/office/drawing/2014/main" id="{427F7CA8-6FCB-3397-7B76-D57A96928C56}"/>
              </a:ext>
            </a:extLst>
          </p:cNvPr>
          <p:cNvSpPr/>
          <p:nvPr/>
        </p:nvSpPr>
        <p:spPr>
          <a:xfrm>
            <a:off x="9364016" y="7533693"/>
            <a:ext cx="247777" cy="220446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 descr="Obsah obrázku mapa&#10;&#10;Popis byl vytvořen automaticky">
            <a:extLst>
              <a:ext uri="{FF2B5EF4-FFF2-40B4-BE49-F238E27FC236}">
                <a16:creationId xmlns:a16="http://schemas.microsoft.com/office/drawing/2014/main" id="{228FA812-A6A3-3C84-070F-3009C153F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35" y="3277092"/>
            <a:ext cx="8555143" cy="5771592"/>
          </a:xfrm>
          <a:prstGeom prst="rect">
            <a:avLst/>
          </a:prstGeom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41D2A3B4-21FE-1E3B-5F8F-25D772EB8294}"/>
              </a:ext>
            </a:extLst>
          </p:cNvPr>
          <p:cNvSpPr/>
          <p:nvPr/>
        </p:nvSpPr>
        <p:spPr>
          <a:xfrm>
            <a:off x="-2660331" y="428730"/>
            <a:ext cx="12823434" cy="10427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5400" b="1" i="1" strike="noStrike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Situace širších vztahů</a:t>
            </a:r>
            <a:endParaRPr lang="en-US" sz="5400" b="1" i="1" strike="noStrike" spc="-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CustomShape 4">
            <a:extLst>
              <a:ext uri="{FF2B5EF4-FFF2-40B4-BE49-F238E27FC236}">
                <a16:creationId xmlns:a16="http://schemas.microsoft.com/office/drawing/2014/main" id="{3325FD8B-A7DA-8D9C-1AD2-B7E9A2BDA61B}"/>
              </a:ext>
            </a:extLst>
          </p:cNvPr>
          <p:cNvSpPr/>
          <p:nvPr/>
        </p:nvSpPr>
        <p:spPr>
          <a:xfrm>
            <a:off x="645311" y="1302960"/>
            <a:ext cx="12156289" cy="19741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>
            <a:no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cs-CZ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minut autem do centra města.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cs-CZ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Dobrá dostupnost díky silnici I/20 a silnici I/34.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cs-CZ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Zastávka MHD v těsné blízkosti pozemku.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cs-CZ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lokalitě se nachází převážně průmyslové objekty s přilehlými administračními budovami.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cs-CZ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Severně od pozemku se nachází dva vodní zdroje se vzrostlou zelení. </a:t>
            </a:r>
          </a:p>
          <a:p>
            <a:pPr>
              <a:lnSpc>
                <a:spcPct val="100000"/>
              </a:lnSpc>
            </a:pPr>
            <a:endParaRPr lang="cs-CZ" sz="20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sz="20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sz="20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sz="20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sz="20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sz="20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sz="20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sz="20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055CECB-3DA4-6352-86CE-A8327D8D32C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9337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A21A28C4-5771-464F-A4D4-133FBCA9DE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2" t="3819"/>
          <a:stretch/>
        </p:blipFill>
        <p:spPr>
          <a:xfrm>
            <a:off x="584974" y="1188844"/>
            <a:ext cx="9049356" cy="7885580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606FF58-44C6-4EEA-B7E5-F88BDA667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11" y="3419061"/>
            <a:ext cx="2278577" cy="56553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3FE45D9-8724-4060-B605-614EE89A2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07" y="982945"/>
            <a:ext cx="2672258" cy="2486873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6FBE1309-189C-40CF-B7D9-33940097AE8C}"/>
              </a:ext>
            </a:extLst>
          </p:cNvPr>
          <p:cNvSpPr/>
          <p:nvPr/>
        </p:nvSpPr>
        <p:spPr>
          <a:xfrm>
            <a:off x="-2535064" y="403807"/>
            <a:ext cx="12823434" cy="10427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5400" b="1" i="1" strike="noStrike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Umístění na pozemku</a:t>
            </a:r>
            <a:endParaRPr lang="en-US" sz="5400" b="1" i="1" strike="noStrike" spc="-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831DCD59-F7CF-4BCA-AF29-0DCD877FF254}"/>
              </a:ext>
            </a:extLst>
          </p:cNvPr>
          <p:cNvCxnSpPr/>
          <p:nvPr/>
        </p:nvCxnSpPr>
        <p:spPr>
          <a:xfrm>
            <a:off x="10028011" y="7593496"/>
            <a:ext cx="520719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E0C119CE-06DD-1FB8-A434-B63FB7C7D48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92312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39FA5E5-4116-455A-9F8D-32B7F4A5E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" y="0"/>
            <a:ext cx="12798489" cy="960119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448198"/>
            <a:ext cx="12801600" cy="103117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ustomShape 1"/>
          <p:cNvSpPr/>
          <p:nvPr/>
        </p:nvSpPr>
        <p:spPr>
          <a:xfrm>
            <a:off x="-1" y="7421417"/>
            <a:ext cx="12823434" cy="10427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5400" b="1" i="1" strike="noStrike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Základn</a:t>
            </a:r>
            <a:r>
              <a:rPr lang="cs-CZ" sz="5400" b="1" i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í informace </a:t>
            </a:r>
            <a:endParaRPr lang="en-US" sz="5400" b="1" i="1" strike="noStrike" spc="-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338776"/>
            <a:ext cx="128016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588792"/>
            <a:ext cx="128016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DAC419FC-7389-D5C4-964E-6E3FCBD5E07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22222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798399" cy="96011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stomShape 5">
            <a:extLst>
              <a:ext uri="{FF2B5EF4-FFF2-40B4-BE49-F238E27FC236}">
                <a16:creationId xmlns:a16="http://schemas.microsoft.com/office/drawing/2014/main" id="{8263077C-5835-4957-821D-EE283C3BE3C4}"/>
              </a:ext>
            </a:extLst>
          </p:cNvPr>
          <p:cNvSpPr/>
          <p:nvPr/>
        </p:nvSpPr>
        <p:spPr>
          <a:xfrm>
            <a:off x="640525" y="609600"/>
            <a:ext cx="4551002" cy="30063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</a:pPr>
            <a:r>
              <a:rPr lang="cs-CZ" sz="3200" b="1" i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Administrativní budova</a:t>
            </a:r>
            <a:endParaRPr lang="en-US" sz="3200" b="1" i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Obsah obrázku obloha, tráva, exteriér, budova&#10;&#10;Popis byl vytvořen automaticky">
            <a:extLst>
              <a:ext uri="{FF2B5EF4-FFF2-40B4-BE49-F238E27FC236}">
                <a16:creationId xmlns:a16="http://schemas.microsoft.com/office/drawing/2014/main" id="{FD748BCC-7095-4008-A34E-663DACC90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61" y="4596795"/>
            <a:ext cx="6775039" cy="4830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Obsah obrázku text, exteriér, strom, obloha&#10;&#10;Popis byl vytvořen automaticky">
            <a:extLst>
              <a:ext uri="{FF2B5EF4-FFF2-40B4-BE49-F238E27FC236}">
                <a16:creationId xmlns:a16="http://schemas.microsoft.com/office/drawing/2014/main" id="{0D260307-6B67-4B26-8390-47E514D30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42" y="609600"/>
            <a:ext cx="6775040" cy="3810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ustomShape 4">
            <a:extLst>
              <a:ext uri="{FF2B5EF4-FFF2-40B4-BE49-F238E27FC236}">
                <a16:creationId xmlns:a16="http://schemas.microsoft.com/office/drawing/2014/main" id="{354BF946-1E0C-4CD6-B661-CEFA21C7618A}"/>
              </a:ext>
            </a:extLst>
          </p:cNvPr>
          <p:cNvSpPr/>
          <p:nvPr/>
        </p:nvSpPr>
        <p:spPr>
          <a:xfrm>
            <a:off x="489385" y="978569"/>
            <a:ext cx="4590753" cy="78766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1400"/>
              </a:spcBef>
              <a:buFont typeface="Wingdings" panose="05000000000000000000" pitchFamily="2" charset="2"/>
              <a:buChar char="v"/>
            </a:pPr>
            <a:r>
              <a:rPr lang="cs-CZ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5. Nadzemních podlaží</a:t>
            </a:r>
          </a:p>
          <a:p>
            <a:pPr marL="285750" indent="-285750">
              <a:lnSpc>
                <a:spcPct val="150000"/>
              </a:lnSpc>
              <a:spcBef>
                <a:spcPts val="1400"/>
              </a:spcBef>
              <a:buFont typeface="Wingdings" panose="05000000000000000000" pitchFamily="2" charset="2"/>
              <a:buChar char="v"/>
            </a:pPr>
            <a:r>
              <a:rPr lang="cs-CZ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Plochá střecha</a:t>
            </a:r>
          </a:p>
          <a:p>
            <a:pPr marL="285750" indent="-285750">
              <a:lnSpc>
                <a:spcPct val="150000"/>
              </a:lnSpc>
              <a:spcBef>
                <a:spcPts val="1400"/>
              </a:spcBef>
              <a:buFont typeface="Wingdings" panose="05000000000000000000" pitchFamily="2" charset="2"/>
              <a:buChar char="v"/>
            </a:pPr>
            <a:r>
              <a:rPr lang="cs-CZ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Objekt má hmotový tvar hranolu s výškou 22,5 a délkami stran 30,5 x 30,5 metrů</a:t>
            </a:r>
          </a:p>
          <a:p>
            <a:pPr marL="285750" indent="-285750">
              <a:lnSpc>
                <a:spcPct val="150000"/>
              </a:lnSpc>
              <a:spcBef>
                <a:spcPts val="1400"/>
              </a:spcBef>
              <a:buFont typeface="Wingdings" panose="05000000000000000000" pitchFamily="2" charset="2"/>
              <a:buChar char="v"/>
            </a:pPr>
            <a:r>
              <a:rPr lang="cs-CZ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Velký počet prosklené plochy = vzezření administrativní budovy</a:t>
            </a:r>
          </a:p>
          <a:p>
            <a:pPr marL="285750" indent="-285750">
              <a:lnSpc>
                <a:spcPct val="150000"/>
              </a:lnSpc>
              <a:spcBef>
                <a:spcPts val="1400"/>
              </a:spcBef>
              <a:buFont typeface="Wingdings" panose="05000000000000000000" pitchFamily="2" charset="2"/>
              <a:buChar char="v"/>
            </a:pPr>
            <a:r>
              <a:rPr lang="cs-CZ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Jednotlivé kancelářské prostory se budou pronajímat samostatně. </a:t>
            </a:r>
          </a:p>
          <a:p>
            <a:pPr marL="285750" indent="-285750">
              <a:lnSpc>
                <a:spcPct val="150000"/>
              </a:lnSpc>
              <a:spcBef>
                <a:spcPts val="1400"/>
              </a:spcBef>
              <a:buFont typeface="Wingdings" panose="05000000000000000000" pitchFamily="2" charset="2"/>
              <a:buChar char="v"/>
            </a:pPr>
            <a:r>
              <a:rPr lang="cs-CZ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Prostory pro další </a:t>
            </a:r>
            <a:r>
              <a:rPr lang="cs-CZ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obslužnost a </a:t>
            </a:r>
            <a:r>
              <a:rPr lang="cs-CZ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lepší komfort </a:t>
            </a:r>
            <a:r>
              <a:rPr lang="cs-CZ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zaměstnanců.</a:t>
            </a:r>
          </a:p>
          <a:p>
            <a:pPr marL="285750" indent="-285750">
              <a:lnSpc>
                <a:spcPct val="150000"/>
              </a:lnSpc>
              <a:spcBef>
                <a:spcPts val="1400"/>
              </a:spcBef>
              <a:buFont typeface="Wingdings" panose="05000000000000000000" pitchFamily="2" charset="2"/>
              <a:buChar char="v"/>
            </a:pPr>
            <a:r>
              <a:rPr lang="cs-CZ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Velké množství relaxační plochy.</a:t>
            </a:r>
          </a:p>
          <a:p>
            <a:pPr marL="285750" indent="-285750">
              <a:lnSpc>
                <a:spcPct val="150000"/>
              </a:lnSpc>
              <a:spcBef>
                <a:spcPts val="1400"/>
              </a:spcBef>
              <a:buFont typeface="Wingdings" panose="05000000000000000000" pitchFamily="2" charset="2"/>
              <a:buChar char="v"/>
            </a:pPr>
            <a:r>
              <a:rPr lang="cs-CZ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Snaha o provázání exteriéru s interiérem - terasou na každém patře.</a:t>
            </a:r>
          </a:p>
          <a:p>
            <a:pPr marL="285750" indent="-285750">
              <a:lnSpc>
                <a:spcPct val="150000"/>
              </a:lnSpc>
              <a:spcBef>
                <a:spcPts val="1400"/>
              </a:spcBef>
              <a:buFont typeface="Wingdings" panose="05000000000000000000" pitchFamily="2" charset="2"/>
              <a:buChar char="v"/>
            </a:pPr>
            <a:r>
              <a:rPr lang="cs-CZ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Fasádní stínící systém </a:t>
            </a:r>
          </a:p>
          <a:p>
            <a:pPr algn="just">
              <a:lnSpc>
                <a:spcPct val="100000"/>
              </a:lnSpc>
            </a:pPr>
            <a:endParaRPr lang="cs-CZ" sz="12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400"/>
              </a:spcBef>
            </a:pPr>
            <a:r>
              <a:rPr lang="cs-CZ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F9BA1-9A54-F5F0-147A-C35C37F71FC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770008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798399" cy="96011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B9A1B05-E0A2-4408-B3C9-6F2101C6D265}"/>
              </a:ext>
            </a:extLst>
          </p:cNvPr>
          <p:cNvSpPr txBox="1"/>
          <p:nvPr/>
        </p:nvSpPr>
        <p:spPr>
          <a:xfrm>
            <a:off x="654463" y="798723"/>
            <a:ext cx="640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i="1" spc="-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Půdorys 1.NP</a:t>
            </a:r>
            <a:endParaRPr lang="cs-CZ" sz="3200" b="1" i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04B5321-9B45-4BF6-B12C-A6CF85B4C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1" y="5316683"/>
            <a:ext cx="3745646" cy="3485795"/>
          </a:xfrm>
          <a:prstGeom prst="rect">
            <a:avLst/>
          </a:prstGeom>
        </p:spPr>
      </p:pic>
      <p:pic>
        <p:nvPicPr>
          <p:cNvPr id="5" name="Obrázek 4" descr="Obsah obrázku Plán, diagram, text, schématické&#10;&#10;Popis byl vytvořen automaticky">
            <a:extLst>
              <a:ext uri="{FF2B5EF4-FFF2-40B4-BE49-F238E27FC236}">
                <a16:creationId xmlns:a16="http://schemas.microsoft.com/office/drawing/2014/main" id="{8D5BFFDB-0A70-E7B9-5D4E-B67813805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87" y="968107"/>
            <a:ext cx="10993550" cy="843602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41E0759-02C8-3001-0A12-AA321EA5AA3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22176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798399" cy="96011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mapa, text, Plán, diagram&#10;&#10;Popis byl vytvořen automaticky">
            <a:extLst>
              <a:ext uri="{FF2B5EF4-FFF2-40B4-BE49-F238E27FC236}">
                <a16:creationId xmlns:a16="http://schemas.microsoft.com/office/drawing/2014/main" id="{9DE3C61A-13ED-44D2-A29E-DF11D8C78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88" y="809485"/>
            <a:ext cx="11366859" cy="86731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4F57FE2-D758-4121-8518-5A8A2B358403}"/>
              </a:ext>
            </a:extLst>
          </p:cNvPr>
          <p:cNvSpPr txBox="1"/>
          <p:nvPr/>
        </p:nvSpPr>
        <p:spPr>
          <a:xfrm>
            <a:off x="654463" y="798723"/>
            <a:ext cx="640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i="1" spc="-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Půdorys 2.NP a 3.NP</a:t>
            </a:r>
            <a:endParaRPr lang="cs-CZ" sz="3200" b="1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082DB-C67F-5B0B-3527-E43BF239EBA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609630" y="197070"/>
            <a:ext cx="1014549" cy="968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52A1B90-5415-5CA7-E00D-E26F92AE9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3" y="5760630"/>
            <a:ext cx="3268604" cy="30418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404CA5B-25D7-F1B4-C03B-72A0512CE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1" y="5316683"/>
            <a:ext cx="3745646" cy="348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309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2829</TotalTime>
  <Words>722</Words>
  <Application>Microsoft Office PowerPoint</Application>
  <PresentationFormat>A3 (297 × 420 mm)</PresentationFormat>
  <Paragraphs>127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20</vt:i4>
      </vt:variant>
    </vt:vector>
  </HeadingPairs>
  <TitlesOfParts>
    <vt:vector size="28" baseType="lpstr">
      <vt:lpstr>-apple-system</vt:lpstr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Konstrukční řešení </vt:lpstr>
      <vt:lpstr>Prezentace aplikace PowerPoint</vt:lpstr>
      <vt:lpstr>1. Výzkumná otázka  Variantní návrh využití ploché střechy včetně porovnání a vyhodnocení minimálně 3 variant</vt:lpstr>
      <vt:lpstr>Prezentace aplikace PowerPoint</vt:lpstr>
      <vt:lpstr>Shrnutí</vt:lpstr>
      <vt:lpstr>Prezentace aplikace PowerPoint</vt:lpstr>
      <vt:lpstr>Otázky vedoucího práce</vt:lpstr>
      <vt:lpstr>Otázky oponenta</vt:lpstr>
      <vt:lpstr>Otázky oponenta</vt:lpstr>
      <vt:lpstr>Otázky oponenta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 Jeřábková</dc:creator>
  <cp:lastModifiedBy>Jiří Kampas</cp:lastModifiedBy>
  <cp:revision>51</cp:revision>
  <dcterms:created xsi:type="dcterms:W3CDTF">2021-02-02T17:41:13Z</dcterms:created>
  <dcterms:modified xsi:type="dcterms:W3CDTF">2023-09-03T15:57:30Z</dcterms:modified>
</cp:coreProperties>
</file>