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7" r:id="rId6"/>
    <p:sldId id="271" r:id="rId7"/>
    <p:sldId id="270" r:id="rId8"/>
    <p:sldId id="261" r:id="rId9"/>
    <p:sldId id="268" r:id="rId10"/>
    <p:sldId id="262" r:id="rId11"/>
    <p:sldId id="263" r:id="rId12"/>
    <p:sldId id="264" r:id="rId13"/>
    <p:sldId id="265" r:id="rId14"/>
    <p:sldId id="272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1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72CE3-3A32-4D95-9FDA-D9B47065AEC4}" type="datetimeFigureOut">
              <a:rPr lang="cs-CZ" smtClean="0"/>
              <a:t>27.08.2023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1B935-A0E7-4B44-AD4A-E5423D5B0E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4191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F4172-D140-4DDA-8539-06467F60CB44}" type="datetime1">
              <a:rPr lang="cs-CZ" smtClean="0"/>
              <a:t>27.08.2023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František Novotný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5AB5-44A4-4AD7-BF65-2B8A6B865D95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 descr="Obsah obrázku Písmo, Grafika, symbol, logo&#10;&#10;Popis byl vytvořen automaticky">
            <a:extLst>
              <a:ext uri="{FF2B5EF4-FFF2-40B4-BE49-F238E27FC236}">
                <a16:creationId xmlns:a16="http://schemas.microsoft.com/office/drawing/2014/main" id="{29591E16-76E8-365C-5ABF-C919689287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566" y="0"/>
            <a:ext cx="1647434" cy="166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8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C4B4D-520E-4955-BB50-EF4529262852}" type="datetime1">
              <a:rPr lang="cs-CZ" smtClean="0"/>
              <a:t>27.08.2023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František Novotný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5AB5-44A4-4AD7-BF65-2B8A6B865D9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539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E9C4-B6B1-4957-9E80-CBA11F686C56}" type="datetime1">
              <a:rPr lang="cs-CZ" smtClean="0"/>
              <a:t>27.08.2023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František Novotný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5AB5-44A4-4AD7-BF65-2B8A6B865D9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161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3C66-531B-4835-AC07-3083307D63F2}" type="datetime1">
              <a:rPr lang="cs-CZ" smtClean="0"/>
              <a:t>27.08.2023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František Novotný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5AB5-44A4-4AD7-BF65-2B8A6B865D9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211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2A46-8161-4D5B-800B-1FAD7D10A525}" type="datetime1">
              <a:rPr lang="cs-CZ" smtClean="0"/>
              <a:t>27.08.2023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František Novotný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5AB5-44A4-4AD7-BF65-2B8A6B865D95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38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A8E04-3728-4A23-A9A9-9091E769B651}" type="datetime1">
              <a:rPr lang="cs-CZ" smtClean="0"/>
              <a:t>27.08.2023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František Novotný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5AB5-44A4-4AD7-BF65-2B8A6B865D9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762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BFA00-7E1F-409A-9846-C0BC51CE6B70}" type="datetime1">
              <a:rPr lang="cs-CZ" smtClean="0"/>
              <a:t>27.08.2023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František Novotný</a:t>
            </a:r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5AB5-44A4-4AD7-BF65-2B8A6B865D9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623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1F5F-D7F6-4AA3-877A-B8CCE99CC088}" type="datetime1">
              <a:rPr lang="cs-CZ" smtClean="0"/>
              <a:t>27.08.2023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František Novotný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5AB5-44A4-4AD7-BF65-2B8A6B865D9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654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9390-5798-4BF9-A1C9-3E4F2542AE06}" type="datetime1">
              <a:rPr lang="cs-CZ" smtClean="0"/>
              <a:t>27.08.2023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cs-CZ"/>
              <a:t>František Novotný</a:t>
            </a:r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5AB5-44A4-4AD7-BF65-2B8A6B865D95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2" name="Obrázek 1" descr="Obsah obrázku Písmo, Grafika, symbol, logo&#10;&#10;Popis byl vytvořen automaticky">
            <a:extLst>
              <a:ext uri="{FF2B5EF4-FFF2-40B4-BE49-F238E27FC236}">
                <a16:creationId xmlns:a16="http://schemas.microsoft.com/office/drawing/2014/main" id="{D0BA4D61-D2BF-C781-6D26-4EEA827336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566" y="0"/>
            <a:ext cx="1647434" cy="166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0EF8496-3F1A-4341-B67E-D6992C37535C}" type="datetime1">
              <a:rPr lang="cs-CZ" smtClean="0"/>
              <a:t>27.08.2023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František Novotný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DE5AB5-44A4-4AD7-BF65-2B8A6B865D9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811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D4025-0A3E-4FBA-9F40-3920D31B73F3}" type="datetime1">
              <a:rPr lang="cs-CZ" smtClean="0"/>
              <a:t>27.08.2023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František Novotný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5AB5-44A4-4AD7-BF65-2B8A6B865D9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566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103E3AD-7A50-418A-BD57-6C8DE8DCC18C}" type="datetime1">
              <a:rPr lang="cs-CZ" smtClean="0"/>
              <a:t>27.08.2023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František Novotný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8DE5AB5-44A4-4AD7-BF65-2B8A6B865D95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 descr="Obsah obrázku Písmo, Grafika, symbol, logo&#10;&#10;Popis byl vytvořen automaticky">
            <a:extLst>
              <a:ext uri="{FF2B5EF4-FFF2-40B4-BE49-F238E27FC236}">
                <a16:creationId xmlns:a16="http://schemas.microsoft.com/office/drawing/2014/main" id="{23605BC4-EF62-374C-1AFC-2C7D300419F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566" y="0"/>
            <a:ext cx="1647434" cy="166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41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FFCB1C-C71F-C13A-5193-71D11E752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1948873"/>
            <a:ext cx="10058400" cy="2392217"/>
          </a:xfrm>
        </p:spPr>
        <p:txBody>
          <a:bodyPr/>
          <a:lstStyle/>
          <a:p>
            <a:pPr algn="ctr"/>
            <a:r>
              <a:rPr lang="cs-CZ" dirty="0">
                <a:latin typeface="+mn-lt"/>
              </a:rPr>
              <a:t>Konstrukční návrh přípojného vozidla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18EEF41-5A83-5B02-B2A4-76EFB543BB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880524"/>
          </a:xfrm>
        </p:spPr>
        <p:txBody>
          <a:bodyPr>
            <a:normAutofit/>
          </a:bodyPr>
          <a:lstStyle/>
          <a:p>
            <a:pPr algn="l"/>
            <a:r>
              <a:rPr lang="cs-CZ" sz="2000" dirty="0">
                <a:solidFill>
                  <a:schemeClr val="tx1"/>
                </a:solidFill>
                <a:latin typeface="+mn-lt"/>
              </a:rPr>
              <a:t>AUTOR BAKALÁŘSKÉ PRÁCE: FRANTIŠEK NOVOTNÝ</a:t>
            </a:r>
          </a:p>
          <a:p>
            <a:pPr algn="l"/>
            <a:r>
              <a:rPr lang="cs-CZ" sz="2000" dirty="0">
                <a:solidFill>
                  <a:schemeClr val="tx1"/>
                </a:solidFill>
                <a:latin typeface="+mn-lt"/>
              </a:rPr>
              <a:t>VEDOUCÍ BAKALÁŘSKÉ PRÁCE: ING</a:t>
            </a:r>
            <a:r>
              <a:rPr lang="nl-NL" sz="2000" dirty="0">
                <a:solidFill>
                  <a:schemeClr val="tx1"/>
                </a:solidFill>
                <a:latin typeface="+mn-lt"/>
              </a:rPr>
              <a:t>. 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JAN</a:t>
            </a:r>
            <a:r>
              <a:rPr lang="nl-NL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KOLÍNSKÝ</a:t>
            </a:r>
            <a:r>
              <a:rPr lang="nl-NL" sz="2000" dirty="0">
                <a:solidFill>
                  <a:schemeClr val="tx1"/>
                </a:solidFill>
                <a:latin typeface="+mn-lt"/>
              </a:rPr>
              <a:t>, 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PH</a:t>
            </a:r>
            <a:r>
              <a:rPr lang="nl-NL" sz="2000" dirty="0">
                <a:solidFill>
                  <a:schemeClr val="tx1"/>
                </a:solidFill>
                <a:latin typeface="+mn-lt"/>
              </a:rPr>
              <a:t>.D.</a:t>
            </a:r>
            <a:endParaRPr lang="cs-CZ" sz="2000" dirty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cs-CZ" sz="2000" dirty="0">
                <a:solidFill>
                  <a:schemeClr val="tx1"/>
                </a:solidFill>
                <a:latin typeface="+mn-lt"/>
              </a:rPr>
              <a:t>OPONENT BAKALÁŘSKÉ PRÁCE: </a:t>
            </a:r>
            <a:r>
              <a:rPr lang="cs-CZ" sz="2000" b="0" i="0" dirty="0">
                <a:solidFill>
                  <a:schemeClr val="tx1"/>
                </a:solidFill>
                <a:effectLst/>
                <a:latin typeface="+mn-lt"/>
              </a:rPr>
              <a:t>ING. MARTIN PODAŘIL, PHD., PH.D.</a:t>
            </a:r>
          </a:p>
          <a:p>
            <a:pPr algn="ctr"/>
            <a:r>
              <a:rPr lang="cs-CZ" sz="2000" dirty="0">
                <a:solidFill>
                  <a:schemeClr val="tx1"/>
                </a:solidFill>
                <a:latin typeface="+mn-lt"/>
              </a:rPr>
              <a:t>České Budějovice, 2023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EC87F71-1247-73CB-5257-528803C3241C}"/>
              </a:ext>
            </a:extLst>
          </p:cNvPr>
          <p:cNvSpPr txBox="1"/>
          <p:nvPr/>
        </p:nvSpPr>
        <p:spPr>
          <a:xfrm>
            <a:off x="1524000" y="29556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Vysoká škola technická a ekonomická v Českých Budějovicích </a:t>
            </a:r>
          </a:p>
          <a:p>
            <a:pPr algn="ctr"/>
            <a:r>
              <a:rPr lang="cs-CZ" dirty="0"/>
              <a:t>Ústav technicko-technologický</a:t>
            </a:r>
          </a:p>
        </p:txBody>
      </p:sp>
    </p:spTree>
    <p:extLst>
      <p:ext uri="{BB962C8B-B14F-4D97-AF65-F5344CB8AC3E}">
        <p14:creationId xmlns:p14="http://schemas.microsoft.com/office/powerpoint/2010/main" val="62725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E476AE-2BF9-B2D4-16BC-EDF47AEF4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Konfigurace „valník“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B90E125-A86B-24DF-65B7-EB3ED78143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0583" y="1823085"/>
            <a:ext cx="6750833" cy="4517102"/>
          </a:xfrm>
        </p:spPr>
      </p:pic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6F6D141-9228-4FE6-C723-722590162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František Novotný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957D1C3-2582-6D12-5167-7C57366C0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5AB5-44A4-4AD7-BF65-2B8A6B865D95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124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066B91-6D04-FE66-9B45-3AF8C0C03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dirty="0"/>
              <a:t>Elektroinstalace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C292C6-9AB6-BEAD-1B0E-F93C82BB4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r>
              <a:rPr lang="cs-CZ" dirty="0"/>
              <a:t>Spojení s vozidlem přes 7-pólovou zástrčku</a:t>
            </a:r>
          </a:p>
          <a:p>
            <a:r>
              <a:rPr lang="cs-CZ" dirty="0"/>
              <a:t>Napětí 12 V</a:t>
            </a:r>
          </a:p>
          <a:p>
            <a:r>
              <a:rPr lang="cs-CZ" dirty="0"/>
              <a:t>Zadní sdružené svítilny</a:t>
            </a:r>
          </a:p>
          <a:p>
            <a:r>
              <a:rPr lang="cs-CZ" dirty="0"/>
              <a:t>Přední obrysové svítilny</a:t>
            </a: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341A126-E392-8145-C9F9-9B4D9FBFB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072" y="2328050"/>
            <a:ext cx="6734649" cy="2912735"/>
          </a:xfrm>
          <a:prstGeom prst="rect">
            <a:avLst/>
          </a:prstGeo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5E0AAF3-C68B-436A-151D-0CF46EEDC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František Novotný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6476B29-D522-18EE-7780-F333C8511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8DE5AB5-44A4-4AD7-BF65-2B8A6B865D95}" type="slidenum">
              <a:rPr lang="cs-CZ" smtClean="0"/>
              <a:pPr>
                <a:spcAft>
                  <a:spcPts val="600"/>
                </a:spcAft>
              </a:pPr>
              <a:t>11</a:t>
            </a:fld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B1DE097-FE9C-007A-3001-3C5163891B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049"/>
          <a:stretch/>
        </p:blipFill>
        <p:spPr>
          <a:xfrm>
            <a:off x="1097279" y="3857414"/>
            <a:ext cx="2274494" cy="173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8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7CDF4C27-8902-1E17-0059-C7558E4869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3" t="17249" r="2184" b="1598"/>
          <a:stretch/>
        </p:blipFill>
        <p:spPr>
          <a:xfrm>
            <a:off x="104775" y="3105150"/>
            <a:ext cx="11820526" cy="320992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A735A67-6EAD-735C-BB19-56549B2EC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Návod k obsluze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6C6742-09B0-A5A4-8207-7B34A453C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Technické informace o vozidlu</a:t>
            </a:r>
          </a:p>
          <a:p>
            <a:r>
              <a:rPr lang="cs-CZ" dirty="0"/>
              <a:t>Příprava vozidla před jízdou</a:t>
            </a:r>
          </a:p>
          <a:p>
            <a:r>
              <a:rPr lang="cs-CZ" dirty="0"/>
              <a:t>Pokyny k jízdě s přívěsem</a:t>
            </a:r>
          </a:p>
          <a:p>
            <a:r>
              <a:rPr lang="cs-CZ" dirty="0"/>
              <a:t>Instalace bočnic</a:t>
            </a:r>
          </a:p>
          <a:p>
            <a:r>
              <a:rPr lang="cs-CZ" dirty="0"/>
              <a:t>Naložení nákladu</a:t>
            </a:r>
          </a:p>
          <a:p>
            <a:r>
              <a:rPr lang="cs-CZ" dirty="0"/>
              <a:t>Údržba vozidla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673BCA5-660D-CF84-CDE2-BDC035DAA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František Novotný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32FA97E-9A0B-6A46-FC82-22A6CD0FC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5AB5-44A4-4AD7-BF65-2B8A6B865D95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617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FAFAAF-E6DD-7E40-B386-00DCCFC10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76328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Skica</a:t>
            </a:r>
            <a:r>
              <a:rPr lang="en-US" sz="5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návrhu</a:t>
            </a:r>
            <a:r>
              <a:rPr lang="en-US" sz="5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vozíku</a:t>
            </a:r>
            <a:r>
              <a:rPr lang="en-US" sz="5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br>
              <a:rPr lang="cs-CZ" sz="51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5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 </a:t>
            </a:r>
            <a:r>
              <a:rPr lang="en-US" sz="5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údaji</a:t>
            </a:r>
            <a:r>
              <a:rPr lang="en-US" sz="5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pro </a:t>
            </a:r>
            <a:r>
              <a:rPr lang="en-US" sz="5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schvalovací</a:t>
            </a:r>
            <a:r>
              <a:rPr lang="en-US" sz="5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proces</a:t>
            </a:r>
            <a:endParaRPr lang="en-US" sz="5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Zástupný obsah 6" descr="Obsah obrázku diagram, Technický výkres, skica, Plán&#10;&#10;Popis byl vytvořen automaticky">
            <a:extLst>
              <a:ext uri="{FF2B5EF4-FFF2-40B4-BE49-F238E27FC236}">
                <a16:creationId xmlns:a16="http://schemas.microsoft.com/office/drawing/2014/main" id="{CA699946-E7A4-3874-C754-01E6A6DC1D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6" y="325379"/>
            <a:ext cx="8102501" cy="5732515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2443A7F-5DB9-FD03-70CD-659EAC72F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František Novotný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D2DF39A-30AF-2BE3-ECF0-1C2EAD88D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F8DE5AB5-44A4-4AD7-BF65-2B8A6B865D95}" type="slidenum">
              <a:rPr lang="en-US" smtClean="0"/>
              <a:pPr defTabSz="914400">
                <a:spcAft>
                  <a:spcPts val="600"/>
                </a:spcAft>
              </a:pPr>
              <a:t>13</a:t>
            </a:fld>
            <a:endParaRPr lang="en-US"/>
          </a:p>
        </p:txBody>
      </p:sp>
      <p:pic>
        <p:nvPicPr>
          <p:cNvPr id="8" name="Obrázek 7" descr="Obsah obrázku Písmo, Grafika, symbol, logo&#10;&#10;Popis byl vytvořen automaticky">
            <a:extLst>
              <a:ext uri="{FF2B5EF4-FFF2-40B4-BE49-F238E27FC236}">
                <a16:creationId xmlns:a16="http://schemas.microsoft.com/office/drawing/2014/main" id="{206DD219-CD1B-C5FC-9CF5-7AAA039F92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406" y="4664724"/>
            <a:ext cx="1647434" cy="166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15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7F3F49-47DC-587F-9DA6-40114D0B9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A0A11F-6036-F15E-CD6F-4657A93CC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Zpracování postupu schvalovacího procesu jednotlivě vyrobeného přípojného vozidla</a:t>
            </a:r>
          </a:p>
          <a:p>
            <a:r>
              <a:rPr lang="cs-CZ" dirty="0"/>
              <a:t>Zpracování přehledu komponent a polotovarů</a:t>
            </a:r>
          </a:p>
          <a:p>
            <a:r>
              <a:rPr lang="cs-CZ" dirty="0"/>
              <a:t>3D model vozidla</a:t>
            </a:r>
          </a:p>
          <a:p>
            <a:r>
              <a:rPr lang="cs-CZ" dirty="0"/>
              <a:t>Vytvoření podkladů pro schvalovací proces</a:t>
            </a:r>
          </a:p>
          <a:p>
            <a:pPr lvl="1"/>
            <a:r>
              <a:rPr lang="cs-CZ" dirty="0"/>
              <a:t>Návod k obsluze</a:t>
            </a:r>
          </a:p>
          <a:p>
            <a:pPr lvl="1"/>
            <a:r>
              <a:rPr lang="cs-CZ" dirty="0"/>
              <a:t>Nákres sestavy silničního vozidla s rozměry</a:t>
            </a:r>
          </a:p>
          <a:p>
            <a:r>
              <a:rPr lang="cs-CZ" dirty="0"/>
              <a:t>Modulárnost vozidla </a:t>
            </a:r>
          </a:p>
          <a:p>
            <a:r>
              <a:rPr lang="cs-CZ" dirty="0"/>
              <a:t>Prostor pro další rozvoj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9A076B9-9756-BB4B-C5E7-09782E95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František Novotný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E2C1426-DB69-720A-2937-41C8646A9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5AB5-44A4-4AD7-BF65-2B8A6B865D95}" type="slidenum">
              <a:rPr lang="cs-CZ" smtClean="0"/>
              <a:t>14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44382A6-E794-4E26-0D82-62E1ADD57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874" y="3068357"/>
            <a:ext cx="5886926" cy="295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B41418D8-DB65-B04D-0067-691681D374ED}"/>
              </a:ext>
            </a:extLst>
          </p:cNvPr>
          <p:cNvSpPr txBox="1"/>
          <p:nvPr/>
        </p:nvSpPr>
        <p:spPr>
          <a:xfrm>
            <a:off x="712209" y="3075057"/>
            <a:ext cx="10767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/>
              <a:t>Děkuji za pozornost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36533F5-4FEC-E05E-A2BF-1E9DA635B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František Novotný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2A6DCE0-A394-D405-02BB-1F33DCFC2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5AB5-44A4-4AD7-BF65-2B8A6B865D95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198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F75F21-559A-566E-4EBE-A0CCC8CF2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63081B-0C4E-8AAB-CC41-41C74F6FD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Cílem bakalářské práce je přehledně popsat postupu výroby a schválení jednotlivě vyráběného přípojného vozidla, zpracování přehledu dostupných a využitelných komponent, konstrukční návrh vozidla kategorie O1 s danými rozměry s využitím vhodných komponent a polotovarů. Vytvoření nákresu sestavy silničního vozidla s uvedením rozměrů a hmotností a sestavení návodu k údržbě a obsluze vozidla v českém jazyce.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7C7DFFA-5565-9FF4-3156-44BDE0E66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František Novotný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FBFCD2E-944B-D2C3-FCBD-E0AE16AE8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5AB5-44A4-4AD7-BF65-2B8A6B865D95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31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AB58AB-CA99-F610-EA9C-B25895D36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Legislativní požadavky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B655EE-071E-7462-3394-63250670A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Legislativní požadavky</a:t>
            </a:r>
          </a:p>
          <a:p>
            <a:pPr lvl="1"/>
            <a:r>
              <a:rPr lang="cs-CZ" dirty="0"/>
              <a:t>Zákon č. 56/2001 Sb. o podmínkách provozu vozidel na pozemních komunikacích</a:t>
            </a:r>
          </a:p>
          <a:p>
            <a:pPr lvl="1"/>
            <a:r>
              <a:rPr lang="cs-CZ" b="0" i="0" u="none" strike="noStrike" baseline="0" dirty="0">
                <a:solidFill>
                  <a:srgbClr val="000000"/>
                </a:solidFill>
              </a:rPr>
              <a:t>Vyhláška č. 341/2014 Sb. o schvalování technické způsobilosti o technických podmínkách provozu vozidel na pozemních komunikacích </a:t>
            </a:r>
          </a:p>
          <a:p>
            <a:pPr lvl="1"/>
            <a:r>
              <a:rPr lang="cs-CZ" b="0" i="0" u="none" strike="noStrike" baseline="0" dirty="0">
                <a:solidFill>
                  <a:srgbClr val="000000"/>
                </a:solidFill>
              </a:rPr>
              <a:t>Nařízení Evropského parlamentu a Rady (EU) 2018/858 o schvalování motorových vozidel a jejich přípojných vozidel, jakož i systémů, konstrukčních částí a samostatných technických celků určených pro tato vozidla a o dozoru nad trhem s nimi</a:t>
            </a:r>
          </a:p>
          <a:p>
            <a:pPr marL="201168" lvl="1" indent="0">
              <a:buNone/>
            </a:pPr>
            <a:endParaRPr lang="cs-CZ" dirty="0"/>
          </a:p>
          <a:p>
            <a:pPr marL="201168" lvl="1" indent="0">
              <a:buNone/>
            </a:pPr>
            <a:r>
              <a:rPr lang="cs-CZ" dirty="0"/>
              <a:t>Přehled komponent</a:t>
            </a:r>
          </a:p>
          <a:p>
            <a:pPr lvl="1"/>
            <a:r>
              <a:rPr lang="cs-CZ" dirty="0"/>
              <a:t>Použitelné polotovary</a:t>
            </a:r>
          </a:p>
          <a:p>
            <a:pPr lvl="1"/>
            <a:r>
              <a:rPr lang="cs-CZ" dirty="0"/>
              <a:t>Požadavky kladené předpisy na použité díly</a:t>
            </a:r>
          </a:p>
          <a:p>
            <a:pPr marL="201168" lvl="1" indent="0">
              <a:buNone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566C5BF-5606-4721-FBB2-28E8A1C04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František Novotný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43ACBC6-83ED-6770-D3BC-6B658F3D6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5AB5-44A4-4AD7-BF65-2B8A6B865D95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723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61B04D-9A65-625C-D0EA-C95829BFF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Zadané rozměry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EFD7EF-09EE-D7EB-5ABD-5BDF3FDC2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Ložná plocha</a:t>
            </a:r>
          </a:p>
          <a:p>
            <a:pPr lvl="1"/>
            <a:r>
              <a:rPr lang="cs-CZ" dirty="0"/>
              <a:t>Délka: 1830 mm</a:t>
            </a:r>
          </a:p>
          <a:p>
            <a:pPr lvl="1"/>
            <a:r>
              <a:rPr lang="cs-CZ" dirty="0"/>
              <a:t>Šířka:  1400 mm</a:t>
            </a:r>
          </a:p>
          <a:p>
            <a:r>
              <a:rPr lang="cs-CZ" dirty="0"/>
              <a:t>Celkové rozměry</a:t>
            </a:r>
          </a:p>
          <a:p>
            <a:pPr lvl="1"/>
            <a:r>
              <a:rPr lang="cs-CZ" dirty="0"/>
              <a:t>Délka: 2830 mm</a:t>
            </a:r>
          </a:p>
          <a:p>
            <a:pPr lvl="1"/>
            <a:r>
              <a:rPr lang="cs-CZ" dirty="0"/>
              <a:t>Šířka:  1860 mm</a:t>
            </a:r>
          </a:p>
          <a:p>
            <a:pPr lvl="1"/>
            <a:r>
              <a:rPr lang="cs-CZ" dirty="0"/>
              <a:t>Výška: 760 mm</a:t>
            </a:r>
          </a:p>
          <a:p>
            <a:r>
              <a:rPr lang="cs-CZ" dirty="0"/>
              <a:t>Kolo: 4,5x13</a:t>
            </a:r>
          </a:p>
          <a:p>
            <a:r>
              <a:rPr lang="cs-CZ" dirty="0"/>
              <a:t>Pneumatika: 155/80 R13</a:t>
            </a:r>
          </a:p>
          <a:p>
            <a:r>
              <a:rPr lang="cs-CZ" dirty="0"/>
              <a:t>Celková hmotnost: 750 kg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DBD2DB1-A10E-DD9D-C1BD-D91456847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František Novotný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0EECC4E-ABFB-671B-BE35-01090E03C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5AB5-44A4-4AD7-BF65-2B8A6B865D95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5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51D2E5-9F55-171B-36C4-B8FE48EBF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Rám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3F7BEB4-560E-1132-954B-DF6CEE6284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953" y="1857761"/>
            <a:ext cx="7633054" cy="4481622"/>
          </a:xfrm>
        </p:spPr>
      </p:pic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38592EE-9F29-A188-3EF3-81978B5D8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František Novotný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6EC45AF-6B95-0158-BE50-9A94A22BA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5AB5-44A4-4AD7-BF65-2B8A6B865D95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403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5943C7-6C9E-ACF0-5903-1418F4AE1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Oj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2EBB55A-756B-8976-1DF8-D6BA5617E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František Novotný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954EB47-20E0-B755-D988-CD2B30A6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5AB5-44A4-4AD7-BF65-2B8A6B865D95}" type="slidenum">
              <a:rPr lang="cs-CZ" smtClean="0"/>
              <a:t>6</a:t>
            </a:fld>
            <a:endParaRPr lang="cs-CZ" dirty="0"/>
          </a:p>
        </p:txBody>
      </p:sp>
      <p:pic>
        <p:nvPicPr>
          <p:cNvPr id="12" name="Zástupný obsah 11">
            <a:extLst>
              <a:ext uri="{FF2B5EF4-FFF2-40B4-BE49-F238E27FC236}">
                <a16:creationId xmlns:a16="http://schemas.microsoft.com/office/drawing/2014/main" id="{D2ABD883-713B-72C8-AC19-5628998659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0226" y="1826066"/>
            <a:ext cx="7498492" cy="448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14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E8BF65-9F37-E6FA-E034-0425ADBC4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Náprava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7E33717D-9D91-B048-F1F2-13F84A812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37" t="4775" r="6152" b="1223"/>
          <a:stretch/>
        </p:blipFill>
        <p:spPr>
          <a:xfrm>
            <a:off x="2724151" y="1830312"/>
            <a:ext cx="6922012" cy="4446664"/>
          </a:xfr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F68D456-A1DA-5FF0-73A7-07E13AC08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František Novotný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B79A09D-F2F8-6E89-9DA4-A31AB331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5AB5-44A4-4AD7-BF65-2B8A6B865D95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128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B85242-4005-CDA2-D884-5F5E40501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Konfigurace „plato“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F753ADDC-BA18-CDEC-4F51-15F99B6FC9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4612" y="1771650"/>
            <a:ext cx="6962775" cy="4532877"/>
          </a:xfrm>
        </p:spPr>
      </p:pic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399042A-9139-2631-F87A-F4CF145F8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František Novotný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A212EAB-11D8-DDF9-BBC3-2464DC262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5AB5-44A4-4AD7-BF65-2B8A6B865D95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748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C6BAD7-B057-4607-C4F0-A4EE56315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 připevnění korby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D299CE9-98DA-3F48-2C2B-37AF535116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1912938"/>
            <a:ext cx="4652545" cy="4022725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540A19B-5918-B83E-67A5-1FC722B03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137" y="1908088"/>
            <a:ext cx="4652544" cy="4027575"/>
          </a:xfrm>
          <a:prstGeom prst="rect">
            <a:avLst/>
          </a:prstGeom>
        </p:spPr>
      </p:pic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08BBEE2-F9FE-DBE3-BE22-5ADF47342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František Novotný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5B45C08-B5D1-B95A-FF37-C8488202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5AB5-44A4-4AD7-BF65-2B8A6B865D95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0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421</TotalTime>
  <Words>378</Words>
  <Application>Microsoft Office PowerPoint</Application>
  <PresentationFormat>Širokoúhlá obrazovka</PresentationFormat>
  <Paragraphs>86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Calibri</vt:lpstr>
      <vt:lpstr>Calibri Light</vt:lpstr>
      <vt:lpstr>Open Sans</vt:lpstr>
      <vt:lpstr>Retrospektiva</vt:lpstr>
      <vt:lpstr>Konstrukční návrh přípojného vozidla</vt:lpstr>
      <vt:lpstr>Cíl práce</vt:lpstr>
      <vt:lpstr>Legislativní požadavky</vt:lpstr>
      <vt:lpstr>Zadané rozměry</vt:lpstr>
      <vt:lpstr>Rám</vt:lpstr>
      <vt:lpstr>Oj</vt:lpstr>
      <vt:lpstr>Náprava</vt:lpstr>
      <vt:lpstr>Konfigurace „plato“</vt:lpstr>
      <vt:lpstr>Systém připevnění korby</vt:lpstr>
      <vt:lpstr>Konfigurace „valník“</vt:lpstr>
      <vt:lpstr>Elektroinstalace</vt:lpstr>
      <vt:lpstr>Návod k obsluze</vt:lpstr>
      <vt:lpstr>Skica návrhu vozíku  s údaji pro schvalovací proces</vt:lpstr>
      <vt:lpstr>Shrnutí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Ohajoba František Novotný</dc:title>
  <dc:creator>František Novotný</dc:creator>
  <cp:lastModifiedBy>František Novotný</cp:lastModifiedBy>
  <cp:revision>12</cp:revision>
  <dcterms:created xsi:type="dcterms:W3CDTF">2023-06-12T22:22:15Z</dcterms:created>
  <dcterms:modified xsi:type="dcterms:W3CDTF">2023-08-27T19:48:41Z</dcterms:modified>
</cp:coreProperties>
</file>