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8" r:id="rId12"/>
    <p:sldId id="269" r:id="rId13"/>
    <p:sldId id="265" r:id="rId14"/>
    <p:sldId id="26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9CAD0F-5D4C-067B-958C-88C4FEA5F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F8381B9-0C64-9ADB-16BE-83A4916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DC30DE-C0CB-F786-BA30-3C8F6BF6B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6E64-CE16-49FC-8C96-2D55CC51055B}" type="datetimeFigureOut">
              <a:rPr lang="cs-CZ" smtClean="0"/>
              <a:t>13. 6. 2023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55DB6E-5E34-6C1F-C2EA-D1F0BAE6B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179DA2-2A80-8ECB-8C74-DDEC23764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FD09-FE6B-4461-9311-951AC66F4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155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413D5D-3739-D53F-D37F-D452415F1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93C457-4CAF-AE9F-5836-2384A5712F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100B09-7A1F-E075-C45C-764EF1388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6E64-CE16-49FC-8C96-2D55CC51055B}" type="datetimeFigureOut">
              <a:rPr lang="cs-CZ" smtClean="0"/>
              <a:t>13. 6. 2023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40A96F-8F07-1EC1-85A4-840B6180E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935C93-3598-91CB-3375-561AE67C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FD09-FE6B-4461-9311-951AC66F4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390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5F343BE-8532-6296-EF79-37762E349A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06F75D1-B6ED-D22C-F22F-AD3F1F5A9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3CDBD0-6D1F-31D2-A738-647C02B80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6E64-CE16-49FC-8C96-2D55CC51055B}" type="datetimeFigureOut">
              <a:rPr lang="cs-CZ" smtClean="0"/>
              <a:t>13. 6. 2023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9CF35F-DF56-31D9-E0BB-FE5916620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96DBB3-4659-DFD1-7967-6358FFBCB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FD09-FE6B-4461-9311-951AC66F4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19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7C0351-58EC-A97B-53D1-BE1DEA7E1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73C89E-ED73-A5E5-81B7-1B75E29FC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8EF359-591C-8F93-6D56-E3490C016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6E64-CE16-49FC-8C96-2D55CC51055B}" type="datetimeFigureOut">
              <a:rPr lang="cs-CZ" smtClean="0"/>
              <a:t>13. 6. 2023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99723A-FF9B-8F00-44E1-9EB6BE5BF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2591ED-F906-85F5-B0DD-0162C1052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FD09-FE6B-4461-9311-951AC66F4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3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45203-1EA2-FAAC-F4AC-13591916B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E120CD-6F70-E285-67FC-34ED6EF46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F461AC-6756-1519-90BA-3FEA8235B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6E64-CE16-49FC-8C96-2D55CC51055B}" type="datetimeFigureOut">
              <a:rPr lang="cs-CZ" smtClean="0"/>
              <a:t>13. 6. 2023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DE4F76-5FEB-AC52-1698-1B5F80DBD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28F3E2-549C-52E5-4FD7-BC2CC28FA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FD09-FE6B-4461-9311-951AC66F4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71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E98F17-5F43-0874-4A2A-3F87454D0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A1ADC8-D3FC-5A71-D4EB-D9E924884D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FF8AA1-C6E7-69CB-B545-6848F0A1C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DC4BEE0-A013-5C17-B2FC-968362F50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6E64-CE16-49FC-8C96-2D55CC51055B}" type="datetimeFigureOut">
              <a:rPr lang="cs-CZ" smtClean="0"/>
              <a:t>13. 6. 2023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D12C51-A549-48F0-FC78-06C56029B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9D7FD7-EB11-CDCF-4D7D-1CA2E116E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FD09-FE6B-4461-9311-951AC66F4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131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6482B3-3C9F-5447-22BD-C981C4636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E797DDA-66AA-40A5-26AA-44DEBC2DC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6954FC3-3E81-F820-7645-FE9DE2107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E270BA7-9368-4DD5-FB4C-04139F430C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EE8D232-258E-3252-74B0-642CEB276E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9C137B8-67D1-58FF-0A43-ED32F921E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6E64-CE16-49FC-8C96-2D55CC51055B}" type="datetimeFigureOut">
              <a:rPr lang="cs-CZ" smtClean="0"/>
              <a:t>13. 6. 2023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41CFAFF-71A6-CA68-5880-368281315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AEB92C7-DD8F-150E-37EC-477776039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FD09-FE6B-4461-9311-951AC66F4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33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9004D-F4A6-AF04-F50E-8DC1D58ED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60088E1-24A2-23BA-DEA5-3A25B2891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6E64-CE16-49FC-8C96-2D55CC51055B}" type="datetimeFigureOut">
              <a:rPr lang="cs-CZ" smtClean="0"/>
              <a:t>13. 6. 2023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314CBA2-3E64-759D-3D81-CEA6E58FB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A731B92-9FF9-D819-1749-7CE087EE6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FD09-FE6B-4461-9311-951AC66F4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0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B9C4292-F4FD-6919-03A2-5087B1AB5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6E64-CE16-49FC-8C96-2D55CC51055B}" type="datetimeFigureOut">
              <a:rPr lang="cs-CZ" smtClean="0"/>
              <a:t>13. 6. 2023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A21912-1909-B346-77B8-63DAC9D0D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B1117E-740D-F092-3854-85AED9EA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FD09-FE6B-4461-9311-951AC66F4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898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1E170-01D4-32F2-0328-764AD1413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5115C8-BEB2-7CB6-CA7D-CFE481E6D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B62A36C-A280-8FE1-31D8-0829E100A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A137ABD-9E1A-CA32-9B96-7E192D620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6E64-CE16-49FC-8C96-2D55CC51055B}" type="datetimeFigureOut">
              <a:rPr lang="cs-CZ" smtClean="0"/>
              <a:t>13. 6. 2023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7123A0D-6CC5-7716-887A-381FA7030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CA685E8-3F1F-7EE7-D075-3F4E6423E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FD09-FE6B-4461-9311-951AC66F4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88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F73F3F-C9EC-4859-375B-C367C3FF1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239796E-3FFA-D54A-A99D-A6C33AA051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5268250-7B4C-792A-659B-B6D4775D8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EEF2C6F-2BC5-D3CC-FFC8-B184E4C51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6E64-CE16-49FC-8C96-2D55CC51055B}" type="datetimeFigureOut">
              <a:rPr lang="cs-CZ" smtClean="0"/>
              <a:t>13. 6. 2023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F78424-D1C7-44F0-7565-0647F15D8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40B3F5-A9CD-1616-FA17-3A4040F95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FD09-FE6B-4461-9311-951AC66F4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207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735767D-EF5E-070D-AECE-ABDF9299E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5E157E4-1E74-F001-93D1-FD214CB0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CA3877-4B97-A111-63FD-C621A7CA2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E6E64-CE16-49FC-8C96-2D55CC51055B}" type="datetimeFigureOut">
              <a:rPr lang="cs-CZ" smtClean="0"/>
              <a:t>13. 6. 2023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401B58-8688-3A35-A859-3126D61CED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01DBB0-EB1A-D9F0-0ADE-8E31560777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6FD09-FE6B-4461-9311-951AC66F4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243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6A0B6-7173-81EB-74CB-083F09CC0E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Vysoká škola technická a ekonomická v Českých Budějovicích</a:t>
            </a:r>
            <a:b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technicko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technologický</a:t>
            </a:r>
            <a:b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Analýza vlivu průměru plnící komory tlakového licího stroje na zachycení plynů v objemu odlitku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DC070F-222A-F3CD-0A60-9F8C763FD3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2238"/>
            <a:ext cx="9144000" cy="1655762"/>
          </a:xfrm>
        </p:spPr>
        <p:txBody>
          <a:bodyPr/>
          <a:lstStyle/>
          <a:p>
            <a:pPr algn="l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 bakalářské práce:	Radek Bambula</a:t>
            </a:r>
          </a:p>
          <a:p>
            <a:pPr algn="l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Vedoucí bakalářské práce:	Ing. Ján Majerník, PhD.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730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403C17-F865-0284-23F3-92C01390D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Aplikační část</a:t>
            </a:r>
            <a:b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Vyplňování licí komory</a:t>
            </a:r>
          </a:p>
        </p:txBody>
      </p:sp>
      <p:pic>
        <p:nvPicPr>
          <p:cNvPr id="4" name="Zástupný obsah 3" descr="Obsah obrázku kalendář&#10;&#10;Popis byl vytvořen automaticky">
            <a:extLst>
              <a:ext uri="{FF2B5EF4-FFF2-40B4-BE49-F238E27FC236}">
                <a16:creationId xmlns:a16="http://schemas.microsoft.com/office/drawing/2014/main" id="{989B0600-EA08-BFFF-2260-5F6C977630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3393" y="365125"/>
            <a:ext cx="5069185" cy="643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627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4B483B-E023-4635-B6BC-83516D787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Aplikační část</a:t>
            </a:r>
            <a:b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Vyplňování licí komory</a:t>
            </a:r>
            <a:endParaRPr lang="cs-CZ" sz="4000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EBB8B443-3811-2832-AF9F-B6C5E2B82A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02535" y="440626"/>
            <a:ext cx="4972816" cy="631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258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27C723-572C-D5E6-D4F8-76A55FBC4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Aplikační část</a:t>
            </a:r>
            <a:b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Vyplňování licí komory</a:t>
            </a:r>
            <a:endParaRPr lang="cs-CZ" sz="4000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34A351A2-596F-3713-B6F7-F10A531201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66700" y="365125"/>
            <a:ext cx="5038928" cy="6401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018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8DB2DE-B24E-832A-0F16-EA85FF75A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6771CD-8928-C2F0-AEA4-23B97820A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Úkolem bakalářské práce bylo zanalyzovat vlivu průměru plnící komory tlakového licího stroje na zachycení plynů v objemu odlitku.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Analýza byla vypracována na základě vyplňování licí komory taveninou pro dosažení minimální hodnoty zachycení objemu vzduchu v odlitku.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Nejdůležitějšími parametry pro kvalitní odlitek je zachycení objemu plynu v tavenině, teplota taveniny a průběh vlny taveniny.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Bylo simulováno a zkoumáno proudění taveniny do vtokové soustavy, kde hlavním cílem bylo zjistit nejmenší zachycení vzduchu objemu odlitku.</a:t>
            </a:r>
          </a:p>
        </p:txBody>
      </p:sp>
    </p:spTree>
    <p:extLst>
      <p:ext uri="{BB962C8B-B14F-4D97-AF65-F5344CB8AC3E}">
        <p14:creationId xmlns:p14="http://schemas.microsoft.com/office/powerpoint/2010/main" val="2891497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88E87B-9AB2-E320-110C-1C5AA60FA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3851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EA2C65-E638-0814-0F04-0FDDFD347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850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3CC5CA-5B17-F1A5-B7B4-4103492C1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231870-0C6E-191C-4BDB-4D1B6AF7D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Cílem práce je analyzovat vliv průměru horizontální studené komory tlakového licího stroje na zachytávání plynů taveninou v plnící fázi licího cyklu a jejich následný transport a usazování v objemu odlitků. Primárním sledovaným parametrem je zachycení plynů v objemu odlitku na konci plnící fáze. Sekundárně bude sledován vývoj vlny v plnící komoře, charakter proudění taveniny skrz vtokové kanály a teplotní charakteristiky taveniny ve zvolených místech vtokové soustavy.</a:t>
            </a:r>
          </a:p>
        </p:txBody>
      </p:sp>
    </p:spTree>
    <p:extLst>
      <p:ext uri="{BB962C8B-B14F-4D97-AF65-F5344CB8AC3E}">
        <p14:creationId xmlns:p14="http://schemas.microsoft.com/office/powerpoint/2010/main" val="356156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ED086-2B05-9B5D-CE95-83AE0ADF9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Teoreticko-metodologická část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technologie lití kovů pod tlakem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40E2B1-09D9-430D-2D4E-A325C4B58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Silové působení pístu na taveninu v plnící komoře tlakového licího stroje.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Spočívá v zalisování tekutého kovu pod tlakem do formy.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Taveniny se dopraví z plnící komory do dutiny formy pomocí vtokové soustavy.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Výroba tenkostěnných odlitků, přesné kopírování reliéfu dutiny formy.</a:t>
            </a:r>
          </a:p>
        </p:txBody>
      </p:sp>
    </p:spTree>
    <p:extLst>
      <p:ext uri="{BB962C8B-B14F-4D97-AF65-F5344CB8AC3E}">
        <p14:creationId xmlns:p14="http://schemas.microsoft.com/office/powerpoint/2010/main" val="478579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F30B8D-F4CB-08EB-D066-EC724F19D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Teoreticko-metodologická část</a:t>
            </a:r>
            <a:b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Výhody lití kovů pod tlakem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1B0D6F-09D5-0AD7-AC14-A4E65B4AE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Malé rozměrové tolerance.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Hladký povrch.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Výroba tvarově složitějších součástí, výroba tenkostěnných odlitků.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Malé náklady na mzdu za jeden odlitek.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Nízká produkce odpadu.</a:t>
            </a:r>
          </a:p>
        </p:txBody>
      </p:sp>
    </p:spTree>
    <p:extLst>
      <p:ext uri="{BB962C8B-B14F-4D97-AF65-F5344CB8AC3E}">
        <p14:creationId xmlns:p14="http://schemas.microsoft.com/office/powerpoint/2010/main" val="1925669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1E139E-5879-8475-789F-E1B630C64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Teoreticko-metodologická část</a:t>
            </a:r>
            <a:b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Nevýhody lití kovů pod tlakem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DDC832-AA44-3E5A-7ED4-A76041DD2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Vysoké náklady na zhotovení licí formy.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Pouze neželezné kovy, případně malý počet neželezných kovů.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Pórovitost odlitků.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Kvalifikovaná obsluha stroje.</a:t>
            </a:r>
          </a:p>
        </p:txBody>
      </p:sp>
    </p:spTree>
    <p:extLst>
      <p:ext uri="{BB962C8B-B14F-4D97-AF65-F5344CB8AC3E}">
        <p14:creationId xmlns:p14="http://schemas.microsoft.com/office/powerpoint/2010/main" val="2986477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CD0899-F5D9-4A87-2DFA-269A1C2E7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Teoreticko-metodologická část</a:t>
            </a:r>
            <a:b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Stroje pro technologii lití kovů pod tlakem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77488F-397A-A2BB-E192-28CACBDFA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Stroje s teplou licí komorou: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Vstřikování kovu pístem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Vstřikování kovu vzduchem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Stroje se studenou licí komorou: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Vertikální komora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Horizontální komora</a:t>
            </a:r>
          </a:p>
        </p:txBody>
      </p:sp>
    </p:spTree>
    <p:extLst>
      <p:ext uri="{BB962C8B-B14F-4D97-AF65-F5344CB8AC3E}">
        <p14:creationId xmlns:p14="http://schemas.microsoft.com/office/powerpoint/2010/main" val="272797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B4B18-8384-D523-F996-964AE027B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Aplikační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68D826-1832-5FFC-2B3D-0C88D7583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Zachycení vzduchu v objemu odlitku.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Vyplňování licí komory.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Průměry komor: 60, 70, 80 mm.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Rychlosti pístu: 0,3 m/s, 0,7 m/s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Výška tablety: 20 mm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Konstantní objem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EA4E231-F06C-F882-FA03-30CE08A95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2691" y="2077271"/>
            <a:ext cx="3190091" cy="3292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615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15B5CB-BA4C-E9CD-F719-A29B4B430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Aplikační část</a:t>
            </a:r>
            <a:b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parametry, nastavení simulace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3CE93827-BEF1-C5BF-AED6-4438E6326B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636759"/>
              </p:ext>
            </p:extLst>
          </p:nvPr>
        </p:nvGraphicFramePr>
        <p:xfrm>
          <a:off x="3437089" y="1753299"/>
          <a:ext cx="5317822" cy="1875172"/>
        </p:xfrm>
        <a:graphic>
          <a:graphicData uri="http://schemas.openxmlformats.org/drawingml/2006/table">
            <a:tbl>
              <a:tblPr firstRow="1" firstCol="1" bandRow="1"/>
              <a:tblGrid>
                <a:gridCol w="2716478">
                  <a:extLst>
                    <a:ext uri="{9D8B030D-6E8A-4147-A177-3AD203B41FA5}">
                      <a16:colId xmlns:a16="http://schemas.microsoft.com/office/drawing/2014/main" val="3726428348"/>
                    </a:ext>
                  </a:extLst>
                </a:gridCol>
                <a:gridCol w="2601344">
                  <a:extLst>
                    <a:ext uri="{9D8B030D-6E8A-4147-A177-3AD203B41FA5}">
                      <a16:colId xmlns:a16="http://schemas.microsoft.com/office/drawing/2014/main" val="982730001"/>
                    </a:ext>
                  </a:extLst>
                </a:gridCol>
              </a:tblGrid>
              <a:tr h="4687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Materiál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AlSi12Cu(Fe)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025077"/>
                  </a:ext>
                </a:extLst>
              </a:tr>
              <a:tr h="4687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Hustota materiálu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2650 kg.m</a:t>
                      </a:r>
                      <a:r>
                        <a:rPr lang="cs-CZ" sz="12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9425806"/>
                  </a:ext>
                </a:extLst>
              </a:tr>
              <a:tr h="4687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Objem odlitku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51697,9 . 10</a:t>
                      </a:r>
                      <a:r>
                        <a:rPr lang="cs-CZ" sz="12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</a:t>
                      </a: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</a:t>
                      </a:r>
                      <a:r>
                        <a:rPr lang="cs-CZ" sz="12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4500507"/>
                  </a:ext>
                </a:extLst>
              </a:tr>
              <a:tr h="4687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Hmotnost odlitku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0,136 kg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156162"/>
                  </a:ext>
                </a:extLst>
              </a:tr>
            </a:tbl>
          </a:graphicData>
        </a:graphic>
      </p:graphicFrame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38E30F39-E7FC-DA63-61B2-3F71F86294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951779"/>
              </p:ext>
            </p:extLst>
          </p:nvPr>
        </p:nvGraphicFramePr>
        <p:xfrm>
          <a:off x="3437089" y="4077941"/>
          <a:ext cx="5317822" cy="1875170"/>
        </p:xfrm>
        <a:graphic>
          <a:graphicData uri="http://schemas.openxmlformats.org/drawingml/2006/table">
            <a:tbl>
              <a:tblPr firstRow="1" firstCol="1" bandRow="1"/>
              <a:tblGrid>
                <a:gridCol w="2716478">
                  <a:extLst>
                    <a:ext uri="{9D8B030D-6E8A-4147-A177-3AD203B41FA5}">
                      <a16:colId xmlns:a16="http://schemas.microsoft.com/office/drawing/2014/main" val="798572431"/>
                    </a:ext>
                  </a:extLst>
                </a:gridCol>
                <a:gridCol w="2601344">
                  <a:extLst>
                    <a:ext uri="{9D8B030D-6E8A-4147-A177-3AD203B41FA5}">
                      <a16:colId xmlns:a16="http://schemas.microsoft.com/office/drawing/2014/main" val="645650809"/>
                    </a:ext>
                  </a:extLst>
                </a:gridCol>
              </a:tblGrid>
              <a:tr h="37838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Maximální teplota taveniny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708 °C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7437379"/>
                  </a:ext>
                </a:extLst>
              </a:tr>
              <a:tr h="37838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Teplota formy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220 °C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2773435"/>
                  </a:ext>
                </a:extLst>
              </a:tr>
              <a:tr h="37279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Rychlosti lisovacího pístu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 m/s, 0,7 m/s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1996399"/>
                  </a:ext>
                </a:extLst>
              </a:tr>
              <a:tr h="37279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Dotlak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MPa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4427918"/>
                  </a:ext>
                </a:extLst>
              </a:tr>
              <a:tr h="37279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Délka plnící komory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 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550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586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0CE44A-C616-C7F2-2E1B-BE35861B5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Aplikační část</a:t>
            </a:r>
            <a:b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Zachycení vzduchu v objemu odlitku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F559AB20-B555-7563-7A80-2DFD13BB24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714975"/>
              </p:ext>
            </p:extLst>
          </p:nvPr>
        </p:nvGraphicFramePr>
        <p:xfrm>
          <a:off x="586530" y="3309165"/>
          <a:ext cx="5352875" cy="2655697"/>
        </p:xfrm>
        <a:graphic>
          <a:graphicData uri="http://schemas.openxmlformats.org/drawingml/2006/table">
            <a:tbl>
              <a:tblPr firstRow="1" firstCol="1" bandRow="1"/>
              <a:tblGrid>
                <a:gridCol w="2811494">
                  <a:extLst>
                    <a:ext uri="{9D8B030D-6E8A-4147-A177-3AD203B41FA5}">
                      <a16:colId xmlns:a16="http://schemas.microsoft.com/office/drawing/2014/main" val="2692992568"/>
                    </a:ext>
                  </a:extLst>
                </a:gridCol>
                <a:gridCol w="1838508">
                  <a:extLst>
                    <a:ext uri="{9D8B030D-6E8A-4147-A177-3AD203B41FA5}">
                      <a16:colId xmlns:a16="http://schemas.microsoft.com/office/drawing/2014/main" val="1973731149"/>
                    </a:ext>
                  </a:extLst>
                </a:gridCol>
                <a:gridCol w="702873">
                  <a:extLst>
                    <a:ext uri="{9D8B030D-6E8A-4147-A177-3AD203B41FA5}">
                      <a16:colId xmlns:a16="http://schemas.microsoft.com/office/drawing/2014/main" val="2796571691"/>
                    </a:ext>
                  </a:extLst>
                </a:gridCol>
              </a:tblGrid>
              <a:tr h="1834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Rychlost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Zachycení objemu vzduchu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Jednotky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87688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12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0,3 m/s, konstantní objem, průměr 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0,4246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[%]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777990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12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0,7 m/s, konstantní objem, průměr 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0,43865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[%]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590343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12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0,3 m/s, tableta 20, průměr 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0,2489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[%]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8847531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12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0,7 m/s, tableta 20, průměr 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0,62885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[%]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1130192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12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0,3 m/s, tableta 20, průměr 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0,3674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[%]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299830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12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0,7 m/s, tableta 20, průměr 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0,3869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[%]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953060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12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0,3 m/s, konstantní objem, průměr 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0,8136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[%]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997474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12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0,7 m/s, konstantní objem, průměr 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0,86995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[%]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684187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12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0,3 m/s, tableta 20, průměr 80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0,69615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[%]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17029"/>
                  </a:ext>
                </a:extLst>
              </a:tr>
              <a:tr h="1834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12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0,7 m/s, tableta 20, průměr 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0,7401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[%]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1816782"/>
                  </a:ext>
                </a:extLst>
              </a:tr>
            </a:tbl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4D6BCDD9-06B7-8D1B-A0A3-DB1ECEED1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7970" y="3191885"/>
            <a:ext cx="4625830" cy="2890256"/>
          </a:xfrm>
          <a:prstGeom prst="rect">
            <a:avLst/>
          </a:prstGeom>
        </p:spPr>
      </p:pic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814F353A-2C5D-9E9D-C845-4EE6ACF9E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554D7B7-7FC0-A767-B1B1-9F2D609E28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2007" y="362839"/>
            <a:ext cx="2641793" cy="2655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9122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629</Words>
  <Application>Microsoft Office PowerPoint</Application>
  <PresentationFormat>Širokoúhlá obrazovka</PresentationFormat>
  <Paragraphs>99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Motiv Office</vt:lpstr>
      <vt:lpstr>Vysoká škola technická a ekonomická v Českých Budějovicích  Ústav technicko – technologický  Analýza vlivu průměru plnící komory tlakového licího stroje na zachycení plynů v objemu odlitku </vt:lpstr>
      <vt:lpstr>Cíl práce</vt:lpstr>
      <vt:lpstr>Teoreticko-metodologická část Charakteristika technologie lití kovů pod tlakem</vt:lpstr>
      <vt:lpstr>Teoreticko-metodologická část Výhody lití kovů pod tlakem</vt:lpstr>
      <vt:lpstr>Teoreticko-metodologická část Nevýhody lití kovů pod tlakem</vt:lpstr>
      <vt:lpstr>Teoreticko-metodologická část Stroje pro technologii lití kovů pod tlakem</vt:lpstr>
      <vt:lpstr>Aplikační část</vt:lpstr>
      <vt:lpstr>Aplikační část Základní parametry, nastavení simulace</vt:lpstr>
      <vt:lpstr>Aplikační část Zachycení vzduchu v objemu odlitku</vt:lpstr>
      <vt:lpstr>Aplikační část Vyplňování licí komory</vt:lpstr>
      <vt:lpstr>Aplikační část Vyplňování licí komory</vt:lpstr>
      <vt:lpstr>Aplikační část Vyplňování licí komory</vt:lpstr>
      <vt:lpstr>Závěr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 Ústav technicko – technologický  Analýza vlivu průměru plnící komory tlakového licího stroje na zachycení plynů v objemu odlitku </dc:title>
  <dc:creator>Radek Bambula</dc:creator>
  <cp:lastModifiedBy>Radek Bambula</cp:lastModifiedBy>
  <cp:revision>12</cp:revision>
  <dcterms:created xsi:type="dcterms:W3CDTF">2023-06-11T19:29:29Z</dcterms:created>
  <dcterms:modified xsi:type="dcterms:W3CDTF">2023-06-13T17:11:10Z</dcterms:modified>
</cp:coreProperties>
</file>