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4" r:id="rId8"/>
    <p:sldId id="265" r:id="rId9"/>
    <p:sldId id="262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6/12/2023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10393" y="2404534"/>
            <a:ext cx="9597005" cy="1646299"/>
          </a:xfrm>
        </p:spPr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Využití GIS pro hodnocení pěší dostupnosti zastávek VHD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37857" y="4050833"/>
            <a:ext cx="7336146" cy="1096899"/>
          </a:xfrm>
        </p:spPr>
        <p:txBody>
          <a:bodyPr>
            <a:normAutofit lnSpcReduction="10000"/>
          </a:bodyPr>
          <a:lstStyle/>
          <a:p>
            <a:pPr algn="l"/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Autor bakalářské práce: Jakub Hulec</a:t>
            </a:r>
          </a:p>
          <a:p>
            <a:pPr algn="l"/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Vedoucí bakalářské práce: Ing. Ladislav Bartuška Ph.D.</a:t>
            </a:r>
          </a:p>
          <a:p>
            <a:pPr algn="l"/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Oponent bakalářské práce: Ing. Žaneta Bartušková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1937857" y="5450743"/>
            <a:ext cx="6662942" cy="8000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České Budějovice, červen 2023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499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5" y="95250"/>
            <a:ext cx="9131477" cy="1320800"/>
          </a:xfrm>
        </p:spPr>
        <p:txBody>
          <a:bodyPr/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Dosažené </a:t>
            </a:r>
            <a:r>
              <a:rPr lang="cs-CZ" sz="4000" dirty="0" smtClean="0">
                <a:solidFill>
                  <a:schemeClr val="accent2">
                    <a:lumMod val="50000"/>
                  </a:schemeClr>
                </a:solidFill>
              </a:rPr>
              <a:t>výsledky – Jindřichův Hradec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1501"/>
            <a:ext cx="8601075" cy="6086498"/>
          </a:xfrm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251286"/>
              </p:ext>
            </p:extLst>
          </p:nvPr>
        </p:nvGraphicFramePr>
        <p:xfrm>
          <a:off x="8729417" y="861582"/>
          <a:ext cx="3148258" cy="5043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883"/>
                <a:gridCol w="1095375"/>
              </a:tblGrid>
              <a:tr h="888346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Obalová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</a:rPr>
                        <a:t> zóna/</a:t>
                      </a:r>
                      <a:r>
                        <a:rPr lang="cs-CZ" b="0" baseline="0" dirty="0" err="1" smtClean="0">
                          <a:solidFill>
                            <a:schemeClr val="tx1"/>
                          </a:solidFill>
                        </a:rPr>
                        <a:t>Buffer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99,57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888346">
                <a:tc>
                  <a:txBody>
                    <a:bodyPr/>
                    <a:lstStyle/>
                    <a:p>
                      <a:r>
                        <a:rPr lang="cs-CZ" dirty="0" smtClean="0"/>
                        <a:t>HERE.com/</a:t>
                      </a:r>
                      <a:r>
                        <a:rPr lang="cs-CZ" dirty="0" err="1" smtClean="0"/>
                        <a:t>ArcGIS</a:t>
                      </a:r>
                      <a:r>
                        <a:rPr lang="cs-CZ" baseline="0" dirty="0" smtClean="0"/>
                        <a:t> Online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134,70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64451">
                <a:tc>
                  <a:txBody>
                    <a:bodyPr/>
                    <a:lstStyle/>
                    <a:p>
                      <a:r>
                        <a:rPr lang="cs-CZ" dirty="0" smtClean="0"/>
                        <a:t>HERE.com/</a:t>
                      </a:r>
                      <a:r>
                        <a:rPr lang="cs-CZ" dirty="0" err="1" smtClean="0"/>
                        <a:t>ArcGIS</a:t>
                      </a:r>
                      <a:r>
                        <a:rPr lang="cs-CZ" baseline="0" dirty="0" smtClean="0"/>
                        <a:t> PRO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95,82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64451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OpenStreetMap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79,97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764451">
                <a:tc>
                  <a:txBody>
                    <a:bodyPr/>
                    <a:lstStyle/>
                    <a:p>
                      <a:r>
                        <a:rPr lang="cs-CZ" dirty="0" smtClean="0"/>
                        <a:t>Vlastní data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100,43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73873">
                <a:tc>
                  <a:txBody>
                    <a:bodyPr/>
                    <a:lstStyle/>
                    <a:p>
                      <a:r>
                        <a:rPr lang="cs-CZ" dirty="0" smtClean="0"/>
                        <a:t>Vlastní</a:t>
                      </a:r>
                      <a:r>
                        <a:rPr lang="cs-CZ" baseline="0" dirty="0" smtClean="0"/>
                        <a:t> data s posouzením reliéfu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137,94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49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684" y="95250"/>
            <a:ext cx="8596668" cy="1320800"/>
          </a:xfrm>
        </p:spPr>
        <p:txBody>
          <a:bodyPr/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Dosažené </a:t>
            </a:r>
            <a:r>
              <a:rPr lang="cs-CZ" sz="4000" dirty="0" smtClean="0">
                <a:solidFill>
                  <a:schemeClr val="accent2">
                    <a:lumMod val="50000"/>
                  </a:schemeClr>
                </a:solidFill>
              </a:rPr>
              <a:t>výsledky - Dobev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1501"/>
            <a:ext cx="8601075" cy="6086498"/>
          </a:xfrm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927211"/>
              </p:ext>
            </p:extLst>
          </p:nvPr>
        </p:nvGraphicFramePr>
        <p:xfrm>
          <a:off x="8729417" y="861582"/>
          <a:ext cx="3148258" cy="5043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883"/>
                <a:gridCol w="1095375"/>
              </a:tblGrid>
              <a:tr h="888346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Obalová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</a:rPr>
                        <a:t> zóna/</a:t>
                      </a:r>
                      <a:r>
                        <a:rPr lang="cs-CZ" b="0" baseline="0" dirty="0" err="1" smtClean="0">
                          <a:solidFill>
                            <a:schemeClr val="tx1"/>
                          </a:solidFill>
                        </a:rPr>
                        <a:t>Buffer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105,19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88346">
                <a:tc>
                  <a:txBody>
                    <a:bodyPr/>
                    <a:lstStyle/>
                    <a:p>
                      <a:r>
                        <a:rPr lang="cs-CZ" dirty="0" smtClean="0"/>
                        <a:t>HERE.com/</a:t>
                      </a:r>
                      <a:r>
                        <a:rPr lang="cs-CZ" dirty="0" err="1" smtClean="0"/>
                        <a:t>ArcGIS</a:t>
                      </a:r>
                      <a:r>
                        <a:rPr lang="cs-CZ" baseline="0" dirty="0" smtClean="0"/>
                        <a:t> Online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138,96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64451">
                <a:tc>
                  <a:txBody>
                    <a:bodyPr/>
                    <a:lstStyle/>
                    <a:p>
                      <a:r>
                        <a:rPr lang="cs-CZ" dirty="0" smtClean="0"/>
                        <a:t>HERE.com/</a:t>
                      </a:r>
                      <a:r>
                        <a:rPr lang="cs-CZ" dirty="0" err="1" smtClean="0"/>
                        <a:t>ArcGIS</a:t>
                      </a:r>
                      <a:r>
                        <a:rPr lang="cs-CZ" baseline="0" dirty="0" smtClean="0"/>
                        <a:t> PRO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101,30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64451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OpenStreetMap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72,73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764451">
                <a:tc>
                  <a:txBody>
                    <a:bodyPr/>
                    <a:lstStyle/>
                    <a:p>
                      <a:r>
                        <a:rPr lang="cs-CZ" dirty="0" smtClean="0"/>
                        <a:t>Vlastní data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97,40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73873">
                <a:tc>
                  <a:txBody>
                    <a:bodyPr/>
                    <a:lstStyle/>
                    <a:p>
                      <a:r>
                        <a:rPr lang="cs-CZ" dirty="0" smtClean="0"/>
                        <a:t>Vlastní</a:t>
                      </a:r>
                      <a:r>
                        <a:rPr lang="cs-CZ" baseline="0" dirty="0" smtClean="0"/>
                        <a:t> data s posouzením reliéfu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98,70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59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2">
                    <a:lumMod val="50000"/>
                  </a:schemeClr>
                </a:solidFill>
              </a:rPr>
              <a:t>Závěrečné shrnutí</a:t>
            </a:r>
            <a:endParaRPr lang="cs-CZ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Vhodné datové sady HERE.com a vlastní data</a:t>
            </a:r>
          </a:p>
          <a:p>
            <a:r>
              <a:rPr lang="cs-CZ" dirty="0" smtClean="0"/>
              <a:t>Opustit od metody Obalová zóna/</a:t>
            </a:r>
            <a:r>
              <a:rPr lang="cs-CZ" dirty="0" err="1" smtClean="0"/>
              <a:t>buffer</a:t>
            </a:r>
            <a:endParaRPr lang="cs-CZ" dirty="0" smtClean="0"/>
          </a:p>
          <a:p>
            <a:r>
              <a:rPr lang="cs-CZ" dirty="0" smtClean="0"/>
              <a:t>Datovou sadu </a:t>
            </a:r>
            <a:r>
              <a:rPr lang="cs-CZ" dirty="0" err="1" smtClean="0"/>
              <a:t>OpenStreetMap</a:t>
            </a:r>
            <a:r>
              <a:rPr lang="cs-CZ" dirty="0" smtClean="0"/>
              <a:t> není vhodné využívat</a:t>
            </a:r>
          </a:p>
          <a:p>
            <a:r>
              <a:rPr lang="cs-CZ" dirty="0" smtClean="0"/>
              <a:t>Pěší rychlost dle </a:t>
            </a:r>
            <a:r>
              <a:rPr lang="cs-CZ" dirty="0" err="1" smtClean="0"/>
              <a:t>Toblerovy</a:t>
            </a:r>
            <a:r>
              <a:rPr lang="cs-CZ" dirty="0" smtClean="0"/>
              <a:t> funkcí neodpovídá ostatním metodám</a:t>
            </a:r>
          </a:p>
          <a:p>
            <a:r>
              <a:rPr lang="cs-CZ" dirty="0" smtClean="0"/>
              <a:t>Při využití dat HERE.com je rozdíl v metodě zpracování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8520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2">
                    <a:lumMod val="50000"/>
                  </a:schemeClr>
                </a:solidFill>
              </a:rPr>
              <a:t>Dotazy?</a:t>
            </a:r>
            <a:endParaRPr lang="cs-CZ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Bez dotazů vedoucího práce a oponenta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0752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5173" y="289140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solidFill>
                  <a:schemeClr val="accent2">
                    <a:lumMod val="50000"/>
                  </a:schemeClr>
                </a:solidFill>
              </a:rPr>
              <a:t>Děkuji za pozornost!</a:t>
            </a:r>
            <a:endParaRPr lang="cs-CZ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2">
                    <a:lumMod val="50000"/>
                  </a:schemeClr>
                </a:solidFill>
              </a:rPr>
              <a:t>Motivace a důvod řešeného tématu</a:t>
            </a:r>
            <a:endParaRPr lang="cs-CZ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063693"/>
            <a:ext cx="8596668" cy="397767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Rozvoj sídel, vhodnost/nutnost analýzy dostupnosti</a:t>
            </a:r>
          </a:p>
          <a:p>
            <a:r>
              <a:rPr lang="cs-CZ" sz="2400" dirty="0" smtClean="0"/>
              <a:t>Vývoj v GIS analýzách, dostupnější datové sady</a:t>
            </a:r>
          </a:p>
          <a:p>
            <a:r>
              <a:rPr lang="cs-CZ" sz="2400" dirty="0" smtClean="0"/>
              <a:t>Přínos pro zlepšení stávající praxe</a:t>
            </a:r>
          </a:p>
          <a:p>
            <a:r>
              <a:rPr lang="cs-CZ" sz="2400" dirty="0" smtClean="0"/>
              <a:t>Přesah do jiných oborů</a:t>
            </a:r>
          </a:p>
          <a:p>
            <a:r>
              <a:rPr lang="cs-CZ" sz="2400" dirty="0" smtClean="0"/>
              <a:t>Znalosti nástrojů GIS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33614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2">
                    <a:lumMod val="50000"/>
                  </a:schemeClr>
                </a:solidFill>
              </a:rPr>
              <a:t>Cíl práce</a:t>
            </a:r>
            <a:endParaRPr lang="cs-CZ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Cílem práce je určit oblast s přiměřenou pěší dostupností zastávek veřejné hromadné dopravy. V rámci práce budou prověřeny relevantní datové sady a porovnány různé metody vymezení v prostředí geografických informačních systémů. Dále bude aplikována vhodná metoda ve vybraném území a bude provedeno vyhodnocení výsledků analýzy.</a:t>
            </a:r>
          </a:p>
        </p:txBody>
      </p:sp>
    </p:spTree>
    <p:extLst>
      <p:ext uri="{BB962C8B-B14F-4D97-AF65-F5344CB8AC3E}">
        <p14:creationId xmlns:p14="http://schemas.microsoft.com/office/powerpoint/2010/main" val="229845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2">
                    <a:lumMod val="50000"/>
                  </a:schemeClr>
                </a:solidFill>
              </a:rPr>
              <a:t>Výzkumný problém</a:t>
            </a:r>
            <a:endParaRPr lang="cs-CZ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Vybráno 6 lokalit</a:t>
            </a:r>
          </a:p>
          <a:p>
            <a:r>
              <a:rPr lang="cs-CZ" dirty="0" smtClean="0"/>
              <a:t>Příprava rozličných datových sad</a:t>
            </a:r>
          </a:p>
          <a:p>
            <a:r>
              <a:rPr lang="cs-CZ" dirty="0" smtClean="0"/>
              <a:t>Provedení síťové analýzy a analýzy </a:t>
            </a:r>
            <a:r>
              <a:rPr lang="cs-CZ" dirty="0" err="1" smtClean="0"/>
              <a:t>buffer</a:t>
            </a:r>
            <a:endParaRPr lang="cs-CZ" dirty="0" smtClean="0"/>
          </a:p>
          <a:p>
            <a:r>
              <a:rPr lang="cs-CZ" dirty="0" smtClean="0"/>
              <a:t>Popsat rozdílnost mezi jednotlivými pokusy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9782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2060"/>
                </a:solidFill>
              </a:rPr>
              <a:t>Použité metody</a:t>
            </a:r>
            <a:endParaRPr lang="cs-CZ" sz="4000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r>
              <a:rPr lang="cs-CZ" sz="2400" dirty="0" smtClean="0"/>
              <a:t>Sběr dat</a:t>
            </a:r>
          </a:p>
          <a:p>
            <a:pPr lvl="1"/>
            <a:r>
              <a:rPr lang="cs-CZ" sz="2000" dirty="0" smtClean="0"/>
              <a:t>Sběr vlastních dat </a:t>
            </a:r>
            <a:r>
              <a:rPr lang="cs-CZ" sz="2000" dirty="0" err="1" smtClean="0"/>
              <a:t>vektorizací</a:t>
            </a:r>
            <a:endParaRPr lang="cs-CZ" sz="2000" dirty="0" smtClean="0"/>
          </a:p>
          <a:p>
            <a:pPr lvl="1"/>
            <a:r>
              <a:rPr lang="cs-CZ" sz="2000" dirty="0" smtClean="0"/>
              <a:t>Výběr vhodných datových sad</a:t>
            </a:r>
          </a:p>
          <a:p>
            <a:r>
              <a:rPr lang="cs-CZ" sz="2400" dirty="0" smtClean="0"/>
              <a:t>Zpracování dat</a:t>
            </a:r>
          </a:p>
          <a:p>
            <a:pPr lvl="1"/>
            <a:r>
              <a:rPr lang="cs-CZ" sz="2000" dirty="0" smtClean="0"/>
              <a:t>2 druhy analýz (</a:t>
            </a:r>
            <a:r>
              <a:rPr lang="cs-CZ" sz="2000" dirty="0" err="1" smtClean="0"/>
              <a:t>buffer</a:t>
            </a:r>
            <a:r>
              <a:rPr lang="cs-CZ" sz="2000" dirty="0" smtClean="0"/>
              <a:t>/obalová zóna a síťová analýza)</a:t>
            </a:r>
          </a:p>
          <a:p>
            <a:pPr lvl="1"/>
            <a:r>
              <a:rPr lang="cs-CZ" sz="2000" dirty="0" smtClean="0"/>
              <a:t>6 pokusů u 6 lokalit</a:t>
            </a:r>
          </a:p>
          <a:p>
            <a:r>
              <a:rPr lang="cs-CZ" sz="2400" dirty="0" smtClean="0"/>
              <a:t>Vyhodnocení dat</a:t>
            </a:r>
          </a:p>
          <a:p>
            <a:pPr lvl="1"/>
            <a:r>
              <a:rPr lang="cs-CZ" sz="2000" dirty="0" smtClean="0"/>
              <a:t>Využití dat RUIAN</a:t>
            </a:r>
            <a:endParaRPr lang="cs-CZ" sz="20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075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233" y="0"/>
            <a:ext cx="9218791" cy="1285875"/>
          </a:xfrm>
        </p:spPr>
        <p:txBody>
          <a:bodyPr/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Dosažené </a:t>
            </a:r>
            <a:r>
              <a:rPr lang="cs-CZ" sz="4000" dirty="0" smtClean="0">
                <a:solidFill>
                  <a:schemeClr val="accent2">
                    <a:lumMod val="50000"/>
                  </a:schemeClr>
                </a:solidFill>
              </a:rPr>
              <a:t>výsledky – České Budějovice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1501"/>
            <a:ext cx="8601075" cy="6086498"/>
          </a:xfrm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048309"/>
              </p:ext>
            </p:extLst>
          </p:nvPr>
        </p:nvGraphicFramePr>
        <p:xfrm>
          <a:off x="8729417" y="861582"/>
          <a:ext cx="3148258" cy="5037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883"/>
                <a:gridCol w="1095375"/>
              </a:tblGrid>
              <a:tr h="881493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Obalová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</a:rPr>
                        <a:t> zóna/</a:t>
                      </a:r>
                      <a:r>
                        <a:rPr lang="cs-CZ" b="0" baseline="0" dirty="0" err="1" smtClean="0">
                          <a:solidFill>
                            <a:schemeClr val="tx1"/>
                          </a:solidFill>
                        </a:rPr>
                        <a:t>Buffer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131,54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888346">
                <a:tc>
                  <a:txBody>
                    <a:bodyPr/>
                    <a:lstStyle/>
                    <a:p>
                      <a:r>
                        <a:rPr lang="cs-CZ" dirty="0" smtClean="0"/>
                        <a:t>HERE.com/</a:t>
                      </a:r>
                      <a:r>
                        <a:rPr lang="cs-CZ" dirty="0" err="1" smtClean="0"/>
                        <a:t>ArcGIS</a:t>
                      </a:r>
                      <a:r>
                        <a:rPr lang="cs-CZ" baseline="0" dirty="0" smtClean="0"/>
                        <a:t> Online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118,41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64451">
                <a:tc>
                  <a:txBody>
                    <a:bodyPr/>
                    <a:lstStyle/>
                    <a:p>
                      <a:r>
                        <a:rPr lang="cs-CZ" dirty="0" smtClean="0"/>
                        <a:t>HERE.com/</a:t>
                      </a:r>
                      <a:r>
                        <a:rPr lang="cs-CZ" dirty="0" err="1" smtClean="0"/>
                        <a:t>ArcGIS</a:t>
                      </a:r>
                      <a:r>
                        <a:rPr lang="cs-CZ" baseline="0" dirty="0" smtClean="0"/>
                        <a:t> PRO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99,88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64451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OpenStreetMap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25,09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764451">
                <a:tc>
                  <a:txBody>
                    <a:bodyPr/>
                    <a:lstStyle/>
                    <a:p>
                      <a:r>
                        <a:rPr lang="cs-CZ" dirty="0" smtClean="0"/>
                        <a:t>Vlastní data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95,19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73873">
                <a:tc>
                  <a:txBody>
                    <a:bodyPr/>
                    <a:lstStyle/>
                    <a:p>
                      <a:r>
                        <a:rPr lang="cs-CZ" dirty="0" smtClean="0"/>
                        <a:t>Vlastní</a:t>
                      </a:r>
                      <a:r>
                        <a:rPr lang="cs-CZ" baseline="0" dirty="0" smtClean="0"/>
                        <a:t> data s posouzením reliéfu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100,12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047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233" y="0"/>
            <a:ext cx="9218791" cy="1285875"/>
          </a:xfrm>
        </p:spPr>
        <p:txBody>
          <a:bodyPr/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Dosažené </a:t>
            </a:r>
            <a:r>
              <a:rPr lang="cs-CZ" sz="4000" dirty="0" smtClean="0">
                <a:solidFill>
                  <a:schemeClr val="accent2">
                    <a:lumMod val="50000"/>
                  </a:schemeClr>
                </a:solidFill>
              </a:rPr>
              <a:t>výsledky – Tábor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71501"/>
            <a:ext cx="8601073" cy="6086498"/>
          </a:xfrm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292479"/>
              </p:ext>
            </p:extLst>
          </p:nvPr>
        </p:nvGraphicFramePr>
        <p:xfrm>
          <a:off x="8729417" y="861582"/>
          <a:ext cx="3148258" cy="5037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883"/>
                <a:gridCol w="1095375"/>
              </a:tblGrid>
              <a:tr h="881493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Obalová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</a:rPr>
                        <a:t> zóna/</a:t>
                      </a:r>
                      <a:r>
                        <a:rPr lang="cs-CZ" b="0" baseline="0" dirty="0" err="1" smtClean="0">
                          <a:solidFill>
                            <a:schemeClr val="tx1"/>
                          </a:solidFill>
                        </a:rPr>
                        <a:t>Buffer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126,45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888346">
                <a:tc>
                  <a:txBody>
                    <a:bodyPr/>
                    <a:lstStyle/>
                    <a:p>
                      <a:r>
                        <a:rPr lang="cs-CZ" dirty="0" smtClean="0"/>
                        <a:t>HERE.com/</a:t>
                      </a:r>
                      <a:r>
                        <a:rPr lang="cs-CZ" dirty="0" err="1" smtClean="0"/>
                        <a:t>ArcGIS</a:t>
                      </a:r>
                      <a:r>
                        <a:rPr lang="cs-CZ" baseline="0" dirty="0" smtClean="0"/>
                        <a:t> Online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113,90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764451">
                <a:tc>
                  <a:txBody>
                    <a:bodyPr/>
                    <a:lstStyle/>
                    <a:p>
                      <a:r>
                        <a:rPr lang="cs-CZ" dirty="0" smtClean="0"/>
                        <a:t>HERE.com/</a:t>
                      </a:r>
                      <a:r>
                        <a:rPr lang="cs-CZ" dirty="0" err="1" smtClean="0"/>
                        <a:t>ArcGIS</a:t>
                      </a:r>
                      <a:r>
                        <a:rPr lang="cs-CZ" baseline="0" dirty="0" smtClean="0"/>
                        <a:t> PRO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99,28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764451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OpenStreetMap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76,09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764451">
                <a:tc>
                  <a:txBody>
                    <a:bodyPr/>
                    <a:lstStyle/>
                    <a:p>
                      <a:r>
                        <a:rPr lang="cs-CZ" dirty="0" smtClean="0"/>
                        <a:t>Vlastní data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100,72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973873">
                <a:tc>
                  <a:txBody>
                    <a:bodyPr/>
                    <a:lstStyle/>
                    <a:p>
                      <a:r>
                        <a:rPr lang="cs-CZ" dirty="0" smtClean="0"/>
                        <a:t>Vlastní</a:t>
                      </a:r>
                      <a:r>
                        <a:rPr lang="cs-CZ" baseline="0" dirty="0" smtClean="0"/>
                        <a:t> data s posouzením reliéfu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96,20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98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233" y="0"/>
            <a:ext cx="9218791" cy="1285875"/>
          </a:xfrm>
        </p:spPr>
        <p:txBody>
          <a:bodyPr/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Dosažené </a:t>
            </a:r>
            <a:r>
              <a:rPr lang="cs-CZ" sz="4000" dirty="0" smtClean="0">
                <a:solidFill>
                  <a:schemeClr val="accent2">
                    <a:lumMod val="50000"/>
                  </a:schemeClr>
                </a:solidFill>
              </a:rPr>
              <a:t>výsledky – Písek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71501"/>
            <a:ext cx="8601073" cy="6086497"/>
          </a:xfrm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70806"/>
              </p:ext>
            </p:extLst>
          </p:nvPr>
        </p:nvGraphicFramePr>
        <p:xfrm>
          <a:off x="8729417" y="861582"/>
          <a:ext cx="3148258" cy="5037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883"/>
                <a:gridCol w="1095375"/>
              </a:tblGrid>
              <a:tr h="881493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Obalová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</a:rPr>
                        <a:t> zóna/</a:t>
                      </a:r>
                      <a:r>
                        <a:rPr lang="cs-CZ" b="0" baseline="0" dirty="0" err="1" smtClean="0">
                          <a:solidFill>
                            <a:schemeClr val="tx1"/>
                          </a:solidFill>
                        </a:rPr>
                        <a:t>Buffer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99,52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88346">
                <a:tc>
                  <a:txBody>
                    <a:bodyPr/>
                    <a:lstStyle/>
                    <a:p>
                      <a:r>
                        <a:rPr lang="cs-CZ" dirty="0" smtClean="0"/>
                        <a:t>HERE.com/</a:t>
                      </a:r>
                      <a:r>
                        <a:rPr lang="cs-CZ" dirty="0" err="1" smtClean="0"/>
                        <a:t>ArcGIS</a:t>
                      </a:r>
                      <a:r>
                        <a:rPr lang="cs-CZ" baseline="0" dirty="0" smtClean="0"/>
                        <a:t> Online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112,23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64451">
                <a:tc>
                  <a:txBody>
                    <a:bodyPr/>
                    <a:lstStyle/>
                    <a:p>
                      <a:r>
                        <a:rPr lang="cs-CZ" dirty="0" smtClean="0"/>
                        <a:t>HERE.com/</a:t>
                      </a:r>
                      <a:r>
                        <a:rPr lang="cs-CZ" dirty="0" err="1" smtClean="0"/>
                        <a:t>ArcGIS</a:t>
                      </a:r>
                      <a:r>
                        <a:rPr lang="cs-CZ" baseline="0" dirty="0" smtClean="0"/>
                        <a:t> PRO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100,21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64451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OpenStreetMap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74,91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764451">
                <a:tc>
                  <a:txBody>
                    <a:bodyPr/>
                    <a:lstStyle/>
                    <a:p>
                      <a:r>
                        <a:rPr lang="cs-CZ" dirty="0" smtClean="0"/>
                        <a:t>Vlastní data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99,79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73873">
                <a:tc>
                  <a:txBody>
                    <a:bodyPr/>
                    <a:lstStyle/>
                    <a:p>
                      <a:r>
                        <a:rPr lang="cs-CZ" dirty="0" smtClean="0"/>
                        <a:t>Vlastní</a:t>
                      </a:r>
                      <a:r>
                        <a:rPr lang="cs-CZ" baseline="0" dirty="0" smtClean="0"/>
                        <a:t> data s posouzením reliéfu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108,22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05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684" y="95250"/>
            <a:ext cx="8596668" cy="1320800"/>
          </a:xfrm>
        </p:spPr>
        <p:txBody>
          <a:bodyPr/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Dosažené </a:t>
            </a:r>
            <a:r>
              <a:rPr lang="cs-CZ" sz="4000" dirty="0" smtClean="0">
                <a:solidFill>
                  <a:schemeClr val="accent2">
                    <a:lumMod val="50000"/>
                  </a:schemeClr>
                </a:solidFill>
              </a:rPr>
              <a:t>výsledky - Strakonice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1500"/>
            <a:ext cx="8601075" cy="6086500"/>
          </a:xfrm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853543"/>
              </p:ext>
            </p:extLst>
          </p:nvPr>
        </p:nvGraphicFramePr>
        <p:xfrm>
          <a:off x="8729417" y="861582"/>
          <a:ext cx="3148258" cy="5043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883"/>
                <a:gridCol w="1095375"/>
              </a:tblGrid>
              <a:tr h="888346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Obalová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</a:rPr>
                        <a:t> zóna/</a:t>
                      </a:r>
                      <a:r>
                        <a:rPr lang="cs-CZ" b="0" baseline="0" dirty="0" err="1" smtClean="0">
                          <a:solidFill>
                            <a:schemeClr val="tx1"/>
                          </a:solidFill>
                        </a:rPr>
                        <a:t>Buffer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111,97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888346">
                <a:tc>
                  <a:txBody>
                    <a:bodyPr/>
                    <a:lstStyle/>
                    <a:p>
                      <a:r>
                        <a:rPr lang="cs-CZ" dirty="0" smtClean="0"/>
                        <a:t>HERE.com/</a:t>
                      </a:r>
                      <a:r>
                        <a:rPr lang="cs-CZ" dirty="0" err="1" smtClean="0"/>
                        <a:t>ArcGIS</a:t>
                      </a:r>
                      <a:r>
                        <a:rPr lang="cs-CZ" baseline="0" dirty="0" smtClean="0"/>
                        <a:t> Online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103,70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64451">
                <a:tc>
                  <a:txBody>
                    <a:bodyPr/>
                    <a:lstStyle/>
                    <a:p>
                      <a:r>
                        <a:rPr lang="cs-CZ" dirty="0" smtClean="0"/>
                        <a:t>HERE.com/</a:t>
                      </a:r>
                      <a:r>
                        <a:rPr lang="cs-CZ" dirty="0" err="1" smtClean="0"/>
                        <a:t>ArcGIS</a:t>
                      </a:r>
                      <a:r>
                        <a:rPr lang="cs-CZ" baseline="0" dirty="0" smtClean="0"/>
                        <a:t> PRO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84,05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64451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OpenStreetMap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56,41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764451">
                <a:tc>
                  <a:txBody>
                    <a:bodyPr/>
                    <a:lstStyle/>
                    <a:p>
                      <a:r>
                        <a:rPr lang="cs-CZ" dirty="0" smtClean="0"/>
                        <a:t>Vlastní data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96,30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73873">
                <a:tc>
                  <a:txBody>
                    <a:bodyPr/>
                    <a:lstStyle/>
                    <a:p>
                      <a:r>
                        <a:rPr lang="cs-CZ" dirty="0" smtClean="0"/>
                        <a:t>Vlastní</a:t>
                      </a:r>
                      <a:r>
                        <a:rPr lang="cs-CZ" baseline="0" dirty="0" smtClean="0"/>
                        <a:t> data s posouzením reliéfu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119,67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59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979</TotalTime>
  <Words>367</Words>
  <Application>Microsoft Office PowerPoint</Application>
  <PresentationFormat>Širokoúhlá obrazovka</PresentationFormat>
  <Paragraphs>114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Faseta</vt:lpstr>
      <vt:lpstr>Využití GIS pro hodnocení pěší dostupnosti zastávek VHD</vt:lpstr>
      <vt:lpstr>Motivace a důvod řešeného tématu</vt:lpstr>
      <vt:lpstr>Cíl práce</vt:lpstr>
      <vt:lpstr>Výzkumný problém</vt:lpstr>
      <vt:lpstr>Použité metody</vt:lpstr>
      <vt:lpstr>Dosažené výsledky – České Budějovice</vt:lpstr>
      <vt:lpstr>Dosažené výsledky – Tábor</vt:lpstr>
      <vt:lpstr>Dosažené výsledky – Písek</vt:lpstr>
      <vt:lpstr>Dosažené výsledky - Strakonice</vt:lpstr>
      <vt:lpstr>Dosažené výsledky – Jindřichův Hradec</vt:lpstr>
      <vt:lpstr>Dosažené výsledky - Dobev</vt:lpstr>
      <vt:lpstr>Závěrečné shrnutí</vt:lpstr>
      <vt:lpstr>Dotazy?</vt:lpstr>
      <vt:lpstr>Děkuji za pozornost!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Využití GIS pro hodnocení pěší dostupnosti zastávek VHD</dc:title>
  <dc:creator>PC</dc:creator>
  <cp:lastModifiedBy>PC</cp:lastModifiedBy>
  <cp:revision>23</cp:revision>
  <dcterms:created xsi:type="dcterms:W3CDTF">2023-06-09T13:51:28Z</dcterms:created>
  <dcterms:modified xsi:type="dcterms:W3CDTF">2023-06-12T19:05:10Z</dcterms:modified>
</cp:coreProperties>
</file>