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5" r:id="rId6"/>
    <p:sldId id="266" r:id="rId7"/>
    <p:sldId id="272" r:id="rId8"/>
    <p:sldId id="273" r:id="rId9"/>
    <p:sldId id="263" r:id="rId10"/>
    <p:sldId id="268" r:id="rId11"/>
    <p:sldId id="270" r:id="rId12"/>
    <p:sldId id="269" r:id="rId13"/>
    <p:sldId id="271" r:id="rId14"/>
    <p:sldId id="274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3399"/>
    <a:srgbClr val="7E4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6" autoAdjust="0"/>
    <p:restoredTop sz="94660"/>
  </p:normalViewPr>
  <p:slideViewPr>
    <p:cSldViewPr snapToGrid="0">
      <p:cViewPr varScale="1">
        <p:scale>
          <a:sx n="75" d="100"/>
          <a:sy n="75" d="100"/>
        </p:scale>
        <p:origin x="50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stecb-my.sharepoint.com/personal/25191_mail_vstecb_cz1/Documents/V&#253;po&#269;et%20doby%20dozvuk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stecb-my.sharepoint.com/personal/25191_mail_vstecb_cz1/Documents/V&#253;po&#269;et%20doby%20dozvuku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vstecb-my.sharepoint.com/personal/25191_mail_vstecb_cz1/Documents/V&#253;po&#269;et%20doby%20dozvuku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vstecb-my.sharepoint.com/personal/25191_mail_vstecb_cz1/Documents/VARIATN&#205;%20&#344;E&#352;EN&#205;%20DOBA%20DOZVUKU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List1!$AK$375</c:f>
              <c:strCache>
                <c:ptCount val="1"/>
                <c:pt idx="0">
                  <c:v>T/T0 100%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List1!$AN$383:$AS$383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List1!$AN$375:$AS$375</c:f>
              <c:numCache>
                <c:formatCode>0.00</c:formatCode>
                <c:ptCount val="6"/>
                <c:pt idx="0">
                  <c:v>1.1664275260979537</c:v>
                </c:pt>
                <c:pt idx="1">
                  <c:v>1.1298017260737316</c:v>
                </c:pt>
                <c:pt idx="2">
                  <c:v>0.9974386175700084</c:v>
                </c:pt>
                <c:pt idx="3">
                  <c:v>1.1182211606887298</c:v>
                </c:pt>
                <c:pt idx="4">
                  <c:v>1.0432894264184367</c:v>
                </c:pt>
                <c:pt idx="5">
                  <c:v>1.0509452044785543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5A-4E39-A298-2A798200166C}"/>
            </c:ext>
          </c:extLst>
        </c:ser>
        <c:ser>
          <c:idx val="1"/>
          <c:order val="1"/>
          <c:tx>
            <c:strRef>
              <c:f>List1!$AK$376</c:f>
              <c:strCache>
                <c:ptCount val="1"/>
                <c:pt idx="0">
                  <c:v>Dolní mez</c:v>
                </c:pt>
              </c:strCache>
            </c:strRef>
          </c:tx>
          <c:spPr>
            <a:ln w="28575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List1!$AN$383:$AS$383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List1!$AN$376:$AS$376</c:f>
              <c:numCache>
                <c:formatCode>General</c:formatCode>
                <c:ptCount val="6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5A-4E39-A298-2A798200166C}"/>
            </c:ext>
          </c:extLst>
        </c:ser>
        <c:ser>
          <c:idx val="2"/>
          <c:order val="2"/>
          <c:tx>
            <c:strRef>
              <c:f>List1!$AK$377</c:f>
              <c:strCache>
                <c:ptCount val="1"/>
                <c:pt idx="0">
                  <c:v>Horní mez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List1!$AN$383:$AS$383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List1!$AN$377:$AS$377</c:f>
              <c:numCache>
                <c:formatCode>General</c:formatCode>
                <c:ptCount val="6"/>
                <c:pt idx="0">
                  <c:v>1.45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35A-4E39-A298-2A798200166C}"/>
            </c:ext>
          </c:extLst>
        </c:ser>
        <c:ser>
          <c:idx val="3"/>
          <c:order val="3"/>
          <c:tx>
            <c:strRef>
              <c:f>List1!$AK$410</c:f>
              <c:strCache>
                <c:ptCount val="1"/>
                <c:pt idx="0">
                  <c:v>T/T0 80%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List1!$AN$383:$AS$383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List1!$AN$410:$AS$410</c:f>
              <c:numCache>
                <c:formatCode>0.00</c:formatCode>
                <c:ptCount val="6"/>
                <c:pt idx="0">
                  <c:v>1.1764728931032431</c:v>
                </c:pt>
                <c:pt idx="1">
                  <c:v>1.1502921619418012</c:v>
                </c:pt>
                <c:pt idx="2">
                  <c:v>1.0209488426797846</c:v>
                </c:pt>
                <c:pt idx="3">
                  <c:v>1.1478545407177587</c:v>
                </c:pt>
                <c:pt idx="4">
                  <c:v>1.0696826115037528</c:v>
                </c:pt>
                <c:pt idx="5">
                  <c:v>1.0770784924600845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35A-4E39-A298-2A7982001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4728096"/>
        <c:axId val="726218496"/>
      </c:lineChart>
      <c:catAx>
        <c:axId val="924728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r>
                  <a:rPr lang="cs-CZ"/>
                  <a:t>Frekvence [Hz]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Corbel Light" panose="020B0303020204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endParaRPr lang="cs-CZ"/>
          </a:p>
        </c:txPr>
        <c:crossAx val="726218496"/>
        <c:crosses val="autoZero"/>
        <c:auto val="1"/>
        <c:lblAlgn val="ctr"/>
        <c:lblOffset val="100"/>
        <c:noMultiLvlLbl val="0"/>
      </c:catAx>
      <c:valAx>
        <c:axId val="72621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r>
                  <a:rPr lang="cs-CZ"/>
                  <a:t>T/T0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Corbel Light" panose="020B0303020204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endParaRPr lang="cs-CZ"/>
          </a:p>
        </c:txPr>
        <c:crossAx val="92472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Corbel Light" panose="020B0303020204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Corbel Light" panose="020B030302020402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List1!$X$410</c:f>
              <c:strCache>
                <c:ptCount val="1"/>
                <c:pt idx="0">
                  <c:v>T/T0 80%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List1!$AA$383:$AF$383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List1!$AA$410:$AF$410</c:f>
              <c:numCache>
                <c:formatCode>0.00</c:formatCode>
                <c:ptCount val="6"/>
                <c:pt idx="0">
                  <c:v>0.96551471471445327</c:v>
                </c:pt>
                <c:pt idx="1">
                  <c:v>0.94767108749050355</c:v>
                </c:pt>
                <c:pt idx="2">
                  <c:v>1.052381588994407</c:v>
                </c:pt>
                <c:pt idx="3">
                  <c:v>1.1186060167394778</c:v>
                </c:pt>
                <c:pt idx="4">
                  <c:v>1.1556632503167414</c:v>
                </c:pt>
                <c:pt idx="5">
                  <c:v>1.035646772517282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64-4635-80FE-4D2AF10F9B26}"/>
            </c:ext>
          </c:extLst>
        </c:ser>
        <c:ser>
          <c:idx val="1"/>
          <c:order val="1"/>
          <c:tx>
            <c:strRef>
              <c:f>List1!$X$411</c:f>
              <c:strCache>
                <c:ptCount val="1"/>
                <c:pt idx="0">
                  <c:v>Dolní mez</c:v>
                </c:pt>
              </c:strCache>
            </c:strRef>
          </c:tx>
          <c:spPr>
            <a:ln w="28575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List1!$AA$383:$AF$383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List1!$AA$411:$AF$411</c:f>
              <c:numCache>
                <c:formatCode>General</c:formatCode>
                <c:ptCount val="6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64-4635-80FE-4D2AF10F9B26}"/>
            </c:ext>
          </c:extLst>
        </c:ser>
        <c:ser>
          <c:idx val="2"/>
          <c:order val="2"/>
          <c:tx>
            <c:strRef>
              <c:f>List1!$X$412</c:f>
              <c:strCache>
                <c:ptCount val="1"/>
                <c:pt idx="0">
                  <c:v>Horní mez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List1!$AA$383:$AF$383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List1!$AA$412:$AF$412</c:f>
              <c:numCache>
                <c:formatCode>General</c:formatCode>
                <c:ptCount val="6"/>
                <c:pt idx="0">
                  <c:v>1.45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64-4635-80FE-4D2AF10F9B26}"/>
            </c:ext>
          </c:extLst>
        </c:ser>
        <c:ser>
          <c:idx val="3"/>
          <c:order val="3"/>
          <c:tx>
            <c:strRef>
              <c:f>List1!$X$375</c:f>
              <c:strCache>
                <c:ptCount val="1"/>
                <c:pt idx="0">
                  <c:v>T/T0 100%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List1!$AA$375:$AF$375</c:f>
              <c:numCache>
                <c:formatCode>0.00</c:formatCode>
                <c:ptCount val="6"/>
                <c:pt idx="0">
                  <c:v>0.95873853053673153</c:v>
                </c:pt>
                <c:pt idx="1">
                  <c:v>0.93371977742152446</c:v>
                </c:pt>
                <c:pt idx="2">
                  <c:v>1.0274191214336337</c:v>
                </c:pt>
                <c:pt idx="3">
                  <c:v>1.0904450497236993</c:v>
                </c:pt>
                <c:pt idx="4">
                  <c:v>1.12491757294619</c:v>
                </c:pt>
                <c:pt idx="5">
                  <c:v>1.0114627696615484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64-4635-80FE-4D2AF10F9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6561711"/>
        <c:axId val="710579439"/>
      </c:lineChart>
      <c:catAx>
        <c:axId val="8465617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r>
                  <a:rPr lang="cs-CZ"/>
                  <a:t>Frekvence [Hz]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Corbel Light" panose="020B0303020204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endParaRPr lang="cs-CZ"/>
          </a:p>
        </c:txPr>
        <c:crossAx val="710579439"/>
        <c:crosses val="autoZero"/>
        <c:auto val="1"/>
        <c:lblAlgn val="ctr"/>
        <c:lblOffset val="100"/>
        <c:noMultiLvlLbl val="0"/>
      </c:catAx>
      <c:valAx>
        <c:axId val="710579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r>
                  <a:rPr lang="cs-CZ"/>
                  <a:t>T/T0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Corbel Light" panose="020B0303020204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endParaRPr lang="cs-CZ"/>
          </a:p>
        </c:txPr>
        <c:crossAx val="84656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Corbel Light" panose="020B0303020204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Corbel Light" panose="020B0303020204020204" pitchFamily="34" charset="0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76305548013394E-2"/>
          <c:y val="0.10940108113878765"/>
          <c:w val="0.71280023250198699"/>
          <c:h val="0.6761054093637161"/>
        </c:manualLayout>
      </c:layout>
      <c:lineChart>
        <c:grouping val="standard"/>
        <c:varyColors val="0"/>
        <c:ser>
          <c:idx val="0"/>
          <c:order val="0"/>
          <c:tx>
            <c:strRef>
              <c:f>List1!$A$57</c:f>
              <c:strCache>
                <c:ptCount val="1"/>
                <c:pt idx="0">
                  <c:v>T/T0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List1!$D$36:$I$36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List1!$D$57:$I$57</c:f>
              <c:numCache>
                <c:formatCode>0.00</c:formatCode>
                <c:ptCount val="6"/>
                <c:pt idx="0">
                  <c:v>1.2513475843282151</c:v>
                </c:pt>
                <c:pt idx="1">
                  <c:v>0.57048492086881442</c:v>
                </c:pt>
                <c:pt idx="2">
                  <c:v>0.44245955078761906</c:v>
                </c:pt>
                <c:pt idx="3">
                  <c:v>0.45356625942418782</c:v>
                </c:pt>
                <c:pt idx="4">
                  <c:v>0.36409232978543676</c:v>
                </c:pt>
                <c:pt idx="5">
                  <c:v>0.33423784797005224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CA-406C-8654-AE8164687199}"/>
            </c:ext>
          </c:extLst>
        </c:ser>
        <c:ser>
          <c:idx val="1"/>
          <c:order val="1"/>
          <c:tx>
            <c:strRef>
              <c:f>List1!$A$58</c:f>
              <c:strCache>
                <c:ptCount val="1"/>
                <c:pt idx="0">
                  <c:v>Dolní mez</c:v>
                </c:pt>
              </c:strCache>
            </c:strRef>
          </c:tx>
          <c:spPr>
            <a:ln w="28575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List1!$D$36:$I$36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List1!$D$58:$I$58</c:f>
              <c:numCache>
                <c:formatCode>General</c:formatCode>
                <c:ptCount val="6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CA-406C-8654-AE8164687199}"/>
            </c:ext>
          </c:extLst>
        </c:ser>
        <c:ser>
          <c:idx val="2"/>
          <c:order val="2"/>
          <c:tx>
            <c:strRef>
              <c:f>List1!$A$59</c:f>
              <c:strCache>
                <c:ptCount val="1"/>
                <c:pt idx="0">
                  <c:v>Horní mez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List1!$D$36:$I$36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List1!$D$59:$I$59</c:f>
              <c:numCache>
                <c:formatCode>General</c:formatCode>
                <c:ptCount val="6"/>
                <c:pt idx="0">
                  <c:v>1.45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CA-406C-8654-AE816468719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70566496"/>
        <c:axId val="1022786768"/>
      </c:lineChart>
      <c:catAx>
        <c:axId val="970566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Corbel Light" panose="020B0303020204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/>
                  <a:t>Frekvence [Hz]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Corbel Light" panose="020B0303020204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022786768"/>
        <c:crosses val="autoZero"/>
        <c:auto val="1"/>
        <c:lblAlgn val="ctr"/>
        <c:lblOffset val="100"/>
        <c:noMultiLvlLbl val="0"/>
      </c:catAx>
      <c:valAx>
        <c:axId val="102278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Corbel Light" panose="020B0303020204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/>
                  <a:t>T/T0 [s]</a:t>
                </a:r>
              </a:p>
            </c:rich>
          </c:tx>
          <c:layout>
            <c:manualLayout>
              <c:xMode val="edge"/>
              <c:yMode val="edge"/>
              <c:x val="0"/>
              <c:y val="0.318015717769620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Corbel Light" panose="020B0303020204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97056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Corbel Light" panose="020B0303020204020204" pitchFamily="34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Corbel Light" panose="020B0303020204020204" pitchFamily="34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'[VARIATNÍ ŘEŠENÍ DOBA DOZVUKU.xlsx]List2'!$A$30</c:f>
              <c:strCache>
                <c:ptCount val="1"/>
                <c:pt idx="0">
                  <c:v>T1/T0 100%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'[VARIATNÍ ŘEŠENÍ DOBA DOZVUKU.xlsx]List2'!$D$4:$I$4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'[VARIATNÍ ŘEŠENÍ DOBA DOZVUKU.xlsx]List2'!$D$30:$I$30</c:f>
              <c:numCache>
                <c:formatCode>0.00</c:formatCode>
                <c:ptCount val="6"/>
                <c:pt idx="0">
                  <c:v>0.89908378117555754</c:v>
                </c:pt>
                <c:pt idx="1">
                  <c:v>1.0693398949720587</c:v>
                </c:pt>
                <c:pt idx="2">
                  <c:v>0.97538670015892892</c:v>
                </c:pt>
                <c:pt idx="3">
                  <c:v>0.92428131970932614</c:v>
                </c:pt>
                <c:pt idx="4">
                  <c:v>0.92738365757989061</c:v>
                </c:pt>
                <c:pt idx="5">
                  <c:v>0.94685528050062584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8C-4360-9F1A-64C48FCEE1E4}"/>
            </c:ext>
          </c:extLst>
        </c:ser>
        <c:ser>
          <c:idx val="3"/>
          <c:order val="1"/>
          <c:tx>
            <c:strRef>
              <c:f>'[VARIATNÍ ŘEŠENÍ DOBA DOZVUKU.xlsx]List2'!$A$31</c:f>
              <c:strCache>
                <c:ptCount val="1"/>
                <c:pt idx="0">
                  <c:v>T2/T0 100%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'[VARIATNÍ ŘEŠENÍ DOBA DOZVUKU.xlsx]List2'!$D$4:$I$4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'[VARIATNÍ ŘEŠENÍ DOBA DOZVUKU.xlsx]List2'!$D$31:$I$31</c:f>
              <c:numCache>
                <c:formatCode>0.00</c:formatCode>
                <c:ptCount val="6"/>
                <c:pt idx="0">
                  <c:v>1.3877362789580332</c:v>
                </c:pt>
                <c:pt idx="1">
                  <c:v>1.128412581205505</c:v>
                </c:pt>
                <c:pt idx="2">
                  <c:v>0.84145337208844539</c:v>
                </c:pt>
                <c:pt idx="3">
                  <c:v>0.88426918719039527</c:v>
                </c:pt>
                <c:pt idx="4">
                  <c:v>0.98713940667443578</c:v>
                </c:pt>
                <c:pt idx="5">
                  <c:v>0.94685528050062584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8C-4360-9F1A-64C48FCEE1E4}"/>
            </c:ext>
          </c:extLst>
        </c:ser>
        <c:ser>
          <c:idx val="6"/>
          <c:order val="4"/>
          <c:tx>
            <c:strRef>
              <c:f>'[VARIATNÍ ŘEŠENÍ DOBA DOZVUKU.xlsx]List2'!$A$32</c:f>
              <c:strCache>
                <c:ptCount val="1"/>
                <c:pt idx="0">
                  <c:v>Dolní mez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'[VARIATNÍ ŘEŠENÍ DOBA DOZVUKU.xlsx]List2'!$D$4:$I$4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'[VARIATNÍ ŘEŠENÍ DOBA DOZVUKU.xlsx]List2'!$D$32:$I$32</c:f>
              <c:numCache>
                <c:formatCode>General</c:formatCode>
                <c:ptCount val="6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8C-4360-9F1A-64C48FCEE1E4}"/>
            </c:ext>
          </c:extLst>
        </c:ser>
        <c:ser>
          <c:idx val="7"/>
          <c:order val="5"/>
          <c:tx>
            <c:strRef>
              <c:f>'[VARIATNÍ ŘEŠENÍ DOBA DOZVUKU.xlsx]List2'!$A$33</c:f>
              <c:strCache>
                <c:ptCount val="1"/>
                <c:pt idx="0">
                  <c:v>Horní mez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'[VARIATNÍ ŘEŠENÍ DOBA DOZVUKU.xlsx]List2'!$D$4:$I$4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'[VARIATNÍ ŘEŠENÍ DOBA DOZVUKU.xlsx]List2'!$D$33:$I$33</c:f>
              <c:numCache>
                <c:formatCode>General</c:formatCode>
                <c:ptCount val="6"/>
                <c:pt idx="0">
                  <c:v>1.45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88C-4360-9F1A-64C48FCEE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7604943"/>
        <c:axId val="697605423"/>
        <c:extLst>
          <c:ext xmlns:c15="http://schemas.microsoft.com/office/drawing/2012/chart" uri="{02D57815-91ED-43cb-92C2-25804820EDAC}">
            <c15:filteredLineSeries>
              <c15:ser>
                <c:idx val="4"/>
                <c:order val="2"/>
                <c:tx>
                  <c:strRef>
                    <c:extLst>
                      <c:ext uri="{02D57815-91ED-43cb-92C2-25804820EDAC}">
                        <c15:formulaRef>
                          <c15:sqref>'[VARIATNÍ ŘEŠENÍ DOBA DOZVUKU.xlsx]List2'!$A$32</c15:sqref>
                        </c15:formulaRef>
                      </c:ext>
                    </c:extLst>
                    <c:strCache>
                      <c:ptCount val="1"/>
                      <c:pt idx="0">
                        <c:v>Dolní mez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'[VARIATNÍ ŘEŠENÍ DOBA DOZVUKU.xlsx]List2'!$D$4:$I$4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125</c:v>
                      </c:pt>
                      <c:pt idx="1">
                        <c:v>250</c:v>
                      </c:pt>
                      <c:pt idx="2">
                        <c:v>500</c:v>
                      </c:pt>
                      <c:pt idx="3">
                        <c:v>1000</c:v>
                      </c:pt>
                      <c:pt idx="4">
                        <c:v>2000</c:v>
                      </c:pt>
                      <c:pt idx="5">
                        <c:v>4000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'[VARIATNÍ ŘEŠENÍ DOBA DOZVUKU.xlsx]List2'!$B$32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388C-4360-9F1A-64C48FCEE1E4}"/>
                  </c:ext>
                </c:extLst>
              </c15:ser>
            </c15:filteredLineSeries>
            <c15:filteredLineSeries>
              <c15:ser>
                <c:idx val="5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'[VARIATNÍ ŘEŠENÍ DOBA DOZVUKU.xlsx]List2'!$A$33</c15:sqref>
                        </c15:formulaRef>
                      </c:ext>
                    </c:extLst>
                    <c:strCache>
                      <c:ptCount val="1"/>
                      <c:pt idx="0">
                        <c:v>Horní mez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'[VARIATNÍ ŘEŠENÍ DOBA DOZVUKU.xlsx]List2'!$D$4:$I$4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125</c:v>
                      </c:pt>
                      <c:pt idx="1">
                        <c:v>250</c:v>
                      </c:pt>
                      <c:pt idx="2">
                        <c:v>500</c:v>
                      </c:pt>
                      <c:pt idx="3">
                        <c:v>1000</c:v>
                      </c:pt>
                      <c:pt idx="4">
                        <c:v>2000</c:v>
                      </c:pt>
                      <c:pt idx="5">
                        <c:v>4000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'[VARIATNÍ ŘEŠENÍ DOBA DOZVUKU.xlsx]List2'!$B$33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88C-4360-9F1A-64C48FCEE1E4}"/>
                  </c:ext>
                </c:extLst>
              </c15:ser>
            </c15:filteredLineSeries>
          </c:ext>
        </c:extLst>
      </c:lineChart>
      <c:catAx>
        <c:axId val="69760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endParaRPr lang="cs-CZ"/>
          </a:p>
        </c:txPr>
        <c:crossAx val="697605423"/>
        <c:crosses val="autoZero"/>
        <c:auto val="1"/>
        <c:lblAlgn val="ctr"/>
        <c:lblOffset val="100"/>
        <c:noMultiLvlLbl val="0"/>
      </c:catAx>
      <c:valAx>
        <c:axId val="69760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endParaRPr lang="cs-CZ"/>
          </a:p>
        </c:txPr>
        <c:crossAx val="697604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223280557672225"/>
          <c:y val="0.3268199127046269"/>
          <c:w val="0.18520447040894081"/>
          <c:h val="0.306631801905257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 Light" panose="020B0303020204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Corbel Light" panose="020B0303020204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8A13A-9B03-4A7A-84CC-8A710BF0CFEF}" type="doc">
      <dgm:prSet loTypeId="urn:microsoft.com/office/officeart/2008/layout/PictureStrips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B224088A-7F14-444B-A94C-CE6BC87CB891}">
      <dgm:prSet phldrT="[Text]" custT="1"/>
      <dgm:spPr/>
      <dgm:t>
        <a:bodyPr/>
        <a:lstStyle/>
        <a:p>
          <a:r>
            <a:rPr lang="cs-CZ" sz="1600" dirty="0">
              <a:latin typeface="Corbel Light" panose="020B0303020204020204" pitchFamily="34" charset="0"/>
            </a:rPr>
            <a:t>1. návrh</a:t>
          </a:r>
        </a:p>
      </dgm:t>
    </dgm:pt>
    <dgm:pt modelId="{DB9D30FA-F9FF-47C4-B5BE-7D2B4D943BDE}" type="parTrans" cxnId="{12EA42D5-F959-499F-9DA7-37E90D52C3CB}">
      <dgm:prSet/>
      <dgm:spPr/>
      <dgm:t>
        <a:bodyPr/>
        <a:lstStyle/>
        <a:p>
          <a:endParaRPr lang="cs-CZ" sz="1600"/>
        </a:p>
      </dgm:t>
    </dgm:pt>
    <dgm:pt modelId="{3D827B31-D5D1-4EA4-9474-10F3F093F6EA}" type="sibTrans" cxnId="{12EA42D5-F959-499F-9DA7-37E90D52C3CB}">
      <dgm:prSet/>
      <dgm:spPr/>
      <dgm:t>
        <a:bodyPr/>
        <a:lstStyle/>
        <a:p>
          <a:endParaRPr lang="cs-CZ" sz="1600"/>
        </a:p>
      </dgm:t>
    </dgm:pt>
    <dgm:pt modelId="{C36BAECE-C09F-4DEA-A1F1-88C7586EA467}">
      <dgm:prSet phldrT="[Text]" custT="1"/>
      <dgm:spPr/>
      <dgm:t>
        <a:bodyPr/>
        <a:lstStyle/>
        <a:p>
          <a:r>
            <a:rPr lang="cs-CZ" sz="1400" dirty="0">
              <a:latin typeface="Corbel Light" panose="020B0303020204020204" pitchFamily="34" charset="0"/>
            </a:rPr>
            <a:t>kombinace podhledů</a:t>
          </a:r>
        </a:p>
      </dgm:t>
    </dgm:pt>
    <dgm:pt modelId="{03CCBE78-A9CA-404A-BA4B-57016E93E0AD}" type="parTrans" cxnId="{DB2C64BD-1BE8-48E7-B970-367EA9B542F1}">
      <dgm:prSet/>
      <dgm:spPr/>
      <dgm:t>
        <a:bodyPr/>
        <a:lstStyle/>
        <a:p>
          <a:endParaRPr lang="cs-CZ" sz="1600"/>
        </a:p>
      </dgm:t>
    </dgm:pt>
    <dgm:pt modelId="{D0681F4E-5CEC-484C-AE52-DE75CA078E73}" type="sibTrans" cxnId="{DB2C64BD-1BE8-48E7-B970-367EA9B542F1}">
      <dgm:prSet/>
      <dgm:spPr/>
      <dgm:t>
        <a:bodyPr/>
        <a:lstStyle/>
        <a:p>
          <a:endParaRPr lang="cs-CZ" sz="1600"/>
        </a:p>
      </dgm:t>
    </dgm:pt>
    <dgm:pt modelId="{BBDB0A30-1D07-4A88-8E20-21E3DE35B197}">
      <dgm:prSet phldrT="[Text]" custT="1"/>
      <dgm:spPr/>
      <dgm:t>
        <a:bodyPr/>
        <a:lstStyle/>
        <a:p>
          <a:r>
            <a:rPr lang="cs-CZ" sz="1600" dirty="0">
              <a:latin typeface="Corbel Light" panose="020B0303020204020204" pitchFamily="34" charset="0"/>
            </a:rPr>
            <a:t>2. návrh</a:t>
          </a:r>
        </a:p>
      </dgm:t>
    </dgm:pt>
    <dgm:pt modelId="{529A1650-898F-48AF-ACAB-9267AD592E8A}" type="parTrans" cxnId="{3A6F07C4-3A99-40A9-A84A-B514DE6B193D}">
      <dgm:prSet/>
      <dgm:spPr/>
      <dgm:t>
        <a:bodyPr/>
        <a:lstStyle/>
        <a:p>
          <a:endParaRPr lang="cs-CZ" sz="1600"/>
        </a:p>
      </dgm:t>
    </dgm:pt>
    <dgm:pt modelId="{1AA79578-E9E2-4748-8B13-CAFF8AE9C369}" type="sibTrans" cxnId="{3A6F07C4-3A99-40A9-A84A-B514DE6B193D}">
      <dgm:prSet/>
      <dgm:spPr/>
      <dgm:t>
        <a:bodyPr/>
        <a:lstStyle/>
        <a:p>
          <a:endParaRPr lang="cs-CZ" sz="1600"/>
        </a:p>
      </dgm:t>
    </dgm:pt>
    <dgm:pt modelId="{DE468659-493E-4CE3-BCC2-80411ADA8CEA}">
      <dgm:prSet phldrT="[Text]" custT="1"/>
      <dgm:spPr/>
      <dgm:t>
        <a:bodyPr/>
        <a:lstStyle/>
        <a:p>
          <a:r>
            <a:rPr lang="cs-CZ" sz="1400" dirty="0">
              <a:latin typeface="Corbel Light" panose="020B0303020204020204" pitchFamily="34" charset="0"/>
            </a:rPr>
            <a:t>stěnové absorbéry</a:t>
          </a:r>
        </a:p>
      </dgm:t>
    </dgm:pt>
    <dgm:pt modelId="{E23F6C5E-B09B-435A-86C4-3BDA32593E25}" type="parTrans" cxnId="{D6AF6B62-84EA-47B4-801A-0E536ABB00C7}">
      <dgm:prSet/>
      <dgm:spPr/>
      <dgm:t>
        <a:bodyPr/>
        <a:lstStyle/>
        <a:p>
          <a:endParaRPr lang="cs-CZ" sz="1600"/>
        </a:p>
      </dgm:t>
    </dgm:pt>
    <dgm:pt modelId="{E141F915-009C-48A0-A715-F8C276646F15}" type="sibTrans" cxnId="{D6AF6B62-84EA-47B4-801A-0E536ABB00C7}">
      <dgm:prSet/>
      <dgm:spPr/>
      <dgm:t>
        <a:bodyPr/>
        <a:lstStyle/>
        <a:p>
          <a:endParaRPr lang="cs-CZ" sz="1600"/>
        </a:p>
      </dgm:t>
    </dgm:pt>
    <dgm:pt modelId="{DD1F6A54-C049-419D-9D64-54C5DF1B802B}">
      <dgm:prSet phldrT="[Text]" custT="1"/>
      <dgm:spPr/>
      <dgm:t>
        <a:bodyPr/>
        <a:lstStyle/>
        <a:p>
          <a:r>
            <a:rPr lang="cs-CZ" sz="1400" dirty="0">
              <a:latin typeface="Corbel Light" panose="020B0303020204020204" pitchFamily="34" charset="0"/>
            </a:rPr>
            <a:t>SDK perforovaný 6-18, MDF dílce</a:t>
          </a:r>
        </a:p>
      </dgm:t>
    </dgm:pt>
    <dgm:pt modelId="{6939D34A-BC24-432D-B105-DA61CD8BC486}" type="parTrans" cxnId="{58CD3138-333E-42EB-9A8C-C9600E07B35B}">
      <dgm:prSet/>
      <dgm:spPr/>
      <dgm:t>
        <a:bodyPr/>
        <a:lstStyle/>
        <a:p>
          <a:endParaRPr lang="cs-CZ"/>
        </a:p>
      </dgm:t>
    </dgm:pt>
    <dgm:pt modelId="{E0F03FE4-B027-48BA-B453-96F5A9192D26}" type="sibTrans" cxnId="{58CD3138-333E-42EB-9A8C-C9600E07B35B}">
      <dgm:prSet/>
      <dgm:spPr/>
      <dgm:t>
        <a:bodyPr/>
        <a:lstStyle/>
        <a:p>
          <a:endParaRPr lang="cs-CZ"/>
        </a:p>
      </dgm:t>
    </dgm:pt>
    <dgm:pt modelId="{5DD1491F-3B4E-463A-B825-F378D12A2B51}">
      <dgm:prSet phldrT="[Text]" custT="1"/>
      <dgm:spPr/>
      <dgm:t>
        <a:bodyPr/>
        <a:lstStyle/>
        <a:p>
          <a:r>
            <a:rPr lang="cs-CZ" sz="1400" dirty="0">
              <a:latin typeface="Corbel Light" panose="020B0303020204020204" pitchFamily="34" charset="0"/>
            </a:rPr>
            <a:t>1160x1160 mm</a:t>
          </a:r>
        </a:p>
      </dgm:t>
    </dgm:pt>
    <dgm:pt modelId="{FA9BE236-8F4F-486F-A212-B3F61589CDAE}" type="parTrans" cxnId="{18510A8A-ED87-4A08-9F8D-A44E7B49DB09}">
      <dgm:prSet/>
      <dgm:spPr/>
      <dgm:t>
        <a:bodyPr/>
        <a:lstStyle/>
        <a:p>
          <a:endParaRPr lang="cs-CZ"/>
        </a:p>
      </dgm:t>
    </dgm:pt>
    <dgm:pt modelId="{29295C4B-9FDF-4D09-BA8B-F54588E1FB80}" type="sibTrans" cxnId="{18510A8A-ED87-4A08-9F8D-A44E7B49DB09}">
      <dgm:prSet/>
      <dgm:spPr/>
      <dgm:t>
        <a:bodyPr/>
        <a:lstStyle/>
        <a:p>
          <a:endParaRPr lang="cs-CZ"/>
        </a:p>
      </dgm:t>
    </dgm:pt>
    <dgm:pt modelId="{27BC8045-8FB6-4E2A-9780-C881A1133FB6}">
      <dgm:prSet phldrT="[Text]" custT="1"/>
      <dgm:spPr/>
      <dgm:t>
        <a:bodyPr/>
        <a:lstStyle/>
        <a:p>
          <a:r>
            <a:rPr lang="cs-CZ" sz="1400" dirty="0">
              <a:latin typeface="Corbel Light" panose="020B0303020204020204" pitchFamily="34" charset="0"/>
            </a:rPr>
            <a:t>tloušťka 40 mm</a:t>
          </a:r>
        </a:p>
      </dgm:t>
    </dgm:pt>
    <dgm:pt modelId="{1D798DC9-861F-4BF4-B9FF-FC2115C97E43}" type="parTrans" cxnId="{6890EEC4-76BE-44BF-A642-19D72A35B6EF}">
      <dgm:prSet/>
      <dgm:spPr/>
      <dgm:t>
        <a:bodyPr/>
        <a:lstStyle/>
        <a:p>
          <a:endParaRPr lang="cs-CZ"/>
        </a:p>
      </dgm:t>
    </dgm:pt>
    <dgm:pt modelId="{C734AD39-76EE-40A3-A066-50233FD974AA}" type="sibTrans" cxnId="{6890EEC4-76BE-44BF-A642-19D72A35B6EF}">
      <dgm:prSet/>
      <dgm:spPr/>
      <dgm:t>
        <a:bodyPr/>
        <a:lstStyle/>
        <a:p>
          <a:endParaRPr lang="cs-CZ"/>
        </a:p>
      </dgm:t>
    </dgm:pt>
    <dgm:pt modelId="{5FB02179-0CF5-4532-9477-FF840E4E145E}" type="pres">
      <dgm:prSet presAssocID="{D4D8A13A-9B03-4A7A-84CC-8A710BF0CFEF}" presName="Name0" presStyleCnt="0">
        <dgm:presLayoutVars>
          <dgm:dir/>
          <dgm:resizeHandles val="exact"/>
        </dgm:presLayoutVars>
      </dgm:prSet>
      <dgm:spPr/>
    </dgm:pt>
    <dgm:pt modelId="{5B38CE3E-D59E-428D-A32D-E236F0292497}" type="pres">
      <dgm:prSet presAssocID="{B224088A-7F14-444B-A94C-CE6BC87CB891}" presName="composite" presStyleCnt="0"/>
      <dgm:spPr/>
    </dgm:pt>
    <dgm:pt modelId="{4BE5CBB4-CD32-4850-9D6A-9BA033B2ECE7}" type="pres">
      <dgm:prSet presAssocID="{B224088A-7F14-444B-A94C-CE6BC87CB891}" presName="rect1" presStyleLbl="trAlignAcc1" presStyleIdx="0" presStyleCnt="2" custScaleY="83755">
        <dgm:presLayoutVars>
          <dgm:bulletEnabled val="1"/>
        </dgm:presLayoutVars>
      </dgm:prSet>
      <dgm:spPr/>
    </dgm:pt>
    <dgm:pt modelId="{D4DC5A81-3C81-4848-9664-65C84CC3054D}" type="pres">
      <dgm:prSet presAssocID="{B224088A-7F14-444B-A94C-CE6BC87CB891}" presName="rect2" presStyleLbl="fgImgPlace1" presStyleIdx="0" presStyleCnt="2" custScaleX="92036" custScaleY="54519" custLinFactNeighborX="266" custLinFactNeighborY="4650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1277D991-4868-4A8D-9BC6-88CC52BBAF49}" type="pres">
      <dgm:prSet presAssocID="{3D827B31-D5D1-4EA4-9474-10F3F093F6EA}" presName="sibTrans" presStyleCnt="0"/>
      <dgm:spPr/>
    </dgm:pt>
    <dgm:pt modelId="{53D89A61-11DE-4485-AD7A-A21CDB6E34AB}" type="pres">
      <dgm:prSet presAssocID="{BBDB0A30-1D07-4A88-8E20-21E3DE35B197}" presName="composite" presStyleCnt="0"/>
      <dgm:spPr/>
    </dgm:pt>
    <dgm:pt modelId="{497C4BB5-D797-4FA6-8255-E15387A93968}" type="pres">
      <dgm:prSet presAssocID="{BBDB0A30-1D07-4A88-8E20-21E3DE35B197}" presName="rect1" presStyleLbl="trAlignAcc1" presStyleIdx="1" presStyleCnt="2" custScaleX="97472" custScaleY="79377">
        <dgm:presLayoutVars>
          <dgm:bulletEnabled val="1"/>
        </dgm:presLayoutVars>
      </dgm:prSet>
      <dgm:spPr/>
    </dgm:pt>
    <dgm:pt modelId="{DFF3C090-C842-4827-9BDA-B5475D421BED}" type="pres">
      <dgm:prSet presAssocID="{BBDB0A30-1D07-4A88-8E20-21E3DE35B197}" presName="rect2" presStyleLbl="fgImgPlace1" presStyleIdx="1" presStyleCnt="2" custLinFactNeighborX="-20305"/>
      <dgm:spPr>
        <a:blipFill rotWithShape="1">
          <a:blip xmlns:r="http://schemas.openxmlformats.org/officeDocument/2006/relationships" r:embed="rId2"/>
          <a:srcRect/>
          <a:stretch>
            <a:fillRect l="-82000" r="-82000"/>
          </a:stretch>
        </a:blipFill>
      </dgm:spPr>
    </dgm:pt>
  </dgm:ptLst>
  <dgm:cxnLst>
    <dgm:cxn modelId="{1554560D-2064-408A-BDCA-FF477F6628DC}" type="presOf" srcId="{BBDB0A30-1D07-4A88-8E20-21E3DE35B197}" destId="{497C4BB5-D797-4FA6-8255-E15387A93968}" srcOrd="0" destOrd="0" presId="urn:microsoft.com/office/officeart/2008/layout/PictureStrips"/>
    <dgm:cxn modelId="{6D18922B-6CB3-4421-9A46-3E55A848A836}" type="presOf" srcId="{C36BAECE-C09F-4DEA-A1F1-88C7586EA467}" destId="{4BE5CBB4-CD32-4850-9D6A-9BA033B2ECE7}" srcOrd="0" destOrd="1" presId="urn:microsoft.com/office/officeart/2008/layout/PictureStrips"/>
    <dgm:cxn modelId="{8023C72C-3319-423D-BAE0-B922B5D2DFA3}" type="presOf" srcId="{DE468659-493E-4CE3-BCC2-80411ADA8CEA}" destId="{497C4BB5-D797-4FA6-8255-E15387A93968}" srcOrd="0" destOrd="1" presId="urn:microsoft.com/office/officeart/2008/layout/PictureStrips"/>
    <dgm:cxn modelId="{58CD3138-333E-42EB-9A8C-C9600E07B35B}" srcId="{B224088A-7F14-444B-A94C-CE6BC87CB891}" destId="{DD1F6A54-C049-419D-9D64-54C5DF1B802B}" srcOrd="1" destOrd="0" parTransId="{6939D34A-BC24-432D-B105-DA61CD8BC486}" sibTransId="{E0F03FE4-B027-48BA-B453-96F5A9192D26}"/>
    <dgm:cxn modelId="{D6AF6B62-84EA-47B4-801A-0E536ABB00C7}" srcId="{BBDB0A30-1D07-4A88-8E20-21E3DE35B197}" destId="{DE468659-493E-4CE3-BCC2-80411ADA8CEA}" srcOrd="0" destOrd="0" parTransId="{E23F6C5E-B09B-435A-86C4-3BDA32593E25}" sibTransId="{E141F915-009C-48A0-A715-F8C276646F15}"/>
    <dgm:cxn modelId="{18510A8A-ED87-4A08-9F8D-A44E7B49DB09}" srcId="{BBDB0A30-1D07-4A88-8E20-21E3DE35B197}" destId="{5DD1491F-3B4E-463A-B825-F378D12A2B51}" srcOrd="1" destOrd="0" parTransId="{FA9BE236-8F4F-486F-A212-B3F61589CDAE}" sibTransId="{29295C4B-9FDF-4D09-BA8B-F54588E1FB80}"/>
    <dgm:cxn modelId="{FC4247B2-4599-4EB4-921B-8890C63D966A}" type="presOf" srcId="{5DD1491F-3B4E-463A-B825-F378D12A2B51}" destId="{497C4BB5-D797-4FA6-8255-E15387A93968}" srcOrd="0" destOrd="2" presId="urn:microsoft.com/office/officeart/2008/layout/PictureStrips"/>
    <dgm:cxn modelId="{315CF4B5-3CE8-4146-91ED-0C8091AC9021}" type="presOf" srcId="{DD1F6A54-C049-419D-9D64-54C5DF1B802B}" destId="{4BE5CBB4-CD32-4850-9D6A-9BA033B2ECE7}" srcOrd="0" destOrd="2" presId="urn:microsoft.com/office/officeart/2008/layout/PictureStrips"/>
    <dgm:cxn modelId="{DB2C64BD-1BE8-48E7-B970-367EA9B542F1}" srcId="{B224088A-7F14-444B-A94C-CE6BC87CB891}" destId="{C36BAECE-C09F-4DEA-A1F1-88C7586EA467}" srcOrd="0" destOrd="0" parTransId="{03CCBE78-A9CA-404A-BA4B-57016E93E0AD}" sibTransId="{D0681F4E-5CEC-484C-AE52-DE75CA078E73}"/>
    <dgm:cxn modelId="{A2D29CC2-E2F6-43B0-A6C1-15F9691A5001}" type="presOf" srcId="{27BC8045-8FB6-4E2A-9780-C881A1133FB6}" destId="{497C4BB5-D797-4FA6-8255-E15387A93968}" srcOrd="0" destOrd="3" presId="urn:microsoft.com/office/officeart/2008/layout/PictureStrips"/>
    <dgm:cxn modelId="{3A6F07C4-3A99-40A9-A84A-B514DE6B193D}" srcId="{D4D8A13A-9B03-4A7A-84CC-8A710BF0CFEF}" destId="{BBDB0A30-1D07-4A88-8E20-21E3DE35B197}" srcOrd="1" destOrd="0" parTransId="{529A1650-898F-48AF-ACAB-9267AD592E8A}" sibTransId="{1AA79578-E9E2-4748-8B13-CAFF8AE9C369}"/>
    <dgm:cxn modelId="{6890EEC4-76BE-44BF-A642-19D72A35B6EF}" srcId="{BBDB0A30-1D07-4A88-8E20-21E3DE35B197}" destId="{27BC8045-8FB6-4E2A-9780-C881A1133FB6}" srcOrd="2" destOrd="0" parTransId="{1D798DC9-861F-4BF4-B9FF-FC2115C97E43}" sibTransId="{C734AD39-76EE-40A3-A066-50233FD974AA}"/>
    <dgm:cxn modelId="{12EA42D5-F959-499F-9DA7-37E90D52C3CB}" srcId="{D4D8A13A-9B03-4A7A-84CC-8A710BF0CFEF}" destId="{B224088A-7F14-444B-A94C-CE6BC87CB891}" srcOrd="0" destOrd="0" parTransId="{DB9D30FA-F9FF-47C4-B5BE-7D2B4D943BDE}" sibTransId="{3D827B31-D5D1-4EA4-9474-10F3F093F6EA}"/>
    <dgm:cxn modelId="{08479FEA-F1C7-40F3-A3F5-D7D4A1616339}" type="presOf" srcId="{D4D8A13A-9B03-4A7A-84CC-8A710BF0CFEF}" destId="{5FB02179-0CF5-4532-9477-FF840E4E145E}" srcOrd="0" destOrd="0" presId="urn:microsoft.com/office/officeart/2008/layout/PictureStrips"/>
    <dgm:cxn modelId="{095133F7-0585-4732-8D3D-2F13A7378C7C}" type="presOf" srcId="{B224088A-7F14-444B-A94C-CE6BC87CB891}" destId="{4BE5CBB4-CD32-4850-9D6A-9BA033B2ECE7}" srcOrd="0" destOrd="0" presId="urn:microsoft.com/office/officeart/2008/layout/PictureStrips"/>
    <dgm:cxn modelId="{D1C99EDE-0F50-49FF-9207-F1933648A90B}" type="presParOf" srcId="{5FB02179-0CF5-4532-9477-FF840E4E145E}" destId="{5B38CE3E-D59E-428D-A32D-E236F0292497}" srcOrd="0" destOrd="0" presId="urn:microsoft.com/office/officeart/2008/layout/PictureStrips"/>
    <dgm:cxn modelId="{12C6B27A-A1DF-458C-B76B-936FCE9E23B5}" type="presParOf" srcId="{5B38CE3E-D59E-428D-A32D-E236F0292497}" destId="{4BE5CBB4-CD32-4850-9D6A-9BA033B2ECE7}" srcOrd="0" destOrd="0" presId="urn:microsoft.com/office/officeart/2008/layout/PictureStrips"/>
    <dgm:cxn modelId="{10B3C4E3-5A07-4D12-9BB4-1BC8ACAFD85D}" type="presParOf" srcId="{5B38CE3E-D59E-428D-A32D-E236F0292497}" destId="{D4DC5A81-3C81-4848-9664-65C84CC3054D}" srcOrd="1" destOrd="0" presId="urn:microsoft.com/office/officeart/2008/layout/PictureStrips"/>
    <dgm:cxn modelId="{BFE75177-E0DE-4A4F-B122-6E0DC50F2253}" type="presParOf" srcId="{5FB02179-0CF5-4532-9477-FF840E4E145E}" destId="{1277D991-4868-4A8D-9BC6-88CC52BBAF49}" srcOrd="1" destOrd="0" presId="urn:microsoft.com/office/officeart/2008/layout/PictureStrips"/>
    <dgm:cxn modelId="{506E0D04-5E4F-4D3F-A417-D127E015AC99}" type="presParOf" srcId="{5FB02179-0CF5-4532-9477-FF840E4E145E}" destId="{53D89A61-11DE-4485-AD7A-A21CDB6E34AB}" srcOrd="2" destOrd="0" presId="urn:microsoft.com/office/officeart/2008/layout/PictureStrips"/>
    <dgm:cxn modelId="{141B7DE1-C1D2-43F0-B977-B2D78F48F582}" type="presParOf" srcId="{53D89A61-11DE-4485-AD7A-A21CDB6E34AB}" destId="{497C4BB5-D797-4FA6-8255-E15387A93968}" srcOrd="0" destOrd="0" presId="urn:microsoft.com/office/officeart/2008/layout/PictureStrips"/>
    <dgm:cxn modelId="{B20224DB-0651-480F-B144-58E05C3C3611}" type="presParOf" srcId="{53D89A61-11DE-4485-AD7A-A21CDB6E34AB}" destId="{DFF3C090-C842-4827-9BDA-B5475D421BE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FD17D5-E37A-4906-BD65-D8C0BA502E2B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cs-CZ"/>
        </a:p>
      </dgm:t>
    </dgm:pt>
    <dgm:pt modelId="{3CACDDCE-E18F-4E24-BED8-FAF76C751453}">
      <dgm:prSet phldrT="[Text]" custT="1"/>
      <dgm:spPr/>
      <dgm:t>
        <a:bodyPr/>
        <a:lstStyle/>
        <a:p>
          <a:endParaRPr lang="cs-CZ" sz="1050" dirty="0">
            <a:latin typeface="Corbel Light" panose="020B0303020204020204" pitchFamily="34" charset="0"/>
          </a:endParaRPr>
        </a:p>
        <a:p>
          <a:endParaRPr lang="cs-CZ" sz="1050" dirty="0">
            <a:latin typeface="Corbel Light" panose="020B0303020204020204" pitchFamily="34" charset="0"/>
          </a:endParaRPr>
        </a:p>
        <a:p>
          <a:r>
            <a:rPr lang="cs-CZ" sz="1050" b="1" dirty="0">
              <a:latin typeface="Corbel Light" panose="020B0303020204020204" pitchFamily="34" charset="0"/>
            </a:rPr>
            <a:t>výška svěšení</a:t>
          </a:r>
        </a:p>
        <a:p>
          <a:endParaRPr lang="cs-CZ" sz="1050" dirty="0">
            <a:latin typeface="Corbel Light" panose="020B0303020204020204" pitchFamily="34" charset="0"/>
          </a:endParaRPr>
        </a:p>
        <a:p>
          <a:r>
            <a:rPr lang="cs-CZ" sz="1050" dirty="0">
              <a:latin typeface="Corbel Light" panose="020B0303020204020204" pitchFamily="34" charset="0"/>
            </a:rPr>
            <a:t>vyšší v. s.= vyšší útlum </a:t>
          </a:r>
        </a:p>
        <a:p>
          <a:r>
            <a:rPr lang="cs-CZ" sz="1050" dirty="0">
              <a:latin typeface="Corbel Light" panose="020B0303020204020204" pitchFamily="34" charset="0"/>
            </a:rPr>
            <a:t>nižší v. s. =  nižší útlum</a:t>
          </a:r>
        </a:p>
        <a:p>
          <a:r>
            <a:rPr lang="cs-CZ" sz="1050" dirty="0">
              <a:latin typeface="Corbel Light" panose="020B0303020204020204" pitchFamily="34" charset="0"/>
            </a:rPr>
            <a:t>(objem prostoru) </a:t>
          </a:r>
        </a:p>
      </dgm:t>
    </dgm:pt>
    <dgm:pt modelId="{D4E78E8A-29A1-45F7-9150-49E4FF7823CD}" type="parTrans" cxnId="{AEC05616-0A48-419C-8EA9-59E599673E82}">
      <dgm:prSet/>
      <dgm:spPr/>
      <dgm:t>
        <a:bodyPr/>
        <a:lstStyle/>
        <a:p>
          <a:endParaRPr lang="cs-CZ" sz="1050">
            <a:latin typeface="Corbel Light" panose="020B0303020204020204" pitchFamily="34" charset="0"/>
          </a:endParaRPr>
        </a:p>
      </dgm:t>
    </dgm:pt>
    <dgm:pt modelId="{F8525EAA-D1D1-4B8B-B5EF-741BC837A219}" type="sibTrans" cxnId="{AEC05616-0A48-419C-8EA9-59E599673E82}">
      <dgm:prSet/>
      <dgm:spPr/>
      <dgm:t>
        <a:bodyPr/>
        <a:lstStyle/>
        <a:p>
          <a:endParaRPr lang="cs-CZ" sz="1050">
            <a:latin typeface="Corbel Light" panose="020B0303020204020204" pitchFamily="34" charset="0"/>
          </a:endParaRPr>
        </a:p>
      </dgm:t>
    </dgm:pt>
    <dgm:pt modelId="{8DA38668-F91B-4EB2-80F0-558416AF0212}">
      <dgm:prSet phldrT="[Text]" custT="1"/>
      <dgm:spPr/>
      <dgm:t>
        <a:bodyPr/>
        <a:lstStyle/>
        <a:p>
          <a:endParaRPr lang="cs-CZ" sz="1050" b="1" dirty="0">
            <a:latin typeface="Corbel Light" panose="020B0303020204020204" pitchFamily="34" charset="0"/>
          </a:endParaRPr>
        </a:p>
        <a:p>
          <a:r>
            <a:rPr lang="cs-CZ" sz="1050" b="1" dirty="0">
              <a:latin typeface="Corbel Light" panose="020B0303020204020204" pitchFamily="34" charset="0"/>
            </a:rPr>
            <a:t>podíl děrování</a:t>
          </a:r>
        </a:p>
        <a:p>
          <a:endParaRPr lang="cs-CZ" sz="1050" dirty="0">
            <a:latin typeface="Corbel Light" panose="020B0303020204020204" pitchFamily="34" charset="0"/>
          </a:endParaRPr>
        </a:p>
        <a:p>
          <a:r>
            <a:rPr lang="cs-CZ" sz="1050" dirty="0">
              <a:latin typeface="Corbel Light" panose="020B0303020204020204" pitchFamily="34" charset="0"/>
            </a:rPr>
            <a:t>vyšší % děrování = vyšší hodnoty</a:t>
          </a:r>
        </a:p>
        <a:p>
          <a:r>
            <a:rPr lang="cs-CZ" sz="1050" dirty="0">
              <a:latin typeface="Corbel Light" panose="020B0303020204020204" pitchFamily="34" charset="0"/>
            </a:rPr>
            <a:t>nižší % děrování = nižší hodnoty </a:t>
          </a:r>
        </a:p>
      </dgm:t>
    </dgm:pt>
    <dgm:pt modelId="{09CF8D16-11B7-4B40-BE10-CC5ED86516AB}" type="parTrans" cxnId="{0D69E845-AD91-4A1C-8C76-1385130F670A}">
      <dgm:prSet/>
      <dgm:spPr/>
      <dgm:t>
        <a:bodyPr/>
        <a:lstStyle/>
        <a:p>
          <a:endParaRPr lang="cs-CZ" sz="1050">
            <a:latin typeface="Corbel Light" panose="020B0303020204020204" pitchFamily="34" charset="0"/>
          </a:endParaRPr>
        </a:p>
      </dgm:t>
    </dgm:pt>
    <dgm:pt modelId="{EC2991D2-29CB-4692-9B7F-3897885C9456}" type="sibTrans" cxnId="{0D69E845-AD91-4A1C-8C76-1385130F670A}">
      <dgm:prSet/>
      <dgm:spPr/>
      <dgm:t>
        <a:bodyPr/>
        <a:lstStyle/>
        <a:p>
          <a:endParaRPr lang="cs-CZ" sz="1050">
            <a:latin typeface="Corbel Light" panose="020B0303020204020204" pitchFamily="34" charset="0"/>
          </a:endParaRPr>
        </a:p>
      </dgm:t>
    </dgm:pt>
    <dgm:pt modelId="{20B45997-D94B-4018-892D-5907AB9B8723}">
      <dgm:prSet phldrT="[Text]" custT="1"/>
      <dgm:spPr/>
      <dgm:t>
        <a:bodyPr/>
        <a:lstStyle/>
        <a:p>
          <a:endParaRPr lang="cs-CZ" sz="1050" dirty="0">
            <a:latin typeface="Corbel Light" panose="020B0303020204020204" pitchFamily="34" charset="0"/>
          </a:endParaRPr>
        </a:p>
        <a:p>
          <a:endParaRPr lang="cs-CZ" sz="1050" dirty="0">
            <a:latin typeface="Corbel Light" panose="020B0303020204020204" pitchFamily="34" charset="0"/>
          </a:endParaRPr>
        </a:p>
        <a:p>
          <a:endParaRPr lang="cs-CZ" sz="1050" b="1" dirty="0">
            <a:latin typeface="Corbel Light" panose="020B0303020204020204" pitchFamily="34" charset="0"/>
          </a:endParaRPr>
        </a:p>
        <a:p>
          <a:r>
            <a:rPr lang="cs-CZ" sz="1050" b="1" dirty="0">
              <a:latin typeface="Corbel Light" panose="020B0303020204020204" pitchFamily="34" charset="0"/>
            </a:rPr>
            <a:t>materiál</a:t>
          </a:r>
          <a:endParaRPr lang="cs-CZ" sz="1050" dirty="0">
            <a:latin typeface="Corbel Light" panose="020B0303020204020204" pitchFamily="34" charset="0"/>
          </a:endParaRPr>
        </a:p>
        <a:p>
          <a:r>
            <a:rPr lang="cs-CZ" sz="1050" dirty="0">
              <a:latin typeface="Corbel Light" panose="020B0303020204020204" pitchFamily="34" charset="0"/>
            </a:rPr>
            <a:t>SDK perforované: D</a:t>
          </a:r>
        </a:p>
        <a:p>
          <a:r>
            <a:rPr lang="cs-CZ" sz="1050" dirty="0">
              <a:latin typeface="Corbel Light" panose="020B0303020204020204" pitchFamily="34" charset="0"/>
            </a:rPr>
            <a:t>dřevovláknité: B, C</a:t>
          </a:r>
        </a:p>
        <a:p>
          <a:r>
            <a:rPr lang="cs-CZ" sz="1050" dirty="0">
              <a:latin typeface="Corbel Light" panose="020B0303020204020204" pitchFamily="34" charset="0"/>
            </a:rPr>
            <a:t>MDF: E</a:t>
          </a:r>
        </a:p>
        <a:p>
          <a:r>
            <a:rPr lang="cs-CZ" sz="1050" dirty="0">
              <a:latin typeface="Corbel Light" panose="020B0303020204020204" pitchFamily="34" charset="0"/>
            </a:rPr>
            <a:t>plechové: C</a:t>
          </a:r>
        </a:p>
        <a:p>
          <a:endParaRPr lang="cs-CZ" sz="1050" dirty="0">
            <a:latin typeface="Corbel Light" panose="020B0303020204020204" pitchFamily="34" charset="0"/>
          </a:endParaRPr>
        </a:p>
      </dgm:t>
    </dgm:pt>
    <dgm:pt modelId="{8FEB3141-2FB6-4462-9ACA-F84461C471B9}" type="parTrans" cxnId="{1F772BAB-CCEA-456C-B2BE-0478F3351A23}">
      <dgm:prSet/>
      <dgm:spPr/>
      <dgm:t>
        <a:bodyPr/>
        <a:lstStyle/>
        <a:p>
          <a:endParaRPr lang="cs-CZ" sz="1050">
            <a:latin typeface="Corbel Light" panose="020B0303020204020204" pitchFamily="34" charset="0"/>
          </a:endParaRPr>
        </a:p>
      </dgm:t>
    </dgm:pt>
    <dgm:pt modelId="{BD65B1B0-2941-4BFA-9236-AFD47C0BB5E5}" type="sibTrans" cxnId="{1F772BAB-CCEA-456C-B2BE-0478F3351A23}">
      <dgm:prSet/>
      <dgm:spPr/>
      <dgm:t>
        <a:bodyPr/>
        <a:lstStyle/>
        <a:p>
          <a:endParaRPr lang="cs-CZ" sz="1050">
            <a:latin typeface="Corbel Light" panose="020B0303020204020204" pitchFamily="34" charset="0"/>
          </a:endParaRPr>
        </a:p>
      </dgm:t>
    </dgm:pt>
    <dgm:pt modelId="{87976AC1-1596-44ED-8831-A5B8961C156C}">
      <dgm:prSet phldrT="[Text]" custT="1"/>
      <dgm:spPr/>
      <dgm:t>
        <a:bodyPr/>
        <a:lstStyle/>
        <a:p>
          <a:endParaRPr lang="cs-CZ" sz="1050" b="1" dirty="0">
            <a:latin typeface="Corbel Light" panose="020B0303020204020204" pitchFamily="34" charset="0"/>
          </a:endParaRPr>
        </a:p>
        <a:p>
          <a:endParaRPr lang="cs-CZ" sz="1050" b="1" dirty="0">
            <a:latin typeface="Corbel Light" panose="020B0303020204020204" pitchFamily="34" charset="0"/>
          </a:endParaRPr>
        </a:p>
        <a:p>
          <a:endParaRPr lang="cs-CZ" sz="1050" b="1" dirty="0">
            <a:latin typeface="Corbel Light" panose="020B0303020204020204" pitchFamily="34" charset="0"/>
          </a:endParaRPr>
        </a:p>
        <a:p>
          <a:r>
            <a:rPr lang="cs-CZ" sz="1050" b="1" dirty="0">
              <a:latin typeface="Corbel Light" panose="020B0303020204020204" pitchFamily="34" charset="0"/>
            </a:rPr>
            <a:t>tepelná izolace</a:t>
          </a:r>
        </a:p>
        <a:p>
          <a:endParaRPr lang="cs-CZ" sz="1400" dirty="0">
            <a:latin typeface="Corbel Light" panose="020B0303020204020204" pitchFamily="34" charset="0"/>
          </a:endParaRPr>
        </a:p>
        <a:p>
          <a:r>
            <a:rPr lang="cs-CZ" sz="1050" dirty="0">
              <a:latin typeface="Corbel Light" panose="020B0303020204020204" pitchFamily="34" charset="0"/>
            </a:rPr>
            <a:t>vložená izolace – lepší pohltivost, vyšší činitel zvukové pohltivosti</a:t>
          </a:r>
        </a:p>
        <a:p>
          <a:endParaRPr lang="cs-CZ" sz="1050" dirty="0">
            <a:latin typeface="Corbel Light" panose="020B0303020204020204" pitchFamily="34" charset="0"/>
          </a:endParaRPr>
        </a:p>
        <a:p>
          <a:endParaRPr lang="cs-CZ" sz="1050" dirty="0">
            <a:latin typeface="Corbel Light" panose="020B0303020204020204" pitchFamily="34" charset="0"/>
          </a:endParaRPr>
        </a:p>
      </dgm:t>
    </dgm:pt>
    <dgm:pt modelId="{0A03363B-302D-4352-9CC7-941F8E5C85F3}" type="parTrans" cxnId="{C5562FC7-8EB6-4ADD-AC53-8F71237A818C}">
      <dgm:prSet/>
      <dgm:spPr/>
      <dgm:t>
        <a:bodyPr/>
        <a:lstStyle/>
        <a:p>
          <a:endParaRPr lang="cs-CZ" sz="1050">
            <a:latin typeface="Corbel Light" panose="020B0303020204020204" pitchFamily="34" charset="0"/>
          </a:endParaRPr>
        </a:p>
      </dgm:t>
    </dgm:pt>
    <dgm:pt modelId="{AD8D1C18-AFC2-40D8-B2C7-938F9AC3F310}" type="sibTrans" cxnId="{C5562FC7-8EB6-4ADD-AC53-8F71237A818C}">
      <dgm:prSet/>
      <dgm:spPr/>
      <dgm:t>
        <a:bodyPr/>
        <a:lstStyle/>
        <a:p>
          <a:endParaRPr lang="cs-CZ" sz="1050">
            <a:latin typeface="Corbel Light" panose="020B0303020204020204" pitchFamily="34" charset="0"/>
          </a:endParaRPr>
        </a:p>
      </dgm:t>
    </dgm:pt>
    <dgm:pt modelId="{42D3E10D-E986-488B-B65A-BA8ACB5119B6}" type="pres">
      <dgm:prSet presAssocID="{64FD17D5-E37A-4906-BD65-D8C0BA502E2B}" presName="theList" presStyleCnt="0">
        <dgm:presLayoutVars>
          <dgm:dir/>
          <dgm:animLvl val="lvl"/>
          <dgm:resizeHandles val="exact"/>
        </dgm:presLayoutVars>
      </dgm:prSet>
      <dgm:spPr/>
    </dgm:pt>
    <dgm:pt modelId="{53A9F65D-9292-4B12-B98D-5F6281A8931F}" type="pres">
      <dgm:prSet presAssocID="{3CACDDCE-E18F-4E24-BED8-FAF76C751453}" presName="compNode" presStyleCnt="0"/>
      <dgm:spPr/>
    </dgm:pt>
    <dgm:pt modelId="{AB56FD3E-AAA6-43D0-BDAD-A58746832BC4}" type="pres">
      <dgm:prSet presAssocID="{3CACDDCE-E18F-4E24-BED8-FAF76C751453}" presName="aNode" presStyleLbl="bgShp" presStyleIdx="0" presStyleCnt="4"/>
      <dgm:spPr/>
    </dgm:pt>
    <dgm:pt modelId="{1A282476-7B24-4320-85C1-2376C8A0ED60}" type="pres">
      <dgm:prSet presAssocID="{3CACDDCE-E18F-4E24-BED8-FAF76C751453}" presName="textNode" presStyleLbl="bgShp" presStyleIdx="0" presStyleCnt="4"/>
      <dgm:spPr/>
    </dgm:pt>
    <dgm:pt modelId="{4A7FBBAE-021E-46FA-90BD-2855CAA70C87}" type="pres">
      <dgm:prSet presAssocID="{3CACDDCE-E18F-4E24-BED8-FAF76C751453}" presName="compChildNode" presStyleCnt="0"/>
      <dgm:spPr/>
    </dgm:pt>
    <dgm:pt modelId="{00CE2C86-206C-4254-9A18-5B1D84810096}" type="pres">
      <dgm:prSet presAssocID="{3CACDDCE-E18F-4E24-BED8-FAF76C751453}" presName="theInnerList" presStyleCnt="0"/>
      <dgm:spPr/>
    </dgm:pt>
    <dgm:pt modelId="{BCD4A1A8-2ACC-4F50-908C-92B41AB394E5}" type="pres">
      <dgm:prSet presAssocID="{3CACDDCE-E18F-4E24-BED8-FAF76C751453}" presName="aSpace" presStyleCnt="0"/>
      <dgm:spPr/>
    </dgm:pt>
    <dgm:pt modelId="{BBF314FD-F697-4EBA-9343-31712C0F15BB}" type="pres">
      <dgm:prSet presAssocID="{8DA38668-F91B-4EB2-80F0-558416AF0212}" presName="compNode" presStyleCnt="0"/>
      <dgm:spPr/>
    </dgm:pt>
    <dgm:pt modelId="{CDC6CAE9-94F3-4B99-ABBC-9ABC5CBFADAC}" type="pres">
      <dgm:prSet presAssocID="{8DA38668-F91B-4EB2-80F0-558416AF0212}" presName="aNode" presStyleLbl="bgShp" presStyleIdx="1" presStyleCnt="4"/>
      <dgm:spPr/>
    </dgm:pt>
    <dgm:pt modelId="{26BEDFD1-6623-499A-9BC6-8FC3CC6E4A7D}" type="pres">
      <dgm:prSet presAssocID="{8DA38668-F91B-4EB2-80F0-558416AF0212}" presName="textNode" presStyleLbl="bgShp" presStyleIdx="1" presStyleCnt="4"/>
      <dgm:spPr/>
    </dgm:pt>
    <dgm:pt modelId="{5429AF6E-A5A9-4224-AA73-E7D5321328ED}" type="pres">
      <dgm:prSet presAssocID="{8DA38668-F91B-4EB2-80F0-558416AF0212}" presName="compChildNode" presStyleCnt="0"/>
      <dgm:spPr/>
    </dgm:pt>
    <dgm:pt modelId="{4405EA90-B1F1-41E7-9A78-FC85FEF2549A}" type="pres">
      <dgm:prSet presAssocID="{8DA38668-F91B-4EB2-80F0-558416AF0212}" presName="theInnerList" presStyleCnt="0"/>
      <dgm:spPr/>
    </dgm:pt>
    <dgm:pt modelId="{8D1745DD-1A06-4AC5-9C8D-A580547BFBE2}" type="pres">
      <dgm:prSet presAssocID="{8DA38668-F91B-4EB2-80F0-558416AF0212}" presName="aSpace" presStyleCnt="0"/>
      <dgm:spPr/>
    </dgm:pt>
    <dgm:pt modelId="{E762DFA5-A77B-4F9F-A613-57CFFAD3D575}" type="pres">
      <dgm:prSet presAssocID="{20B45997-D94B-4018-892D-5907AB9B8723}" presName="compNode" presStyleCnt="0"/>
      <dgm:spPr/>
    </dgm:pt>
    <dgm:pt modelId="{56D7BE82-112F-4CE1-B4EA-EFEE6FE6CE5B}" type="pres">
      <dgm:prSet presAssocID="{20B45997-D94B-4018-892D-5907AB9B8723}" presName="aNode" presStyleLbl="bgShp" presStyleIdx="2" presStyleCnt="4"/>
      <dgm:spPr/>
    </dgm:pt>
    <dgm:pt modelId="{13B8A1F8-7B90-4156-A508-DD754D6376BA}" type="pres">
      <dgm:prSet presAssocID="{20B45997-D94B-4018-892D-5907AB9B8723}" presName="textNode" presStyleLbl="bgShp" presStyleIdx="2" presStyleCnt="4"/>
      <dgm:spPr/>
    </dgm:pt>
    <dgm:pt modelId="{0FCC5E7D-0327-4D92-B4CA-F57A53E44386}" type="pres">
      <dgm:prSet presAssocID="{20B45997-D94B-4018-892D-5907AB9B8723}" presName="compChildNode" presStyleCnt="0"/>
      <dgm:spPr/>
    </dgm:pt>
    <dgm:pt modelId="{26A7BBAF-15CA-4D1D-A7A9-EBA443A6167E}" type="pres">
      <dgm:prSet presAssocID="{20B45997-D94B-4018-892D-5907AB9B8723}" presName="theInnerList" presStyleCnt="0"/>
      <dgm:spPr/>
    </dgm:pt>
    <dgm:pt modelId="{52E767CA-FC13-40CC-B703-994DE7139D31}" type="pres">
      <dgm:prSet presAssocID="{20B45997-D94B-4018-892D-5907AB9B8723}" presName="aSpace" presStyleCnt="0"/>
      <dgm:spPr/>
    </dgm:pt>
    <dgm:pt modelId="{22632892-5C88-4603-9AFE-28C3FBFB1E3C}" type="pres">
      <dgm:prSet presAssocID="{87976AC1-1596-44ED-8831-A5B8961C156C}" presName="compNode" presStyleCnt="0"/>
      <dgm:spPr/>
    </dgm:pt>
    <dgm:pt modelId="{92402E90-F99F-4DAD-922B-37EE437B0C06}" type="pres">
      <dgm:prSet presAssocID="{87976AC1-1596-44ED-8831-A5B8961C156C}" presName="aNode" presStyleLbl="bgShp" presStyleIdx="3" presStyleCnt="4"/>
      <dgm:spPr/>
    </dgm:pt>
    <dgm:pt modelId="{8739CB56-53E5-4DBC-89A9-DC41014ED309}" type="pres">
      <dgm:prSet presAssocID="{87976AC1-1596-44ED-8831-A5B8961C156C}" presName="textNode" presStyleLbl="bgShp" presStyleIdx="3" presStyleCnt="4"/>
      <dgm:spPr/>
    </dgm:pt>
    <dgm:pt modelId="{F4170A5D-7315-44DB-ABD6-D1D4EA1FCB58}" type="pres">
      <dgm:prSet presAssocID="{87976AC1-1596-44ED-8831-A5B8961C156C}" presName="compChildNode" presStyleCnt="0"/>
      <dgm:spPr/>
    </dgm:pt>
    <dgm:pt modelId="{A26E512F-5A2D-484D-A365-E8C8108D776B}" type="pres">
      <dgm:prSet presAssocID="{87976AC1-1596-44ED-8831-A5B8961C156C}" presName="theInnerList" presStyleCnt="0"/>
      <dgm:spPr/>
    </dgm:pt>
  </dgm:ptLst>
  <dgm:cxnLst>
    <dgm:cxn modelId="{F027D40B-D8DD-4D6F-9724-FB7F3D05B53C}" type="presOf" srcId="{20B45997-D94B-4018-892D-5907AB9B8723}" destId="{56D7BE82-112F-4CE1-B4EA-EFEE6FE6CE5B}" srcOrd="0" destOrd="0" presId="urn:microsoft.com/office/officeart/2005/8/layout/lProcess2"/>
    <dgm:cxn modelId="{AEC05616-0A48-419C-8EA9-59E599673E82}" srcId="{64FD17D5-E37A-4906-BD65-D8C0BA502E2B}" destId="{3CACDDCE-E18F-4E24-BED8-FAF76C751453}" srcOrd="0" destOrd="0" parTransId="{D4E78E8A-29A1-45F7-9150-49E4FF7823CD}" sibTransId="{F8525EAA-D1D1-4B8B-B5EF-741BC837A219}"/>
    <dgm:cxn modelId="{AAAFB32F-5686-4B09-811E-D43AEDA80A6A}" type="presOf" srcId="{87976AC1-1596-44ED-8831-A5B8961C156C}" destId="{92402E90-F99F-4DAD-922B-37EE437B0C06}" srcOrd="0" destOrd="0" presId="urn:microsoft.com/office/officeart/2005/8/layout/lProcess2"/>
    <dgm:cxn modelId="{7F1A7E30-4B76-4A68-8445-015FC7E0CA01}" type="presOf" srcId="{64FD17D5-E37A-4906-BD65-D8C0BA502E2B}" destId="{42D3E10D-E986-488B-B65A-BA8ACB5119B6}" srcOrd="0" destOrd="0" presId="urn:microsoft.com/office/officeart/2005/8/layout/lProcess2"/>
    <dgm:cxn modelId="{EDB2C55B-17A4-4B0D-A38E-6ADB52270213}" type="presOf" srcId="{87976AC1-1596-44ED-8831-A5B8961C156C}" destId="{8739CB56-53E5-4DBC-89A9-DC41014ED309}" srcOrd="1" destOrd="0" presId="urn:microsoft.com/office/officeart/2005/8/layout/lProcess2"/>
    <dgm:cxn modelId="{0D69E845-AD91-4A1C-8C76-1385130F670A}" srcId="{64FD17D5-E37A-4906-BD65-D8C0BA502E2B}" destId="{8DA38668-F91B-4EB2-80F0-558416AF0212}" srcOrd="1" destOrd="0" parTransId="{09CF8D16-11B7-4B40-BE10-CC5ED86516AB}" sibTransId="{EC2991D2-29CB-4692-9B7F-3897885C9456}"/>
    <dgm:cxn modelId="{A2D5F87C-6326-4532-8586-76E1EB74504D}" type="presOf" srcId="{8DA38668-F91B-4EB2-80F0-558416AF0212}" destId="{26BEDFD1-6623-499A-9BC6-8FC3CC6E4A7D}" srcOrd="1" destOrd="0" presId="urn:microsoft.com/office/officeart/2005/8/layout/lProcess2"/>
    <dgm:cxn modelId="{065B1E80-135F-45B3-99A2-AADEAC0FB78E}" type="presOf" srcId="{20B45997-D94B-4018-892D-5907AB9B8723}" destId="{13B8A1F8-7B90-4156-A508-DD754D6376BA}" srcOrd="1" destOrd="0" presId="urn:microsoft.com/office/officeart/2005/8/layout/lProcess2"/>
    <dgm:cxn modelId="{520525A3-CEA1-4424-BCC4-85CD0BC54FEF}" type="presOf" srcId="{3CACDDCE-E18F-4E24-BED8-FAF76C751453}" destId="{1A282476-7B24-4320-85C1-2376C8A0ED60}" srcOrd="1" destOrd="0" presId="urn:microsoft.com/office/officeart/2005/8/layout/lProcess2"/>
    <dgm:cxn modelId="{1F772BAB-CCEA-456C-B2BE-0478F3351A23}" srcId="{64FD17D5-E37A-4906-BD65-D8C0BA502E2B}" destId="{20B45997-D94B-4018-892D-5907AB9B8723}" srcOrd="2" destOrd="0" parTransId="{8FEB3141-2FB6-4462-9ACA-F84461C471B9}" sibTransId="{BD65B1B0-2941-4BFA-9236-AFD47C0BB5E5}"/>
    <dgm:cxn modelId="{086B10C3-BCA1-41A2-8876-0C37B921E6B3}" type="presOf" srcId="{3CACDDCE-E18F-4E24-BED8-FAF76C751453}" destId="{AB56FD3E-AAA6-43D0-BDAD-A58746832BC4}" srcOrd="0" destOrd="0" presId="urn:microsoft.com/office/officeart/2005/8/layout/lProcess2"/>
    <dgm:cxn modelId="{C5562FC7-8EB6-4ADD-AC53-8F71237A818C}" srcId="{64FD17D5-E37A-4906-BD65-D8C0BA502E2B}" destId="{87976AC1-1596-44ED-8831-A5B8961C156C}" srcOrd="3" destOrd="0" parTransId="{0A03363B-302D-4352-9CC7-941F8E5C85F3}" sibTransId="{AD8D1C18-AFC2-40D8-B2C7-938F9AC3F310}"/>
    <dgm:cxn modelId="{75E51BE7-106C-4C70-963A-30888C1E3CA9}" type="presOf" srcId="{8DA38668-F91B-4EB2-80F0-558416AF0212}" destId="{CDC6CAE9-94F3-4B99-ABBC-9ABC5CBFADAC}" srcOrd="0" destOrd="0" presId="urn:microsoft.com/office/officeart/2005/8/layout/lProcess2"/>
    <dgm:cxn modelId="{86628547-310A-476C-BD5C-96B62166C410}" type="presParOf" srcId="{42D3E10D-E986-488B-B65A-BA8ACB5119B6}" destId="{53A9F65D-9292-4B12-B98D-5F6281A8931F}" srcOrd="0" destOrd="0" presId="urn:microsoft.com/office/officeart/2005/8/layout/lProcess2"/>
    <dgm:cxn modelId="{B7D33DA4-A912-4E59-8E0D-70A38CDD5A0D}" type="presParOf" srcId="{53A9F65D-9292-4B12-B98D-5F6281A8931F}" destId="{AB56FD3E-AAA6-43D0-BDAD-A58746832BC4}" srcOrd="0" destOrd="0" presId="urn:microsoft.com/office/officeart/2005/8/layout/lProcess2"/>
    <dgm:cxn modelId="{52AB5EF6-BD31-4C4E-AD0B-AEE5340F895C}" type="presParOf" srcId="{53A9F65D-9292-4B12-B98D-5F6281A8931F}" destId="{1A282476-7B24-4320-85C1-2376C8A0ED60}" srcOrd="1" destOrd="0" presId="urn:microsoft.com/office/officeart/2005/8/layout/lProcess2"/>
    <dgm:cxn modelId="{A7FE5131-5BDF-48D0-812D-2DDF82AE211C}" type="presParOf" srcId="{53A9F65D-9292-4B12-B98D-5F6281A8931F}" destId="{4A7FBBAE-021E-46FA-90BD-2855CAA70C87}" srcOrd="2" destOrd="0" presId="urn:microsoft.com/office/officeart/2005/8/layout/lProcess2"/>
    <dgm:cxn modelId="{66616314-B6A2-406C-9C0E-9E8AFA80DF19}" type="presParOf" srcId="{4A7FBBAE-021E-46FA-90BD-2855CAA70C87}" destId="{00CE2C86-206C-4254-9A18-5B1D84810096}" srcOrd="0" destOrd="0" presId="urn:microsoft.com/office/officeart/2005/8/layout/lProcess2"/>
    <dgm:cxn modelId="{E156E568-7424-45C8-B58A-9E46D4C5F5FF}" type="presParOf" srcId="{42D3E10D-E986-488B-B65A-BA8ACB5119B6}" destId="{BCD4A1A8-2ACC-4F50-908C-92B41AB394E5}" srcOrd="1" destOrd="0" presId="urn:microsoft.com/office/officeart/2005/8/layout/lProcess2"/>
    <dgm:cxn modelId="{D0C66D8A-CD01-4C6D-A11A-7F11E4890DD6}" type="presParOf" srcId="{42D3E10D-E986-488B-B65A-BA8ACB5119B6}" destId="{BBF314FD-F697-4EBA-9343-31712C0F15BB}" srcOrd="2" destOrd="0" presId="urn:microsoft.com/office/officeart/2005/8/layout/lProcess2"/>
    <dgm:cxn modelId="{39E066B7-4888-4C50-830E-8933CC9C21C7}" type="presParOf" srcId="{BBF314FD-F697-4EBA-9343-31712C0F15BB}" destId="{CDC6CAE9-94F3-4B99-ABBC-9ABC5CBFADAC}" srcOrd="0" destOrd="0" presId="urn:microsoft.com/office/officeart/2005/8/layout/lProcess2"/>
    <dgm:cxn modelId="{AB9CA34B-B5D0-4634-9471-22A5D1512609}" type="presParOf" srcId="{BBF314FD-F697-4EBA-9343-31712C0F15BB}" destId="{26BEDFD1-6623-499A-9BC6-8FC3CC6E4A7D}" srcOrd="1" destOrd="0" presId="urn:microsoft.com/office/officeart/2005/8/layout/lProcess2"/>
    <dgm:cxn modelId="{675DFB42-DE7E-4D04-99DD-425EA7FDE9E8}" type="presParOf" srcId="{BBF314FD-F697-4EBA-9343-31712C0F15BB}" destId="{5429AF6E-A5A9-4224-AA73-E7D5321328ED}" srcOrd="2" destOrd="0" presId="urn:microsoft.com/office/officeart/2005/8/layout/lProcess2"/>
    <dgm:cxn modelId="{AE3C2A38-46A5-414C-8ACD-4B55434DB02F}" type="presParOf" srcId="{5429AF6E-A5A9-4224-AA73-E7D5321328ED}" destId="{4405EA90-B1F1-41E7-9A78-FC85FEF2549A}" srcOrd="0" destOrd="0" presId="urn:microsoft.com/office/officeart/2005/8/layout/lProcess2"/>
    <dgm:cxn modelId="{E7AD9A87-A25E-4E73-B88B-E0AA91CC5344}" type="presParOf" srcId="{42D3E10D-E986-488B-B65A-BA8ACB5119B6}" destId="{8D1745DD-1A06-4AC5-9C8D-A580547BFBE2}" srcOrd="3" destOrd="0" presId="urn:microsoft.com/office/officeart/2005/8/layout/lProcess2"/>
    <dgm:cxn modelId="{0A76CDC4-528B-4AF3-BF84-59D88F764672}" type="presParOf" srcId="{42D3E10D-E986-488B-B65A-BA8ACB5119B6}" destId="{E762DFA5-A77B-4F9F-A613-57CFFAD3D575}" srcOrd="4" destOrd="0" presId="urn:microsoft.com/office/officeart/2005/8/layout/lProcess2"/>
    <dgm:cxn modelId="{D575FEAC-1943-40FB-8EC9-09E19CC9AFBD}" type="presParOf" srcId="{E762DFA5-A77B-4F9F-A613-57CFFAD3D575}" destId="{56D7BE82-112F-4CE1-B4EA-EFEE6FE6CE5B}" srcOrd="0" destOrd="0" presId="urn:microsoft.com/office/officeart/2005/8/layout/lProcess2"/>
    <dgm:cxn modelId="{39913699-CAA0-4C44-85D8-471C134CC114}" type="presParOf" srcId="{E762DFA5-A77B-4F9F-A613-57CFFAD3D575}" destId="{13B8A1F8-7B90-4156-A508-DD754D6376BA}" srcOrd="1" destOrd="0" presId="urn:microsoft.com/office/officeart/2005/8/layout/lProcess2"/>
    <dgm:cxn modelId="{8084ED32-C33F-4996-A60A-4259B0995C40}" type="presParOf" srcId="{E762DFA5-A77B-4F9F-A613-57CFFAD3D575}" destId="{0FCC5E7D-0327-4D92-B4CA-F57A53E44386}" srcOrd="2" destOrd="0" presId="urn:microsoft.com/office/officeart/2005/8/layout/lProcess2"/>
    <dgm:cxn modelId="{43F33254-B5D1-4E56-99D6-A5D682171241}" type="presParOf" srcId="{0FCC5E7D-0327-4D92-B4CA-F57A53E44386}" destId="{26A7BBAF-15CA-4D1D-A7A9-EBA443A6167E}" srcOrd="0" destOrd="0" presId="urn:microsoft.com/office/officeart/2005/8/layout/lProcess2"/>
    <dgm:cxn modelId="{32AA7397-68D6-4388-9778-E79506CF2088}" type="presParOf" srcId="{42D3E10D-E986-488B-B65A-BA8ACB5119B6}" destId="{52E767CA-FC13-40CC-B703-994DE7139D31}" srcOrd="5" destOrd="0" presId="urn:microsoft.com/office/officeart/2005/8/layout/lProcess2"/>
    <dgm:cxn modelId="{0B9B88DE-05BC-4E84-A8E8-A346D4AEE69F}" type="presParOf" srcId="{42D3E10D-E986-488B-B65A-BA8ACB5119B6}" destId="{22632892-5C88-4603-9AFE-28C3FBFB1E3C}" srcOrd="6" destOrd="0" presId="urn:microsoft.com/office/officeart/2005/8/layout/lProcess2"/>
    <dgm:cxn modelId="{4C2109E7-0B68-4433-9B62-0F5ABC535DC7}" type="presParOf" srcId="{22632892-5C88-4603-9AFE-28C3FBFB1E3C}" destId="{92402E90-F99F-4DAD-922B-37EE437B0C06}" srcOrd="0" destOrd="0" presId="urn:microsoft.com/office/officeart/2005/8/layout/lProcess2"/>
    <dgm:cxn modelId="{CE3EF2C9-2674-4E97-93C5-E9A46C775E8F}" type="presParOf" srcId="{22632892-5C88-4603-9AFE-28C3FBFB1E3C}" destId="{8739CB56-53E5-4DBC-89A9-DC41014ED309}" srcOrd="1" destOrd="0" presId="urn:microsoft.com/office/officeart/2005/8/layout/lProcess2"/>
    <dgm:cxn modelId="{973B595F-58A0-450D-AAEB-56B9F0F204FE}" type="presParOf" srcId="{22632892-5C88-4603-9AFE-28C3FBFB1E3C}" destId="{F4170A5D-7315-44DB-ABD6-D1D4EA1FCB58}" srcOrd="2" destOrd="0" presId="urn:microsoft.com/office/officeart/2005/8/layout/lProcess2"/>
    <dgm:cxn modelId="{D443032C-5AA7-4C4A-99E0-A7C697895A10}" type="presParOf" srcId="{F4170A5D-7315-44DB-ABD6-D1D4EA1FCB58}" destId="{A26E512F-5A2D-484D-A365-E8C8108D776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E80683-4D97-47B9-A4F0-110B5361B2E2}" type="doc">
      <dgm:prSet loTypeId="urn:microsoft.com/office/officeart/2018/2/layout/IconLabel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cs-CZ"/>
        </a:p>
      </dgm:t>
    </dgm:pt>
    <dgm:pt modelId="{6112175D-30B5-49D5-92A5-2362BB3D635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>
              <a:latin typeface="Corbel Light" panose="020B0303020204020204" pitchFamily="34" charset="0"/>
            </a:rPr>
            <a:t>objem</a:t>
          </a:r>
        </a:p>
      </dgm:t>
    </dgm:pt>
    <dgm:pt modelId="{156808F8-B33D-407D-A35D-49282089C862}" type="parTrans" cxnId="{FCE42A4D-D8BC-4D3C-BB85-028E62C7A891}">
      <dgm:prSet/>
      <dgm:spPr/>
      <dgm:t>
        <a:bodyPr/>
        <a:lstStyle/>
        <a:p>
          <a:endParaRPr lang="cs-CZ" sz="1200">
            <a:latin typeface="Corbel Light" panose="020B0303020204020204" pitchFamily="34" charset="0"/>
          </a:endParaRPr>
        </a:p>
      </dgm:t>
    </dgm:pt>
    <dgm:pt modelId="{8F92A005-1893-4B86-9681-3AC80CD1F595}" type="sibTrans" cxnId="{FCE42A4D-D8BC-4D3C-BB85-028E62C7A891}">
      <dgm:prSet/>
      <dgm:spPr/>
      <dgm:t>
        <a:bodyPr/>
        <a:lstStyle/>
        <a:p>
          <a:pPr>
            <a:lnSpc>
              <a:spcPct val="100000"/>
            </a:lnSpc>
          </a:pPr>
          <a:endParaRPr lang="cs-CZ" sz="1200">
            <a:latin typeface="Corbel Light" panose="020B0303020204020204" pitchFamily="34" charset="0"/>
          </a:endParaRPr>
        </a:p>
      </dgm:t>
    </dgm:pt>
    <dgm:pt modelId="{ADC9B6A5-9F6B-4BBC-9A41-167A6D3CF2F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>
              <a:latin typeface="Corbel Light" panose="020B0303020204020204" pitchFamily="34" charset="0"/>
            </a:rPr>
            <a:t>materiály</a:t>
          </a:r>
        </a:p>
      </dgm:t>
    </dgm:pt>
    <dgm:pt modelId="{3097153A-240D-43A0-AFDA-8EA27C333A25}" type="parTrans" cxnId="{673E7F3F-0EF1-4549-A79D-6345B5C9779D}">
      <dgm:prSet/>
      <dgm:spPr/>
      <dgm:t>
        <a:bodyPr/>
        <a:lstStyle/>
        <a:p>
          <a:endParaRPr lang="cs-CZ" sz="1200">
            <a:latin typeface="Corbel Light" panose="020B0303020204020204" pitchFamily="34" charset="0"/>
          </a:endParaRPr>
        </a:p>
      </dgm:t>
    </dgm:pt>
    <dgm:pt modelId="{E5089FB2-6BE2-4A10-82BA-708D0E24DBF6}" type="sibTrans" cxnId="{673E7F3F-0EF1-4549-A79D-6345B5C9779D}">
      <dgm:prSet/>
      <dgm:spPr/>
      <dgm:t>
        <a:bodyPr/>
        <a:lstStyle/>
        <a:p>
          <a:pPr>
            <a:lnSpc>
              <a:spcPct val="100000"/>
            </a:lnSpc>
          </a:pPr>
          <a:endParaRPr lang="cs-CZ" sz="1200">
            <a:latin typeface="Corbel Light" panose="020B0303020204020204" pitchFamily="34" charset="0"/>
          </a:endParaRPr>
        </a:p>
      </dgm:t>
    </dgm:pt>
    <dgm:pt modelId="{C3E722BF-05DC-4926-9076-94B7D45C675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>
              <a:latin typeface="Corbel Light" panose="020B0303020204020204" pitchFamily="34" charset="0"/>
            </a:rPr>
            <a:t>obsazenost</a:t>
          </a:r>
        </a:p>
      </dgm:t>
    </dgm:pt>
    <dgm:pt modelId="{644C047B-71E4-4D86-A48C-DB37B01C6574}" type="parTrans" cxnId="{3AD25A21-247A-46CD-9CBA-CE191A6B1D34}">
      <dgm:prSet/>
      <dgm:spPr/>
      <dgm:t>
        <a:bodyPr/>
        <a:lstStyle/>
        <a:p>
          <a:endParaRPr lang="cs-CZ" sz="1200">
            <a:latin typeface="Corbel Light" panose="020B0303020204020204" pitchFamily="34" charset="0"/>
          </a:endParaRPr>
        </a:p>
      </dgm:t>
    </dgm:pt>
    <dgm:pt modelId="{2B6F6680-9504-4412-8E56-DA9CAC25AA8B}" type="sibTrans" cxnId="{3AD25A21-247A-46CD-9CBA-CE191A6B1D34}">
      <dgm:prSet/>
      <dgm:spPr/>
      <dgm:t>
        <a:bodyPr/>
        <a:lstStyle/>
        <a:p>
          <a:endParaRPr lang="cs-CZ" sz="1200">
            <a:latin typeface="Corbel Light" panose="020B0303020204020204" pitchFamily="34" charset="0"/>
          </a:endParaRPr>
        </a:p>
      </dgm:t>
    </dgm:pt>
    <dgm:pt modelId="{D58FAD12-C35B-4975-9E9D-77EC803DA59A}" type="pres">
      <dgm:prSet presAssocID="{F9E80683-4D97-47B9-A4F0-110B5361B2E2}" presName="root" presStyleCnt="0">
        <dgm:presLayoutVars>
          <dgm:dir/>
          <dgm:resizeHandles val="exact"/>
        </dgm:presLayoutVars>
      </dgm:prSet>
      <dgm:spPr/>
    </dgm:pt>
    <dgm:pt modelId="{0DCF4B54-39C3-46A4-9721-7404B2E845B7}" type="pres">
      <dgm:prSet presAssocID="{6112175D-30B5-49D5-92A5-2362BB3D635E}" presName="compNode" presStyleCnt="0"/>
      <dgm:spPr/>
    </dgm:pt>
    <dgm:pt modelId="{E11AA8CA-D9DB-4E10-8838-8DAF06E13C14}" type="pres">
      <dgm:prSet presAssocID="{6112175D-30B5-49D5-92A5-2362BB3D635E}" presName="iconRect" presStyleLbl="node1" presStyleIdx="0" presStyleCnt="3" custLinFactNeighborY="6488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ychle se souvislou výplní"/>
        </a:ext>
      </dgm:extLst>
    </dgm:pt>
    <dgm:pt modelId="{26BF911F-23C4-4AA3-8C24-694A6C8D9893}" type="pres">
      <dgm:prSet presAssocID="{6112175D-30B5-49D5-92A5-2362BB3D635E}" presName="spaceRect" presStyleCnt="0"/>
      <dgm:spPr/>
    </dgm:pt>
    <dgm:pt modelId="{A3B5F38A-9459-4A8C-B1C4-4956B6655298}" type="pres">
      <dgm:prSet presAssocID="{6112175D-30B5-49D5-92A5-2362BB3D635E}" presName="textRect" presStyleLbl="revTx" presStyleIdx="0" presStyleCnt="3">
        <dgm:presLayoutVars>
          <dgm:chMax val="1"/>
          <dgm:chPref val="1"/>
        </dgm:presLayoutVars>
      </dgm:prSet>
      <dgm:spPr/>
    </dgm:pt>
    <dgm:pt modelId="{11951558-FE9B-4B68-82C8-F25916ADBCD7}" type="pres">
      <dgm:prSet presAssocID="{8F92A005-1893-4B86-9681-3AC80CD1F595}" presName="sibTrans" presStyleCnt="0"/>
      <dgm:spPr/>
    </dgm:pt>
    <dgm:pt modelId="{0CF6DAFB-D491-4D82-9229-4039B9B28CFF}" type="pres">
      <dgm:prSet presAssocID="{ADC9B6A5-9F6B-4BBC-9A41-167A6D3CF2F3}" presName="compNode" presStyleCnt="0"/>
      <dgm:spPr/>
    </dgm:pt>
    <dgm:pt modelId="{69F05EF9-0BB6-4E8A-8388-155F5F9E569A}" type="pres">
      <dgm:prSet presAssocID="{ADC9B6A5-9F6B-4BBC-9A41-167A6D3CF2F3}" presName="iconRect" presStyleLbl="node1" presStyleIdx="1" presStyleCnt="3" custLinFactNeighborY="648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kno se souvislou výplní"/>
        </a:ext>
      </dgm:extLst>
    </dgm:pt>
    <dgm:pt modelId="{00085EC5-D4C2-4FC4-8A2C-C955D31C3228}" type="pres">
      <dgm:prSet presAssocID="{ADC9B6A5-9F6B-4BBC-9A41-167A6D3CF2F3}" presName="spaceRect" presStyleCnt="0"/>
      <dgm:spPr/>
    </dgm:pt>
    <dgm:pt modelId="{B3E26C58-DACD-4B8A-B785-603669868BCE}" type="pres">
      <dgm:prSet presAssocID="{ADC9B6A5-9F6B-4BBC-9A41-167A6D3CF2F3}" presName="textRect" presStyleLbl="revTx" presStyleIdx="1" presStyleCnt="3">
        <dgm:presLayoutVars>
          <dgm:chMax val="1"/>
          <dgm:chPref val="1"/>
        </dgm:presLayoutVars>
      </dgm:prSet>
      <dgm:spPr/>
    </dgm:pt>
    <dgm:pt modelId="{DB1DD75B-662E-4B70-8A33-7AF0F5B0655F}" type="pres">
      <dgm:prSet presAssocID="{E5089FB2-6BE2-4A10-82BA-708D0E24DBF6}" presName="sibTrans" presStyleCnt="0"/>
      <dgm:spPr/>
    </dgm:pt>
    <dgm:pt modelId="{1EC63044-8626-4FA3-938B-34F00479EA7C}" type="pres">
      <dgm:prSet presAssocID="{C3E722BF-05DC-4926-9076-94B7D45C675E}" presName="compNode" presStyleCnt="0"/>
      <dgm:spPr/>
    </dgm:pt>
    <dgm:pt modelId="{685D7A20-F0A8-4B56-98A9-3461B1514219}" type="pres">
      <dgm:prSet presAssocID="{C3E722BF-05DC-4926-9076-94B7D45C675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pina se souvislou výplní"/>
        </a:ext>
      </dgm:extLst>
    </dgm:pt>
    <dgm:pt modelId="{6ABA28B5-32DF-4FEA-8302-1A12A2C7486D}" type="pres">
      <dgm:prSet presAssocID="{C3E722BF-05DC-4926-9076-94B7D45C675E}" presName="spaceRect" presStyleCnt="0"/>
      <dgm:spPr/>
    </dgm:pt>
    <dgm:pt modelId="{DA914072-C524-49BF-8907-3143C4ADD0A5}" type="pres">
      <dgm:prSet presAssocID="{C3E722BF-05DC-4926-9076-94B7D45C675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AD25A21-247A-46CD-9CBA-CE191A6B1D34}" srcId="{F9E80683-4D97-47B9-A4F0-110B5361B2E2}" destId="{C3E722BF-05DC-4926-9076-94B7D45C675E}" srcOrd="2" destOrd="0" parTransId="{644C047B-71E4-4D86-A48C-DB37B01C6574}" sibTransId="{2B6F6680-9504-4412-8E56-DA9CAC25AA8B}"/>
    <dgm:cxn modelId="{6376F024-B84B-4094-839A-F31049F5351D}" type="presOf" srcId="{ADC9B6A5-9F6B-4BBC-9A41-167A6D3CF2F3}" destId="{B3E26C58-DACD-4B8A-B785-603669868BCE}" srcOrd="0" destOrd="0" presId="urn:microsoft.com/office/officeart/2018/2/layout/IconLabelList"/>
    <dgm:cxn modelId="{673E7F3F-0EF1-4549-A79D-6345B5C9779D}" srcId="{F9E80683-4D97-47B9-A4F0-110B5361B2E2}" destId="{ADC9B6A5-9F6B-4BBC-9A41-167A6D3CF2F3}" srcOrd="1" destOrd="0" parTransId="{3097153A-240D-43A0-AFDA-8EA27C333A25}" sibTransId="{E5089FB2-6BE2-4A10-82BA-708D0E24DBF6}"/>
    <dgm:cxn modelId="{18EFEA67-E135-497B-8F66-C136CB9F3F4C}" type="presOf" srcId="{6112175D-30B5-49D5-92A5-2362BB3D635E}" destId="{A3B5F38A-9459-4A8C-B1C4-4956B6655298}" srcOrd="0" destOrd="0" presId="urn:microsoft.com/office/officeart/2018/2/layout/IconLabelList"/>
    <dgm:cxn modelId="{FCE42A4D-D8BC-4D3C-BB85-028E62C7A891}" srcId="{F9E80683-4D97-47B9-A4F0-110B5361B2E2}" destId="{6112175D-30B5-49D5-92A5-2362BB3D635E}" srcOrd="0" destOrd="0" parTransId="{156808F8-B33D-407D-A35D-49282089C862}" sibTransId="{8F92A005-1893-4B86-9681-3AC80CD1F595}"/>
    <dgm:cxn modelId="{CE05E3E5-C035-48A2-85E4-D9618F27F17C}" type="presOf" srcId="{C3E722BF-05DC-4926-9076-94B7D45C675E}" destId="{DA914072-C524-49BF-8907-3143C4ADD0A5}" srcOrd="0" destOrd="0" presId="urn:microsoft.com/office/officeart/2018/2/layout/IconLabelList"/>
    <dgm:cxn modelId="{5C2635FB-C27F-4D9A-A86F-96D32757337B}" type="presOf" srcId="{F9E80683-4D97-47B9-A4F0-110B5361B2E2}" destId="{D58FAD12-C35B-4975-9E9D-77EC803DA59A}" srcOrd="0" destOrd="0" presId="urn:microsoft.com/office/officeart/2018/2/layout/IconLabelList"/>
    <dgm:cxn modelId="{0FA59BD8-3CA3-4C19-B174-4A55EA1925AD}" type="presParOf" srcId="{D58FAD12-C35B-4975-9E9D-77EC803DA59A}" destId="{0DCF4B54-39C3-46A4-9721-7404B2E845B7}" srcOrd="0" destOrd="0" presId="urn:microsoft.com/office/officeart/2018/2/layout/IconLabelList"/>
    <dgm:cxn modelId="{32677DE6-97F3-442E-B98B-269D8418997C}" type="presParOf" srcId="{0DCF4B54-39C3-46A4-9721-7404B2E845B7}" destId="{E11AA8CA-D9DB-4E10-8838-8DAF06E13C14}" srcOrd="0" destOrd="0" presId="urn:microsoft.com/office/officeart/2018/2/layout/IconLabelList"/>
    <dgm:cxn modelId="{96DDAC1C-EC1B-4FDF-9A20-B15F50C63F3A}" type="presParOf" srcId="{0DCF4B54-39C3-46A4-9721-7404B2E845B7}" destId="{26BF911F-23C4-4AA3-8C24-694A6C8D9893}" srcOrd="1" destOrd="0" presId="urn:microsoft.com/office/officeart/2018/2/layout/IconLabelList"/>
    <dgm:cxn modelId="{066C3246-1B98-4C9D-9BA2-BD1382B43BD1}" type="presParOf" srcId="{0DCF4B54-39C3-46A4-9721-7404B2E845B7}" destId="{A3B5F38A-9459-4A8C-B1C4-4956B6655298}" srcOrd="2" destOrd="0" presId="urn:microsoft.com/office/officeart/2018/2/layout/IconLabelList"/>
    <dgm:cxn modelId="{8C603FF7-CE2E-4426-8E15-0D7D45C72BFE}" type="presParOf" srcId="{D58FAD12-C35B-4975-9E9D-77EC803DA59A}" destId="{11951558-FE9B-4B68-82C8-F25916ADBCD7}" srcOrd="1" destOrd="0" presId="urn:microsoft.com/office/officeart/2018/2/layout/IconLabelList"/>
    <dgm:cxn modelId="{216E82C8-A508-47F1-BC29-927837E44422}" type="presParOf" srcId="{D58FAD12-C35B-4975-9E9D-77EC803DA59A}" destId="{0CF6DAFB-D491-4D82-9229-4039B9B28CFF}" srcOrd="2" destOrd="0" presId="urn:microsoft.com/office/officeart/2018/2/layout/IconLabelList"/>
    <dgm:cxn modelId="{E1B8ED0D-8643-4058-A74B-074513865959}" type="presParOf" srcId="{0CF6DAFB-D491-4D82-9229-4039B9B28CFF}" destId="{69F05EF9-0BB6-4E8A-8388-155F5F9E569A}" srcOrd="0" destOrd="0" presId="urn:microsoft.com/office/officeart/2018/2/layout/IconLabelList"/>
    <dgm:cxn modelId="{0152517F-8E01-493B-B948-CD4F43E58CF9}" type="presParOf" srcId="{0CF6DAFB-D491-4D82-9229-4039B9B28CFF}" destId="{00085EC5-D4C2-4FC4-8A2C-C955D31C3228}" srcOrd="1" destOrd="0" presId="urn:microsoft.com/office/officeart/2018/2/layout/IconLabelList"/>
    <dgm:cxn modelId="{8CA829AD-02E6-4A30-81B9-C4DA4F5D71BE}" type="presParOf" srcId="{0CF6DAFB-D491-4D82-9229-4039B9B28CFF}" destId="{B3E26C58-DACD-4B8A-B785-603669868BCE}" srcOrd="2" destOrd="0" presId="urn:microsoft.com/office/officeart/2018/2/layout/IconLabelList"/>
    <dgm:cxn modelId="{B70052D1-9BA3-49EC-9796-9D170A4C4409}" type="presParOf" srcId="{D58FAD12-C35B-4975-9E9D-77EC803DA59A}" destId="{DB1DD75B-662E-4B70-8A33-7AF0F5B0655F}" srcOrd="3" destOrd="0" presId="urn:microsoft.com/office/officeart/2018/2/layout/IconLabelList"/>
    <dgm:cxn modelId="{29BF89E9-50DE-463D-B7A6-159B86117611}" type="presParOf" srcId="{D58FAD12-C35B-4975-9E9D-77EC803DA59A}" destId="{1EC63044-8626-4FA3-938B-34F00479EA7C}" srcOrd="4" destOrd="0" presId="urn:microsoft.com/office/officeart/2018/2/layout/IconLabelList"/>
    <dgm:cxn modelId="{86C5C643-E52F-418A-BFD0-0A2A6F35221B}" type="presParOf" srcId="{1EC63044-8626-4FA3-938B-34F00479EA7C}" destId="{685D7A20-F0A8-4B56-98A9-3461B1514219}" srcOrd="0" destOrd="0" presId="urn:microsoft.com/office/officeart/2018/2/layout/IconLabelList"/>
    <dgm:cxn modelId="{D6748CEA-FED5-47EC-AFCB-97FBFA513CA4}" type="presParOf" srcId="{1EC63044-8626-4FA3-938B-34F00479EA7C}" destId="{6ABA28B5-32DF-4FEA-8302-1A12A2C7486D}" srcOrd="1" destOrd="0" presId="urn:microsoft.com/office/officeart/2018/2/layout/IconLabelList"/>
    <dgm:cxn modelId="{1239CDDC-86B3-4ACB-96D2-9F5A0C491D93}" type="presParOf" srcId="{1EC63044-8626-4FA3-938B-34F00479EA7C}" destId="{DA914072-C524-49BF-8907-3143C4ADD0A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5CBB4-CD32-4850-9D6A-9BA033B2ECE7}">
      <dsp:nvSpPr>
        <dsp:cNvPr id="0" name=""/>
        <dsp:cNvSpPr/>
      </dsp:nvSpPr>
      <dsp:spPr>
        <a:xfrm>
          <a:off x="192026" y="253978"/>
          <a:ext cx="5146597" cy="13470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36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orbel Light" panose="020B0303020204020204" pitchFamily="34" charset="0"/>
            </a:rPr>
            <a:t>1. návrh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orbel Light" panose="020B0303020204020204" pitchFamily="34" charset="0"/>
            </a:rPr>
            <a:t>kombinace podhledů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orbel Light" panose="020B0303020204020204" pitchFamily="34" charset="0"/>
            </a:rPr>
            <a:t>SDK perforovaný 6-18, MDF dílce</a:t>
          </a:r>
        </a:p>
      </dsp:txBody>
      <dsp:txXfrm>
        <a:off x="192026" y="253978"/>
        <a:ext cx="5146597" cy="1347041"/>
      </dsp:txXfrm>
    </dsp:sp>
    <dsp:sp modelId="{D4DC5A81-3C81-4848-9664-65C84CC3054D}">
      <dsp:nvSpPr>
        <dsp:cNvPr id="0" name=""/>
        <dsp:cNvSpPr/>
      </dsp:nvSpPr>
      <dsp:spPr>
        <a:xfrm>
          <a:off x="25409" y="1060332"/>
          <a:ext cx="1036158" cy="920677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C4BB5-D797-4FA6-8255-E15387A93968}">
      <dsp:nvSpPr>
        <dsp:cNvPr id="0" name=""/>
        <dsp:cNvSpPr/>
      </dsp:nvSpPr>
      <dsp:spPr>
        <a:xfrm>
          <a:off x="312021" y="2392920"/>
          <a:ext cx="5016491" cy="127662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36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orbel Light" panose="020B0303020204020204" pitchFamily="34" charset="0"/>
            </a:rPr>
            <a:t>2. návrh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orbel Light" panose="020B0303020204020204" pitchFamily="34" charset="0"/>
            </a:rPr>
            <a:t>stěnové absorbéry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orbel Light" panose="020B0303020204020204" pitchFamily="34" charset="0"/>
            </a:rPr>
            <a:t>1160x1160 mm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orbel Light" panose="020B0303020204020204" pitchFamily="34" charset="0"/>
            </a:rPr>
            <a:t>tloušťka 40 mm</a:t>
          </a:r>
        </a:p>
      </dsp:txBody>
      <dsp:txXfrm>
        <a:off x="312021" y="2392920"/>
        <a:ext cx="5016491" cy="1276629"/>
      </dsp:txXfrm>
    </dsp:sp>
    <dsp:sp modelId="{DFF3C090-C842-4827-9BDA-B5475D421BED}">
      <dsp:nvSpPr>
        <dsp:cNvPr id="0" name=""/>
        <dsp:cNvSpPr/>
      </dsp:nvSpPr>
      <dsp:spPr>
        <a:xfrm>
          <a:off x="0" y="1994767"/>
          <a:ext cx="1125818" cy="168872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82000" r="-8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56FD3E-AAA6-43D0-BDAD-A58746832BC4}">
      <dsp:nvSpPr>
        <dsp:cNvPr id="0" name=""/>
        <dsp:cNvSpPr/>
      </dsp:nvSpPr>
      <dsp:spPr>
        <a:xfrm>
          <a:off x="2436" y="0"/>
          <a:ext cx="2390744" cy="91669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latin typeface="Corbel Light" panose="020B0303020204020204" pitchFamily="34" charset="0"/>
            </a:rPr>
            <a:t>výška svěšení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vyšší v. s.= vyšší útlum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nižší v. s. =  nižší útlum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(objem prostoru) </a:t>
          </a:r>
        </a:p>
      </dsp:txBody>
      <dsp:txXfrm>
        <a:off x="2436" y="0"/>
        <a:ext cx="2390744" cy="275008"/>
      </dsp:txXfrm>
    </dsp:sp>
    <dsp:sp modelId="{CDC6CAE9-94F3-4B99-ABBC-9ABC5CBFADAC}">
      <dsp:nvSpPr>
        <dsp:cNvPr id="0" name=""/>
        <dsp:cNvSpPr/>
      </dsp:nvSpPr>
      <dsp:spPr>
        <a:xfrm>
          <a:off x="2572486" y="0"/>
          <a:ext cx="2390744" cy="91669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b="1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latin typeface="Corbel Light" panose="020B0303020204020204" pitchFamily="34" charset="0"/>
            </a:rPr>
            <a:t>podíl děrování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vyšší % děrování = vyšší hodnoty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nižší % děrování = nižší hodnoty </a:t>
          </a:r>
        </a:p>
      </dsp:txBody>
      <dsp:txXfrm>
        <a:off x="2572486" y="0"/>
        <a:ext cx="2390744" cy="275008"/>
      </dsp:txXfrm>
    </dsp:sp>
    <dsp:sp modelId="{56D7BE82-112F-4CE1-B4EA-EFEE6FE6CE5B}">
      <dsp:nvSpPr>
        <dsp:cNvPr id="0" name=""/>
        <dsp:cNvSpPr/>
      </dsp:nvSpPr>
      <dsp:spPr>
        <a:xfrm>
          <a:off x="5142536" y="0"/>
          <a:ext cx="2390744" cy="91669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b="1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latin typeface="Corbel Light" panose="020B0303020204020204" pitchFamily="34" charset="0"/>
            </a:rPr>
            <a:t>materiál</a:t>
          </a:r>
          <a:endParaRPr lang="cs-CZ" sz="105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SDK perforované: D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dřevovláknité: B, C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MDF: E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plechové: C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</dsp:txBody>
      <dsp:txXfrm>
        <a:off x="5142536" y="0"/>
        <a:ext cx="2390744" cy="275008"/>
      </dsp:txXfrm>
    </dsp:sp>
    <dsp:sp modelId="{92402E90-F99F-4DAD-922B-37EE437B0C06}">
      <dsp:nvSpPr>
        <dsp:cNvPr id="0" name=""/>
        <dsp:cNvSpPr/>
      </dsp:nvSpPr>
      <dsp:spPr>
        <a:xfrm>
          <a:off x="7712587" y="0"/>
          <a:ext cx="2390744" cy="91669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b="1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b="1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b="1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latin typeface="Corbel Light" panose="020B0303020204020204" pitchFamily="34" charset="0"/>
            </a:rPr>
            <a:t>tepelná izolace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latin typeface="Corbel Light" panose="020B0303020204020204" pitchFamily="34" charset="0"/>
            </a:rPr>
            <a:t>vložená izolace – lepší pohltivost, vyšší činitel zvukové pohltivosti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kern="1200" dirty="0">
            <a:latin typeface="Corbel Light" panose="020B0303020204020204" pitchFamily="34" charset="0"/>
          </a:endParaRPr>
        </a:p>
      </dsp:txBody>
      <dsp:txXfrm>
        <a:off x="7712587" y="0"/>
        <a:ext cx="2390744" cy="2750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AA8CA-D9DB-4E10-8838-8DAF06E13C14}">
      <dsp:nvSpPr>
        <dsp:cNvPr id="0" name=""/>
        <dsp:cNvSpPr/>
      </dsp:nvSpPr>
      <dsp:spPr>
        <a:xfrm>
          <a:off x="600230" y="421400"/>
          <a:ext cx="961379" cy="9613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5F38A-9459-4A8C-B1C4-4956B6655298}">
      <dsp:nvSpPr>
        <dsp:cNvPr id="0" name=""/>
        <dsp:cNvSpPr/>
      </dsp:nvSpPr>
      <dsp:spPr>
        <a:xfrm>
          <a:off x="12720" y="1617260"/>
          <a:ext cx="213639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Corbel Light" panose="020B0303020204020204" pitchFamily="34" charset="0"/>
            </a:rPr>
            <a:t>objem</a:t>
          </a:r>
        </a:p>
      </dsp:txBody>
      <dsp:txXfrm>
        <a:off x="12720" y="1617260"/>
        <a:ext cx="2136398" cy="720000"/>
      </dsp:txXfrm>
    </dsp:sp>
    <dsp:sp modelId="{69F05EF9-0BB6-4E8A-8388-155F5F9E569A}">
      <dsp:nvSpPr>
        <dsp:cNvPr id="0" name=""/>
        <dsp:cNvSpPr/>
      </dsp:nvSpPr>
      <dsp:spPr>
        <a:xfrm>
          <a:off x="3110498" y="421400"/>
          <a:ext cx="961379" cy="9613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26C58-DACD-4B8A-B785-603669868BCE}">
      <dsp:nvSpPr>
        <dsp:cNvPr id="0" name=""/>
        <dsp:cNvSpPr/>
      </dsp:nvSpPr>
      <dsp:spPr>
        <a:xfrm>
          <a:off x="2522988" y="1617260"/>
          <a:ext cx="213639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Corbel Light" panose="020B0303020204020204" pitchFamily="34" charset="0"/>
            </a:rPr>
            <a:t>materiály</a:t>
          </a:r>
        </a:p>
      </dsp:txBody>
      <dsp:txXfrm>
        <a:off x="2522988" y="1617260"/>
        <a:ext cx="2136398" cy="720000"/>
      </dsp:txXfrm>
    </dsp:sp>
    <dsp:sp modelId="{685D7A20-F0A8-4B56-98A9-3461B1514219}">
      <dsp:nvSpPr>
        <dsp:cNvPr id="0" name=""/>
        <dsp:cNvSpPr/>
      </dsp:nvSpPr>
      <dsp:spPr>
        <a:xfrm>
          <a:off x="5620766" y="359025"/>
          <a:ext cx="961379" cy="9613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14072-C524-49BF-8907-3143C4ADD0A5}">
      <dsp:nvSpPr>
        <dsp:cNvPr id="0" name=""/>
        <dsp:cNvSpPr/>
      </dsp:nvSpPr>
      <dsp:spPr>
        <a:xfrm>
          <a:off x="5033256" y="1617260"/>
          <a:ext cx="213639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Corbel Light" panose="020B0303020204020204" pitchFamily="34" charset="0"/>
            </a:rPr>
            <a:t>obsazenost</a:t>
          </a:r>
        </a:p>
      </dsp:txBody>
      <dsp:txXfrm>
        <a:off x="5033256" y="1617260"/>
        <a:ext cx="2136398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92D7C-F593-4443-8E71-A9BECFF2E47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70217-8487-43B1-9223-B30D019F44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77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01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891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29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826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 err="1">
                <a:latin typeface="Corbel Light" panose="020B0303020204020204" pitchFamily="34" charset="0"/>
              </a:rPr>
              <a:t>rigiton</a:t>
            </a:r>
            <a:r>
              <a:rPr lang="cs-CZ" sz="1400" dirty="0">
                <a:latin typeface="Corbel Light" panose="020B0303020204020204" pitchFamily="34" charset="0"/>
              </a:rPr>
              <a:t> 6/18 (28,24 m</a:t>
            </a:r>
            <a:r>
              <a:rPr lang="cs-CZ" sz="1400" baseline="30000" dirty="0">
                <a:latin typeface="Corbel Light" panose="020B0303020204020204" pitchFamily="34" charset="0"/>
              </a:rPr>
              <a:t>2</a:t>
            </a:r>
            <a:r>
              <a:rPr lang="cs-CZ" sz="1400" dirty="0">
                <a:latin typeface="Corbel Light" panose="020B0303020204020204" pitchFamily="34" charset="0"/>
              </a:rPr>
              <a:t>)		652,-/m</a:t>
            </a:r>
            <a:r>
              <a:rPr lang="cs-CZ" sz="1400" baseline="30000" dirty="0">
                <a:latin typeface="Corbel Light" panose="020B0303020204020204" pitchFamily="34" charset="0"/>
              </a:rPr>
              <a:t>2 </a:t>
            </a:r>
            <a:r>
              <a:rPr lang="cs-CZ" sz="1400" dirty="0">
                <a:latin typeface="Corbel Light" panose="020B0303020204020204" pitchFamily="34" charset="0"/>
              </a:rPr>
              <a:t>= 28,48*652≈18570</a:t>
            </a:r>
          </a:p>
          <a:p>
            <a:pPr marL="0" indent="0">
              <a:buNone/>
            </a:pPr>
            <a:r>
              <a:rPr lang="cs-CZ" sz="1200" dirty="0">
                <a:latin typeface="Corbel Light" panose="020B0303020204020204" pitchFamily="34" charset="0"/>
              </a:rPr>
              <a:t>			příslušenství = 20070,-</a:t>
            </a:r>
          </a:p>
          <a:p>
            <a:pPr marL="0" indent="0">
              <a:buNone/>
            </a:pPr>
            <a:endParaRPr lang="cs-CZ" sz="1200" dirty="0">
              <a:latin typeface="Corbel Light" panose="020B0303020204020204" pitchFamily="34" charset="0"/>
            </a:endParaRPr>
          </a:p>
          <a:p>
            <a:pPr marL="0" indent="0">
              <a:buNone/>
            </a:pPr>
            <a:endParaRPr lang="cs-CZ" sz="1200" dirty="0">
              <a:latin typeface="Corbel Light" panose="020B0303020204020204" pitchFamily="34" charset="0"/>
            </a:endParaRPr>
          </a:p>
          <a:p>
            <a:r>
              <a:rPr lang="cs-CZ" sz="1200" dirty="0">
                <a:latin typeface="Corbel Light" panose="020B0303020204020204" pitchFamily="34" charset="0"/>
              </a:rPr>
              <a:t>Rockfon		3900+16740-</a:t>
            </a:r>
            <a:endParaRPr lang="cs-CZ" sz="600" dirty="0">
              <a:latin typeface="Corbel Light" panose="020B0303020204020204" pitchFamily="34" charset="0"/>
            </a:endParaRPr>
          </a:p>
          <a:p>
            <a:r>
              <a:rPr lang="cs-CZ" sz="1200" dirty="0">
                <a:latin typeface="Corbel Light" panose="020B0303020204020204" pitchFamily="34" charset="0"/>
              </a:rPr>
              <a:t>Podhled z kazet	(59,94m</a:t>
            </a:r>
            <a:r>
              <a:rPr lang="cs-CZ" sz="1200" baseline="30000" dirty="0">
                <a:latin typeface="Corbel Light" panose="020B0303020204020204" pitchFamily="34" charset="0"/>
              </a:rPr>
              <a:t>2</a:t>
            </a:r>
            <a:r>
              <a:rPr lang="cs-CZ" sz="1200" dirty="0">
                <a:latin typeface="Corbel Light" panose="020B0303020204020204" pitchFamily="34" charset="0"/>
              </a:rPr>
              <a:t>)	příslušenství 4200+900+2700+3600+5550=16950,-</a:t>
            </a:r>
            <a:endParaRPr lang="cs-CZ" sz="400" dirty="0">
              <a:latin typeface="Corbel Light" panose="020B0303020204020204" pitchFamily="34" charset="0"/>
            </a:endParaRPr>
          </a:p>
          <a:p>
            <a:pPr marL="0" indent="0">
              <a:buNone/>
            </a:pPr>
            <a:r>
              <a:rPr lang="cs-CZ" sz="1200" dirty="0">
                <a:latin typeface="Corbel Light" panose="020B0303020204020204" pitchFamily="34" charset="0"/>
              </a:rPr>
              <a:t>			podhled 6740,-</a:t>
            </a:r>
            <a:endParaRPr lang="cs-CZ" sz="4000" dirty="0">
              <a:latin typeface="Corbel Light" panose="020B0303020204020204" pitchFamily="34" charset="0"/>
            </a:endParaRPr>
          </a:p>
          <a:p>
            <a:pPr marL="0" indent="0">
              <a:buNone/>
            </a:pPr>
            <a:endParaRPr lang="cs-CZ" sz="1200" dirty="0">
              <a:latin typeface="Corbel Light" panose="020B0303020204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525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koncertním vystoupení 53 osob</a:t>
            </a:r>
          </a:p>
          <a:p>
            <a:r>
              <a:rPr lang="cs-CZ" dirty="0"/>
              <a:t>ČSN 73 6110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19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koncertním vystoupení 53 osob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170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koncertním vystoupení 53 osob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70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koncertním vystoupení 53 osob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70217-8487-43B1-9223-B30D019F443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58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04D77-66BB-EAEB-A740-94DBFBAED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4B3DFA-BC25-297C-E884-C6AB390CE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8B7085-DFCB-F59D-FD54-C13AB565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350D74-8ECA-C5BE-490B-A317D4CE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7F81D8-83D0-FFDC-27BC-27AE719D3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85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5BB9F-C0F4-4ABF-9E14-B84F5705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DD53D2-D373-3738-BFA8-F833C92BB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88C5FA-CE68-06B7-DB8D-C7626B3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B801F3-43D9-B77B-FCFA-35B85400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9B5F33-44A7-6051-EEF4-B6866B33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73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A908B07-0AE1-C628-5A44-21FA31CE7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E17221-7127-A047-2ED7-9D626D6AD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2DCDD4-CB3B-4B43-2DB5-54C82223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77BB1-6533-B8C4-BC5E-5A1F39559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F13188-B927-389E-17F8-3C5F7672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12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82C36-0459-8CFE-B3D4-0616D244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43E20D-998F-83B9-BBC5-3A9F86FEA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39EE76-BB6D-1B2B-0531-0006E839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E91E35-C992-489B-4198-D393E0153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38CD04-963F-BC28-2B51-FA5E8EBF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81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D4DDA5-5E4F-6341-9843-9CCF32E6F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6E9409-49D8-80CA-59C0-A9EBC6EC0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C70ABC-E0C5-F66C-ACF8-E71B4F4B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20FD19-D44F-8902-1A95-BD58E65B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2CA970-5F92-4618-6DD9-26DE12A2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217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D8BB6-B9D8-473D-FD78-39131029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7AB8A-ADBA-9896-8CED-D4A31B271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94F598-0EA0-865B-D3DA-470EAECB0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B180AA-631A-C879-0F12-9F3CF63F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FC0E27-E426-BD55-0A6E-45281EF5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A84C5B-55E9-AEC8-2199-84A7CABF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90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19A3C-F960-119E-1979-9A90E42B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4DFF4A-F4F6-D136-6981-F60689373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6CBE4A-203D-0172-CBAE-343E90AC2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8F81867-38A8-BCA7-D2D7-C0BF561A1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C463E09-8B8E-7AD0-511F-FADC72CA8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944116-D297-9910-8808-718C32C0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D12B0A6-4BFE-284B-1304-0DD924CD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11970BB-BE02-3958-94AD-7FF272E2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58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6DCDB-96EB-C6A5-CE8E-FA8B4CFE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269088C-700C-E8DE-BA15-EEF6A51CB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5C4D02-767D-33CA-2EC2-331C92A7E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2E3857-6FBB-4B95-053D-2406F5E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B3228E-9058-CD71-CB61-97D45489B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C02F7E8-9D4A-686B-D044-30FAA519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169A3E-21F2-E3C8-92CC-0243B2FBF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37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05E79-BD50-660F-5A02-4BB38CEB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FA0A6F-4329-2565-54DF-BDC6CE96B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035E61-2086-54D7-D0DE-32B6E41E8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E24873-BFC1-AC03-CC41-07DAD2B0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0B0B65-D0D0-E1B0-3A31-9C229F35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B70173-EADF-7F1D-B8CC-B724C127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31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91D16-045B-056F-47AC-438AFCD4E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C0B98DD-D695-76BC-6D25-C45959171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97ACFE-7A4A-76D6-E524-5C499CBDF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28460C-2B88-EEAC-0D15-2D87859A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850412-61FB-12F3-7EF8-BBDFBCC9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BA99F8-F861-FC7C-9776-08D83FEB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30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7492D9-5C98-D960-74BA-3D151EF3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651EFB-4EB2-3FB2-8F93-7941ED39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B14748-9AAC-04D9-7B91-1838AE172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1EFA8-97CF-470D-A113-8A7875EC3E88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5254AF-81EA-23F7-BD26-A0F62E30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5794E8-AA57-5E9A-7B95-06D0CCC69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3CE76-2767-4777-B2BB-75AF15194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7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chart" Target="../charts/chart3.xml"/><Relationship Id="rId5" Type="http://schemas.openxmlformats.org/officeDocument/2006/relationships/diagramQuickStyle" Target="../diagrams/quickStyle1.xml"/><Relationship Id="rId10" Type="http://schemas.openxmlformats.org/officeDocument/2006/relationships/chart" Target="../charts/chart2.xml"/><Relationship Id="rId4" Type="http://schemas.openxmlformats.org/officeDocument/2006/relationships/diagramLayout" Target="../diagrams/layout1.xml"/><Relationship Id="rId9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odlaha, život, nábytek, kámen&#10;&#10;Popis byl vytvořen automaticky">
            <a:extLst>
              <a:ext uri="{FF2B5EF4-FFF2-40B4-BE49-F238E27FC236}">
                <a16:creationId xmlns:a16="http://schemas.microsoft.com/office/drawing/2014/main" id="{126CE135-1A7E-4FF4-31EB-4939C9C44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56" r="-1" b="17854"/>
          <a:stretch/>
        </p:blipFill>
        <p:spPr>
          <a:xfrm>
            <a:off x="320040" y="418294"/>
            <a:ext cx="11548872" cy="4462272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83EF5167-8608-E62A-EB84-3CF3BAB68700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9449465F-E1E4-ABF4-D3A5-9B8ABEC6F32A}"/>
              </a:ext>
            </a:extLst>
          </p:cNvPr>
          <p:cNvSpPr txBox="1">
            <a:spLocks/>
          </p:cNvSpPr>
          <p:nvPr/>
        </p:nvSpPr>
        <p:spPr>
          <a:xfrm>
            <a:off x="1402983" y="5961563"/>
            <a:ext cx="3318154" cy="478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100" dirty="0">
                <a:latin typeface="Corbel Light" panose="020B0303020204020204" pitchFamily="34" charset="0"/>
              </a:rPr>
              <a:t>VYPRACOVALA: GABRIELA FAICOVÁ</a:t>
            </a:r>
          </a:p>
          <a:p>
            <a:pPr algn="l"/>
            <a:r>
              <a:rPr lang="cs-CZ" sz="1100" dirty="0">
                <a:latin typeface="Corbel Light" panose="020B0303020204020204" pitchFamily="34" charset="0"/>
              </a:rPr>
              <a:t>VEDOUCÍ BAKALÁŘSKÉ PRÁCE: ING. MICHAL KRAUS, PhD.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AF53DB-04E0-2FF7-714F-601E8126C228}"/>
              </a:ext>
            </a:extLst>
          </p:cNvPr>
          <p:cNvSpPr txBox="1">
            <a:spLocks/>
          </p:cNvSpPr>
          <p:nvPr/>
        </p:nvSpPr>
        <p:spPr>
          <a:xfrm>
            <a:off x="2696302" y="4964548"/>
            <a:ext cx="6338596" cy="123608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800" dirty="0">
                <a:latin typeface="Corbel Light" panose="020B0303020204020204" pitchFamily="34" charset="0"/>
              </a:rPr>
              <a:t>ZÁKLADNÍ UMĚLECKÁ ŠKOLA</a:t>
            </a:r>
            <a:endParaRPr lang="en-US" sz="3800" dirty="0">
              <a:latin typeface="Corbel Light" panose="020B0303020204020204" pitchFamily="34" charset="0"/>
            </a:endParaRPr>
          </a:p>
        </p:txBody>
      </p:sp>
      <p:pic>
        <p:nvPicPr>
          <p:cNvPr id="3" name="Picture 2" descr="Bezbariérové studium na VŠTE | VŠTE ČB">
            <a:extLst>
              <a:ext uri="{FF2B5EF4-FFF2-40B4-BE49-F238E27FC236}">
                <a16:creationId xmlns:a16="http://schemas.microsoft.com/office/drawing/2014/main" id="{44D38D5A-9CAD-018A-F3C5-3A57CE91D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320040" y="5119543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075BBD37-8B7B-A505-FCD7-7AC4C4594E55}"/>
              </a:ext>
            </a:extLst>
          </p:cNvPr>
          <p:cNvSpPr txBox="1">
            <a:spLocks/>
          </p:cNvSpPr>
          <p:nvPr/>
        </p:nvSpPr>
        <p:spPr>
          <a:xfrm>
            <a:off x="8907126" y="5236009"/>
            <a:ext cx="2079811" cy="1138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ATE I-III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BAKALÁŘSKÁ PRÁCE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KATEDRA STAVEBNÍ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06/2023</a:t>
            </a:r>
          </a:p>
        </p:txBody>
      </p:sp>
    </p:spTree>
    <p:extLst>
      <p:ext uri="{BB962C8B-B14F-4D97-AF65-F5344CB8AC3E}">
        <p14:creationId xmlns:p14="http://schemas.microsoft.com/office/powerpoint/2010/main" val="1643273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2BA48-9987-D4F2-9313-4DB5F7B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310"/>
            <a:ext cx="10515600" cy="1093378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orbel Light" panose="020B0303020204020204" pitchFamily="34" charset="0"/>
              </a:rPr>
              <a:t>Otázky vedoucího práce</a:t>
            </a:r>
            <a:br>
              <a:rPr lang="cs-CZ" dirty="0">
                <a:latin typeface="Corbel Light" panose="020B0303020204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0E6182-EC9F-7439-18C7-477030A4D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i="1" dirty="0">
                <a:latin typeface="Corbel Light" panose="020B0303020204020204" pitchFamily="34" charset="0"/>
              </a:rPr>
              <a:t>„Je 18 respondentů možné považovat za reprezentativní vzorek, ze kterého můžeme vyvozovat relevantní závěry?“</a:t>
            </a:r>
          </a:p>
          <a:p>
            <a:pPr marL="0" indent="0">
              <a:buNone/>
            </a:pPr>
            <a:r>
              <a:rPr lang="cs-CZ" sz="1600" i="1" dirty="0">
                <a:latin typeface="Corbel Light" panose="020B0303020204020204" pitchFamily="34" charset="0"/>
              </a:rPr>
              <a:t>„V jakém cenovém rámci se pohybují jednotlivé varianty řešení podhledů?“</a:t>
            </a:r>
          </a:p>
          <a:p>
            <a:endParaRPr lang="cs-CZ" sz="1600" dirty="0">
              <a:latin typeface="Corbel Light" panose="020B0303020204020204" pitchFamily="34" charset="0"/>
            </a:endParaRPr>
          </a:p>
          <a:p>
            <a:r>
              <a:rPr lang="cs-CZ" sz="1800" dirty="0">
                <a:latin typeface="Corbel Light" panose="020B0303020204020204" pitchFamily="34" charset="0"/>
              </a:rPr>
              <a:t>Varianta 1</a:t>
            </a:r>
          </a:p>
          <a:p>
            <a:pPr lvl="1"/>
            <a:r>
              <a:rPr lang="cs-CZ" sz="1400" dirty="0" err="1">
                <a:latin typeface="Corbel Light" panose="020B0303020204020204" pitchFamily="34" charset="0"/>
              </a:rPr>
              <a:t>Rigiton</a:t>
            </a:r>
            <a:r>
              <a:rPr lang="cs-CZ" sz="1400" dirty="0">
                <a:latin typeface="Corbel Light" panose="020B0303020204020204" pitchFamily="34" charset="0"/>
              </a:rPr>
              <a:t> 6/18 (28,24 m</a:t>
            </a:r>
            <a:r>
              <a:rPr lang="cs-CZ" sz="1400" baseline="30000" dirty="0">
                <a:latin typeface="Corbel Light" panose="020B0303020204020204" pitchFamily="34" charset="0"/>
              </a:rPr>
              <a:t>2</a:t>
            </a:r>
            <a:r>
              <a:rPr lang="cs-CZ" sz="1400" dirty="0">
                <a:latin typeface="Corbel Light" panose="020B0303020204020204" pitchFamily="34" charset="0"/>
              </a:rPr>
              <a:t>)			=39100 kč </a:t>
            </a:r>
          </a:p>
          <a:p>
            <a:pPr lvl="1"/>
            <a:r>
              <a:rPr lang="cs-CZ" sz="1400" dirty="0">
                <a:latin typeface="Corbel Light" panose="020B0303020204020204" pitchFamily="34" charset="0"/>
              </a:rPr>
              <a:t>MDF dílce (29,7 m</a:t>
            </a:r>
            <a:r>
              <a:rPr lang="cs-CZ" sz="1400" baseline="30000" dirty="0">
                <a:latin typeface="Corbel Light" panose="020B0303020204020204" pitchFamily="34" charset="0"/>
              </a:rPr>
              <a:t>2</a:t>
            </a:r>
            <a:r>
              <a:rPr lang="cs-CZ" sz="1400" dirty="0">
                <a:latin typeface="Corbel Light" panose="020B0303020204020204" pitchFamily="34" charset="0"/>
              </a:rPr>
              <a:t>) 160-210 EUR/m</a:t>
            </a:r>
            <a:r>
              <a:rPr lang="cs-CZ" sz="1400" baseline="30000" dirty="0">
                <a:latin typeface="Corbel Light" panose="020B0303020204020204" pitchFamily="34" charset="0"/>
              </a:rPr>
              <a:t>2</a:t>
            </a:r>
            <a:r>
              <a:rPr lang="cs-CZ" sz="1400" dirty="0">
                <a:latin typeface="Corbel Light" panose="020B0303020204020204" pitchFamily="34" charset="0"/>
              </a:rPr>
              <a:t>		=113 400 kč  - 149 000 kč</a:t>
            </a:r>
          </a:p>
          <a:p>
            <a:pPr marL="0" indent="0">
              <a:buNone/>
            </a:pPr>
            <a:r>
              <a:rPr lang="cs-CZ" sz="1800" b="1" dirty="0">
                <a:latin typeface="Corbel Light" panose="020B0303020204020204" pitchFamily="34" charset="0"/>
              </a:rPr>
              <a:t>					152 500 kč – 188 100 kč</a:t>
            </a:r>
          </a:p>
          <a:p>
            <a:pPr marL="0" indent="0">
              <a:buNone/>
            </a:pPr>
            <a:endParaRPr lang="cs-CZ" sz="1800" dirty="0">
              <a:latin typeface="Corbel Light" panose="020B0303020204020204" pitchFamily="34" charset="0"/>
            </a:endParaRPr>
          </a:p>
          <a:p>
            <a:r>
              <a:rPr lang="cs-CZ" sz="1800" dirty="0">
                <a:latin typeface="Corbel Light" panose="020B0303020204020204" pitchFamily="34" charset="0"/>
              </a:rPr>
              <a:t>Varianta 2 </a:t>
            </a:r>
          </a:p>
          <a:p>
            <a:pPr lvl="1"/>
            <a:r>
              <a:rPr lang="cs-CZ" sz="1400" dirty="0">
                <a:latin typeface="Corbel Light" panose="020B0303020204020204" pitchFamily="34" charset="0"/>
              </a:rPr>
              <a:t>Rockfon stěnové absorbéry			= 20700 kč</a:t>
            </a:r>
          </a:p>
          <a:p>
            <a:pPr lvl="1"/>
            <a:r>
              <a:rPr lang="cs-CZ" sz="1400" dirty="0">
                <a:latin typeface="Corbel Light" panose="020B0303020204020204" pitchFamily="34" charset="0"/>
              </a:rPr>
              <a:t>SDK podhled odhled z kazet			= 23 700 kč		</a:t>
            </a:r>
            <a:endParaRPr lang="cs-CZ" sz="4400" dirty="0">
              <a:latin typeface="Corbel Light" panose="020B0303020204020204" pitchFamily="34" charset="0"/>
            </a:endParaRPr>
          </a:p>
          <a:p>
            <a:pPr marL="457200" lvl="1" indent="0">
              <a:buNone/>
            </a:pPr>
            <a:r>
              <a:rPr lang="cs-CZ" sz="1800" b="1" dirty="0">
                <a:latin typeface="Corbel Light" panose="020B0303020204020204" pitchFamily="34" charset="0"/>
              </a:rPr>
              <a:t>					=44 400 kč</a:t>
            </a:r>
          </a:p>
        </p:txBody>
      </p:sp>
      <p:pic>
        <p:nvPicPr>
          <p:cNvPr id="4" name="Picture 2" descr="Bezbariérové studium na VŠTE | VŠTE ČB">
            <a:extLst>
              <a:ext uri="{FF2B5EF4-FFF2-40B4-BE49-F238E27FC236}">
                <a16:creationId xmlns:a16="http://schemas.microsoft.com/office/drawing/2014/main" id="{075CCE1F-D1A1-8DC4-7138-3EE61C78C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4D005DE1-B4AA-7D0E-DF99-C50B755818E7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3806444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2BA48-9987-D4F2-9313-4DB5F7B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310"/>
            <a:ext cx="10515600" cy="1093378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orbel Light" panose="020B0303020204020204" pitchFamily="34" charset="0"/>
              </a:rPr>
              <a:t>Otázky oponenta práce</a:t>
            </a:r>
            <a:br>
              <a:rPr lang="cs-CZ" dirty="0">
                <a:latin typeface="Corbel Light" panose="020B0303020204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0E6182-EC9F-7439-18C7-477030A4D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i="1" dirty="0">
                <a:latin typeface="Corbel Light" panose="020B0303020204020204" pitchFamily="34" charset="0"/>
              </a:rPr>
              <a:t>„V architektonické studii uvádíte výpočet, jehož výsledkem je 8 potřebných parkovacích míst pro ZUŠ. Je to opravdu dostatečné množství vzhledem k počtu uvažovaných kantorů, počtu lidí, které mohou navštívit koncertní sál a vzhledem k okolní zástavbě?“</a:t>
            </a:r>
          </a:p>
          <a:p>
            <a:pPr marL="0" indent="0">
              <a:buNone/>
            </a:pPr>
            <a:endParaRPr lang="cs-CZ" sz="1600" i="1" dirty="0">
              <a:latin typeface="Corbel Light" panose="020B0303020204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ČSN 73 6110 – Projektování místních komunikací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ukazatele výhledového počtu odstavných stání</a:t>
            </a:r>
            <a:endParaRPr lang="cs-CZ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Druh stavby: Základní škola</a:t>
            </a: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Účelová jednotka: žák		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Počet účelových jednotek na 1 stání: 5 (ČSN 73 6110, tab. 34)</a:t>
            </a: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Počet účelových jednotek v objektu: 24 (53)	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Počet parkovacích stání: 4,8 (10,6)		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Celkový počet stání: 4,03 (8,9)	</a:t>
            </a:r>
            <a:r>
              <a:rPr lang="cs-CZ" sz="12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cs-CZ" sz="1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i="1" dirty="0">
              <a:latin typeface="Corbel Light" panose="020B0303020204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7AE1E6-7974-FD06-EF50-F5EAF7B87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1" r="10520"/>
          <a:stretch/>
        </p:blipFill>
        <p:spPr>
          <a:xfrm>
            <a:off x="5288279" y="2364647"/>
            <a:ext cx="6690361" cy="3947253"/>
          </a:xfrm>
          <a:prstGeom prst="rect">
            <a:avLst/>
          </a:prstGeom>
        </p:spPr>
      </p:pic>
      <p:pic>
        <p:nvPicPr>
          <p:cNvPr id="4" name="Picture 2" descr="Bezbariérové studium na VŠTE | VŠTE ČB">
            <a:extLst>
              <a:ext uri="{FF2B5EF4-FFF2-40B4-BE49-F238E27FC236}">
                <a16:creationId xmlns:a16="http://schemas.microsoft.com/office/drawing/2014/main" id="{8D595957-1A53-AD0E-0D32-843A446D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AFC9E4C8-2C3C-22FC-C924-3F21441A68F7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371549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2BA48-9987-D4F2-9313-4DB5F7B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310"/>
            <a:ext cx="10515600" cy="1093378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orbel Light" panose="020B0303020204020204" pitchFamily="34" charset="0"/>
              </a:rPr>
              <a:t>Otázky oponenta práce</a:t>
            </a:r>
            <a:br>
              <a:rPr lang="cs-CZ" dirty="0">
                <a:latin typeface="Corbel Light" panose="020B0303020204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0E6182-EC9F-7439-18C7-477030A4D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i="1" dirty="0">
                <a:latin typeface="Corbel Light" panose="020B0303020204020204" pitchFamily="34" charset="0"/>
              </a:rPr>
              <a:t>„V architektonické studii uvádíte výpočet, jehož výsledkem je 8 potřebných parkovacích míst pro ZUŠ. Je to opravdu dostatečné množství vzhledem k počtu uvažovaných kantorů, počtu lidí, které mohou navštívit koncertní sál a vzhledem k okolní zástavbě?“</a:t>
            </a:r>
          </a:p>
          <a:p>
            <a:pPr marL="0" indent="0">
              <a:buNone/>
            </a:pPr>
            <a:endParaRPr lang="cs-CZ" sz="1600" i="1" dirty="0">
              <a:latin typeface="Corbel Light" panose="020B0303020204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ukazatele výhledového počtu odstavných stání</a:t>
            </a:r>
            <a:endParaRPr lang="cs-CZ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Druh stavby: Základní škola</a:t>
            </a: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Maximální obsazenost zohledňující žáky, učitelé a návštěvníky</a:t>
            </a:r>
            <a:endParaRPr lang="cs-CZ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Počet účelových jednotek na 1 stání: 5</a:t>
            </a: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Počet účelových jednotek v objektu: 71</a:t>
            </a: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Počet parkovacích stání: 14,2</a:t>
            </a: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Celkový počet stání: 11,93</a:t>
            </a: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i="1" dirty="0">
              <a:latin typeface="Corbel Light" panose="020B0303020204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1A11E9-3E7C-EB76-BF2B-0058CC2D3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76" y="2457449"/>
            <a:ext cx="6729303" cy="3803241"/>
          </a:xfrm>
          <a:prstGeom prst="rect">
            <a:avLst/>
          </a:prstGeom>
        </p:spPr>
      </p:pic>
      <p:pic>
        <p:nvPicPr>
          <p:cNvPr id="5" name="Picture 2" descr="Bezbariérové studium na VŠTE | VŠTE ČB">
            <a:extLst>
              <a:ext uri="{FF2B5EF4-FFF2-40B4-BE49-F238E27FC236}">
                <a16:creationId xmlns:a16="http://schemas.microsoft.com/office/drawing/2014/main" id="{6FC738A1-E07A-0040-3293-92EE3EDFC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86F4B20B-A359-E4CB-7818-78F3B22B5F1D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552727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2BA48-9987-D4F2-9313-4DB5F7B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310"/>
            <a:ext cx="10515600" cy="1093378"/>
          </a:xfrm>
        </p:spPr>
        <p:txBody>
          <a:bodyPr>
            <a:normAutofit fontScale="90000"/>
          </a:bodyPr>
          <a:lstStyle/>
          <a:p>
            <a:r>
              <a:rPr lang="cs-CZ">
                <a:latin typeface="Corbel Light" panose="020B0303020204020204" pitchFamily="34" charset="0"/>
              </a:rPr>
              <a:t>Otázky oponenta práce</a:t>
            </a:r>
            <a:br>
              <a:rPr lang="cs-CZ">
                <a:latin typeface="Corbel Light" panose="020B0303020204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0E6182-EC9F-7439-18C7-477030A4D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i="1" dirty="0">
                <a:latin typeface="Corbel Light" panose="020B0303020204020204" pitchFamily="34" charset="0"/>
              </a:rPr>
              <a:t>„Bylo by možné pro zlepšení akustických vlastností multifunkčního sálu použít některý z materiálů, který nevyhověl požadavkům (například dřevovláknité desky) za předpokladu, že by bylo možné pohnout s podhledem do libovolné výšky?“</a:t>
            </a:r>
          </a:p>
          <a:p>
            <a:pPr marL="0" indent="0">
              <a:buNone/>
            </a:pPr>
            <a:endParaRPr lang="cs-CZ" sz="1600" i="1" dirty="0">
              <a:latin typeface="Corbel Light" panose="020B03030202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b="1" kern="100" dirty="0" err="1">
                <a:solidFill>
                  <a:schemeClr val="accent4">
                    <a:lumMod val="7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Heradesign</a:t>
            </a:r>
            <a:r>
              <a:rPr lang="cs-CZ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 </a:t>
            </a:r>
            <a:r>
              <a:rPr lang="cs-CZ" sz="1400" b="1" kern="100" dirty="0" err="1">
                <a:solidFill>
                  <a:schemeClr val="accent4">
                    <a:lumMod val="7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</a:t>
            </a:r>
            <a:r>
              <a:rPr lang="cs-CZ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tl. </a:t>
            </a:r>
            <a:r>
              <a:rPr lang="cs-CZ" sz="1400" b="1" kern="100" dirty="0">
                <a:solidFill>
                  <a:schemeClr val="accent4">
                    <a:lumMod val="75000"/>
                  </a:schemeClr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cs-CZ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mm </a:t>
            </a:r>
            <a:r>
              <a:rPr lang="cs-CZ" sz="1400" b="1" kern="100" dirty="0" err="1">
                <a:solidFill>
                  <a:schemeClr val="accent4">
                    <a:lumMod val="7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v.s</a:t>
            </a:r>
            <a:r>
              <a:rPr lang="cs-CZ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55 mm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b="1" kern="100" dirty="0" err="1">
                <a:solidFill>
                  <a:schemeClr val="bg2">
                    <a:lumMod val="2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Heradesign</a:t>
            </a:r>
            <a:r>
              <a:rPr lang="it-IT" sz="1400" b="1" kern="100" dirty="0">
                <a:solidFill>
                  <a:schemeClr val="bg2">
                    <a:lumMod val="2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 </a:t>
            </a:r>
            <a:r>
              <a:rPr lang="cs-CZ" sz="1400" b="1" kern="100" dirty="0" err="1">
                <a:solidFill>
                  <a:schemeClr val="bg2">
                    <a:lumMod val="2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</a:t>
            </a:r>
            <a:r>
              <a:rPr lang="it-IT" sz="1400" b="1" kern="100" dirty="0">
                <a:solidFill>
                  <a:schemeClr val="bg2">
                    <a:lumMod val="2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tl. 25 v.</a:t>
            </a:r>
            <a:r>
              <a:rPr lang="cs-CZ" sz="1400" b="1" kern="100" dirty="0">
                <a:solidFill>
                  <a:schemeClr val="bg2">
                    <a:lumMod val="2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</a:t>
            </a:r>
            <a:r>
              <a:rPr lang="it-IT" sz="1400" b="1" kern="100" dirty="0">
                <a:solidFill>
                  <a:schemeClr val="bg2">
                    <a:lumMod val="2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b="1" kern="100" dirty="0">
                <a:solidFill>
                  <a:schemeClr val="bg2">
                    <a:lumMod val="2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330</a:t>
            </a:r>
            <a:r>
              <a:rPr lang="it-IT" sz="1400" b="1" kern="100" dirty="0">
                <a:solidFill>
                  <a:schemeClr val="bg2">
                    <a:lumMod val="25000"/>
                  </a:schemeClr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mm</a:t>
            </a:r>
            <a:endParaRPr lang="cs-CZ" sz="1400" b="1" kern="100" dirty="0">
              <a:solidFill>
                <a:schemeClr val="bg2">
                  <a:lumMod val="25000"/>
                </a:schemeClr>
              </a:solidFill>
              <a:effectLst/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400" kern="100" dirty="0">
              <a:effectLst/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i="1" dirty="0">
              <a:latin typeface="Corbel Light" panose="020B0303020204020204" pitchFamily="34" charset="0"/>
            </a:endParaRPr>
          </a:p>
        </p:txBody>
      </p:sp>
      <p:pic>
        <p:nvPicPr>
          <p:cNvPr id="5" name="Picture 2" descr="Bezbariérové studium na VŠTE | VŠTE ČB">
            <a:extLst>
              <a:ext uri="{FF2B5EF4-FFF2-40B4-BE49-F238E27FC236}">
                <a16:creationId xmlns:a16="http://schemas.microsoft.com/office/drawing/2014/main" id="{49A46E40-E1F1-945F-AB39-F15353BB3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DDFB5FAA-C465-6A56-D124-BE2EA02E8AD2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7D39D318-03D2-9F47-800D-E46A6FB6A1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558208"/>
              </p:ext>
            </p:extLst>
          </p:nvPr>
        </p:nvGraphicFramePr>
        <p:xfrm>
          <a:off x="4824956" y="3210560"/>
          <a:ext cx="6528844" cy="331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58925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2BA48-9987-D4F2-9313-4DB5F7B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5585"/>
            <a:ext cx="10515600" cy="1093378"/>
          </a:xfrm>
        </p:spPr>
        <p:txBody>
          <a:bodyPr>
            <a:noAutofit/>
          </a:bodyPr>
          <a:lstStyle/>
          <a:p>
            <a:pPr algn="ctr"/>
            <a:r>
              <a:rPr lang="cs-CZ" dirty="0">
                <a:latin typeface="Corbel Light" panose="020B0303020204020204" pitchFamily="34" charset="0"/>
              </a:rPr>
              <a:t>Otázky členů komise</a:t>
            </a:r>
            <a:br>
              <a:rPr lang="cs-CZ" dirty="0">
                <a:latin typeface="Corbel Light" panose="020B0303020204020204" pitchFamily="34" charset="0"/>
              </a:rPr>
            </a:br>
            <a:endParaRPr lang="cs-CZ" dirty="0"/>
          </a:p>
        </p:txBody>
      </p:sp>
      <p:pic>
        <p:nvPicPr>
          <p:cNvPr id="21" name="Grafický objekt 20" descr="Odznak, otazník se souvislou výplní">
            <a:extLst>
              <a:ext uri="{FF2B5EF4-FFF2-40B4-BE49-F238E27FC236}">
                <a16:creationId xmlns:a16="http://schemas.microsoft.com/office/drawing/2014/main" id="{09CFB474-A9BC-EF73-18F7-D2C9E72F9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177" y="2098963"/>
            <a:ext cx="2843645" cy="2843645"/>
          </a:xfrm>
          <a:prstGeom prst="rect">
            <a:avLst/>
          </a:prstGeom>
        </p:spPr>
      </p:pic>
      <p:sp>
        <p:nvSpPr>
          <p:cNvPr id="24" name="Podnadpis 2">
            <a:extLst>
              <a:ext uri="{FF2B5EF4-FFF2-40B4-BE49-F238E27FC236}">
                <a16:creationId xmlns:a16="http://schemas.microsoft.com/office/drawing/2014/main" id="{18A8FAA0-CDC8-BCCF-6706-0B11B04AFE59}"/>
              </a:ext>
            </a:extLst>
          </p:cNvPr>
          <p:cNvSpPr txBox="1">
            <a:spLocks/>
          </p:cNvSpPr>
          <p:nvPr/>
        </p:nvSpPr>
        <p:spPr>
          <a:xfrm>
            <a:off x="824483" y="5983502"/>
            <a:ext cx="3318154" cy="478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100" dirty="0">
                <a:latin typeface="Corbel Light" panose="020B0303020204020204" pitchFamily="34" charset="0"/>
              </a:rPr>
              <a:t>VYPRACOVALA: GABRIELA FAICOVÁ</a:t>
            </a:r>
          </a:p>
          <a:p>
            <a:pPr algn="l"/>
            <a:r>
              <a:rPr lang="cs-CZ" sz="1100" dirty="0">
                <a:latin typeface="Corbel Light" panose="020B0303020204020204" pitchFamily="34" charset="0"/>
              </a:rPr>
              <a:t>VEDOUCÍ BAKALÁŘSKÉ PRÁCE: ING. MICHAL KRAUS, PhD.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B8EC0868-7FA7-9221-4FBD-B9C2E123AC7D}"/>
              </a:ext>
            </a:extLst>
          </p:cNvPr>
          <p:cNvSpPr txBox="1">
            <a:spLocks/>
          </p:cNvSpPr>
          <p:nvPr/>
        </p:nvSpPr>
        <p:spPr>
          <a:xfrm>
            <a:off x="3991087" y="5175092"/>
            <a:ext cx="4209823" cy="47814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800" dirty="0">
                <a:latin typeface="Corbel Light" panose="020B0303020204020204" pitchFamily="34" charset="0"/>
              </a:rPr>
              <a:t>ZÁKLADNÍ UMĚLECKÁ ŠKOLA</a:t>
            </a:r>
            <a:endParaRPr lang="en-US" sz="3800" dirty="0">
              <a:latin typeface="Corbel Light" panose="020B0303020204020204" pitchFamily="34" charset="0"/>
            </a:endParaRPr>
          </a:p>
        </p:txBody>
      </p:sp>
      <p:sp>
        <p:nvSpPr>
          <p:cNvPr id="29" name="Podnadpis 2">
            <a:extLst>
              <a:ext uri="{FF2B5EF4-FFF2-40B4-BE49-F238E27FC236}">
                <a16:creationId xmlns:a16="http://schemas.microsoft.com/office/drawing/2014/main" id="{4A2A42A3-98C1-A305-26B4-D04B5C47FB8F}"/>
              </a:ext>
            </a:extLst>
          </p:cNvPr>
          <p:cNvSpPr txBox="1">
            <a:spLocks/>
          </p:cNvSpPr>
          <p:nvPr/>
        </p:nvSpPr>
        <p:spPr>
          <a:xfrm>
            <a:off x="9495698" y="5414164"/>
            <a:ext cx="2079811" cy="1138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ATE I-III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BAKALÁŘSKÁ PRÁCE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KATEDRA STAVEBNÍ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06/2023</a:t>
            </a:r>
          </a:p>
        </p:txBody>
      </p:sp>
      <p:sp>
        <p:nvSpPr>
          <p:cNvPr id="37" name="Podnadpis 2">
            <a:extLst>
              <a:ext uri="{FF2B5EF4-FFF2-40B4-BE49-F238E27FC236}">
                <a16:creationId xmlns:a16="http://schemas.microsoft.com/office/drawing/2014/main" id="{623FF25E-6F0E-CFFD-E055-0F9B14D5122B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  <p:pic>
        <p:nvPicPr>
          <p:cNvPr id="39" name="Picture 2" descr="Bezbariérové studium na VŠTE | VŠTE ČB">
            <a:extLst>
              <a:ext uri="{FF2B5EF4-FFF2-40B4-BE49-F238E27FC236}">
                <a16:creationId xmlns:a16="http://schemas.microsoft.com/office/drawing/2014/main" id="{F38FA4B5-9D77-6182-7D43-F5672C5BC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1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Nadpis 1">
            <a:extLst>
              <a:ext uri="{FF2B5EF4-FFF2-40B4-BE49-F238E27FC236}">
                <a16:creationId xmlns:a16="http://schemas.microsoft.com/office/drawing/2014/main" id="{04172F37-8900-3843-6521-3908D9DEAFB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Corbel Light" panose="020B0303020204020204" pitchFamily="34" charset="0"/>
              </a:rPr>
              <a:t>Lokalizace</a:t>
            </a:r>
            <a:endParaRPr lang="cs-CZ" dirty="0">
              <a:latin typeface="Corbel Light" panose="020B0303020204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F2E0332-4BEC-77DA-FC19-114DB15E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100" y="1024738"/>
            <a:ext cx="7422523" cy="531922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308B6B-C3BD-1C26-0091-74FAF3E09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5695"/>
            <a:ext cx="3568900" cy="4511268"/>
          </a:xfrm>
        </p:spPr>
        <p:txBody>
          <a:bodyPr>
            <a:normAutofit lnSpcReduction="10000"/>
          </a:bodyPr>
          <a:lstStyle/>
          <a:p>
            <a:r>
              <a:rPr lang="cs-CZ" sz="1800" dirty="0">
                <a:latin typeface="Corbel Light" panose="020B0303020204020204" pitchFamily="34" charset="0"/>
              </a:rPr>
              <a:t>Jihočeský kraj</a:t>
            </a:r>
          </a:p>
          <a:p>
            <a:r>
              <a:rPr lang="cs-CZ" sz="1800" dirty="0">
                <a:latin typeface="Corbel Light" panose="020B0303020204020204" pitchFamily="34" charset="0"/>
              </a:rPr>
              <a:t>ORP Tábor</a:t>
            </a:r>
          </a:p>
          <a:p>
            <a:r>
              <a:rPr lang="cs-CZ" sz="1800" dirty="0">
                <a:latin typeface="Corbel Light" panose="020B0303020204020204" pitchFamily="34" charset="0"/>
              </a:rPr>
              <a:t>obec Tábor</a:t>
            </a:r>
          </a:p>
          <a:p>
            <a:r>
              <a:rPr lang="cs-CZ" sz="1800" dirty="0">
                <a:latin typeface="Corbel Light" panose="020B0303020204020204" pitchFamily="34" charset="0"/>
              </a:rPr>
              <a:t>Sokolovská ulice</a:t>
            </a:r>
          </a:p>
          <a:p>
            <a:pPr marL="0" indent="0">
              <a:buNone/>
            </a:pPr>
            <a:endParaRPr lang="cs-CZ" sz="1800" dirty="0">
              <a:latin typeface="Corbel Light" panose="020B0303020204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Corbel Light" panose="020B030302020402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Corbel Light" panose="020B0303020204020204" pitchFamily="34" charset="0"/>
              </a:rPr>
              <a:t>LEGENDA:</a:t>
            </a:r>
          </a:p>
          <a:p>
            <a:pPr marL="0" indent="0">
              <a:buNone/>
            </a:pPr>
            <a:r>
              <a:rPr lang="cs-CZ" sz="1600" dirty="0">
                <a:latin typeface="Corbel Light" panose="020B0303020204020204" pitchFamily="34" charset="0"/>
              </a:rPr>
              <a:t>        navrhovaný objekt ZUŠ</a:t>
            </a:r>
          </a:p>
          <a:p>
            <a:pPr marL="0" indent="0">
              <a:buNone/>
            </a:pPr>
            <a:r>
              <a:rPr lang="cs-CZ" sz="1600" dirty="0">
                <a:latin typeface="Corbel Light" panose="020B0303020204020204" pitchFamily="34" charset="0"/>
              </a:rPr>
              <a:t>        oblast bydlení</a:t>
            </a:r>
          </a:p>
          <a:p>
            <a:pPr marL="0" indent="0">
              <a:buNone/>
            </a:pPr>
            <a:r>
              <a:rPr lang="cs-CZ" sz="1600" dirty="0">
                <a:latin typeface="Corbel Light" panose="020B0303020204020204" pitchFamily="34" charset="0"/>
              </a:rPr>
              <a:t>        objekty pro vzdělávací</a:t>
            </a:r>
          </a:p>
          <a:p>
            <a:pPr marL="0" indent="0">
              <a:buNone/>
            </a:pPr>
            <a:r>
              <a:rPr lang="cs-CZ" sz="1600" dirty="0">
                <a:latin typeface="Corbel Light" panose="020B0303020204020204" pitchFamily="34" charset="0"/>
              </a:rPr>
              <a:t>        park</a:t>
            </a:r>
          </a:p>
          <a:p>
            <a:pPr marL="0" indent="0">
              <a:buNone/>
            </a:pPr>
            <a:r>
              <a:rPr lang="cs-CZ" sz="1600" dirty="0">
                <a:latin typeface="Corbel Light" panose="020B0303020204020204" pitchFamily="34" charset="0"/>
              </a:rPr>
              <a:t>        objekty pro sport</a:t>
            </a:r>
          </a:p>
          <a:p>
            <a:pPr marL="0" indent="0">
              <a:buNone/>
            </a:pPr>
            <a:r>
              <a:rPr lang="cs-CZ" sz="1600" dirty="0">
                <a:latin typeface="Corbel Light" panose="020B0303020204020204" pitchFamily="34" charset="0"/>
              </a:rPr>
              <a:t>        obchody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B376A74D-4BD6-8E49-B769-C29E1670248D}"/>
              </a:ext>
            </a:extLst>
          </p:cNvPr>
          <p:cNvSpPr/>
          <p:nvPr/>
        </p:nvSpPr>
        <p:spPr>
          <a:xfrm>
            <a:off x="4407099" y="2333297"/>
            <a:ext cx="5107724" cy="4500568"/>
          </a:xfrm>
          <a:prstGeom prst="ellipse">
            <a:avLst/>
          </a:prstGeom>
          <a:solidFill>
            <a:schemeClr val="accent4">
              <a:lumMod val="75000"/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44BCCD9-6259-F7C0-F490-DD9D9621D4CB}"/>
              </a:ext>
            </a:extLst>
          </p:cNvPr>
          <p:cNvSpPr/>
          <p:nvPr/>
        </p:nvSpPr>
        <p:spPr>
          <a:xfrm>
            <a:off x="8118361" y="1208234"/>
            <a:ext cx="701040" cy="670560"/>
          </a:xfrm>
          <a:prstGeom prst="ellipse">
            <a:avLst/>
          </a:prstGeom>
          <a:solidFill>
            <a:schemeClr val="accent1"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DAE047F-227D-7BC2-DE99-419898B61134}"/>
              </a:ext>
            </a:extLst>
          </p:cNvPr>
          <p:cNvSpPr/>
          <p:nvPr/>
        </p:nvSpPr>
        <p:spPr>
          <a:xfrm>
            <a:off x="7283209" y="1543514"/>
            <a:ext cx="701040" cy="670560"/>
          </a:xfrm>
          <a:prstGeom prst="ellipse">
            <a:avLst/>
          </a:prstGeom>
          <a:solidFill>
            <a:srgbClr val="FF3399">
              <a:alpha val="37255"/>
            </a:srgb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61ABCFB7-ABD6-6D15-C905-EA16BA464B0F}"/>
              </a:ext>
            </a:extLst>
          </p:cNvPr>
          <p:cNvSpPr/>
          <p:nvPr/>
        </p:nvSpPr>
        <p:spPr>
          <a:xfrm>
            <a:off x="8425418" y="1330415"/>
            <a:ext cx="1693942" cy="1629551"/>
          </a:xfrm>
          <a:prstGeom prst="ellipse">
            <a:avLst/>
          </a:prstGeom>
          <a:solidFill>
            <a:srgbClr val="FF3399">
              <a:alpha val="37255"/>
            </a:srgb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40D59AF7-D504-8010-7225-82A6B74287B5}"/>
              </a:ext>
            </a:extLst>
          </p:cNvPr>
          <p:cNvSpPr/>
          <p:nvPr/>
        </p:nvSpPr>
        <p:spPr>
          <a:xfrm>
            <a:off x="10119359" y="3429000"/>
            <a:ext cx="2398775" cy="2599525"/>
          </a:xfrm>
          <a:prstGeom prst="ellipse">
            <a:avLst/>
          </a:prstGeom>
          <a:solidFill>
            <a:schemeClr val="accent6">
              <a:alpha val="37255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0511BFFA-9535-E3BA-9665-F71E25F8593D}"/>
              </a:ext>
            </a:extLst>
          </p:cNvPr>
          <p:cNvSpPr/>
          <p:nvPr/>
        </p:nvSpPr>
        <p:spPr>
          <a:xfrm>
            <a:off x="10810930" y="995135"/>
            <a:ext cx="701040" cy="670560"/>
          </a:xfrm>
          <a:prstGeom prst="ellipse">
            <a:avLst/>
          </a:prstGeom>
          <a:solidFill>
            <a:schemeClr val="bg2">
              <a:lumMod val="50000"/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3D0AD5F7-FEE6-D736-0729-4691EE5F5569}"/>
              </a:ext>
            </a:extLst>
          </p:cNvPr>
          <p:cNvSpPr/>
          <p:nvPr/>
        </p:nvSpPr>
        <p:spPr>
          <a:xfrm>
            <a:off x="10426417" y="1695720"/>
            <a:ext cx="862247" cy="852518"/>
          </a:xfrm>
          <a:prstGeom prst="ellipse">
            <a:avLst/>
          </a:prstGeom>
          <a:solidFill>
            <a:schemeClr val="bg2">
              <a:lumMod val="50000"/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Grafický objekt 20" descr="Autobus se souvislou výplní">
            <a:extLst>
              <a:ext uri="{FF2B5EF4-FFF2-40B4-BE49-F238E27FC236}">
                <a16:creationId xmlns:a16="http://schemas.microsoft.com/office/drawing/2014/main" id="{2A95D47C-EDA9-3F44-80A0-A8DC471AB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9986" y="1531824"/>
            <a:ext cx="278087" cy="278087"/>
          </a:xfrm>
          <a:prstGeom prst="rect">
            <a:avLst/>
          </a:prstGeom>
        </p:spPr>
      </p:pic>
      <p:pic>
        <p:nvPicPr>
          <p:cNvPr id="23" name="Grafický objekt 22" descr="Autobus se souvislou výplní">
            <a:extLst>
              <a:ext uri="{FF2B5EF4-FFF2-40B4-BE49-F238E27FC236}">
                <a16:creationId xmlns:a16="http://schemas.microsoft.com/office/drawing/2014/main" id="{D4889903-8439-A265-3CB9-649282AE9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2427" y="2264414"/>
            <a:ext cx="278087" cy="278087"/>
          </a:xfrm>
          <a:prstGeom prst="rect">
            <a:avLst/>
          </a:prstGeom>
        </p:spPr>
      </p:pic>
      <p:pic>
        <p:nvPicPr>
          <p:cNvPr id="24" name="Grafický objekt 23" descr="Autobus se souvislou výplní">
            <a:extLst>
              <a:ext uri="{FF2B5EF4-FFF2-40B4-BE49-F238E27FC236}">
                <a16:creationId xmlns:a16="http://schemas.microsoft.com/office/drawing/2014/main" id="{4C8506EE-4891-64EF-EB36-600DCA0CA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6389" y="4919507"/>
            <a:ext cx="278087" cy="278087"/>
          </a:xfrm>
          <a:prstGeom prst="rect">
            <a:avLst/>
          </a:prstGeom>
        </p:spPr>
      </p:pic>
      <p:pic>
        <p:nvPicPr>
          <p:cNvPr id="25" name="Grafický objekt 24" descr="Autobus se souvislou výplní">
            <a:extLst>
              <a:ext uri="{FF2B5EF4-FFF2-40B4-BE49-F238E27FC236}">
                <a16:creationId xmlns:a16="http://schemas.microsoft.com/office/drawing/2014/main" id="{EE6878AB-5775-F10F-EF35-141FEC5C4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0326" y="5332299"/>
            <a:ext cx="278087" cy="278087"/>
          </a:xfrm>
          <a:prstGeom prst="rect">
            <a:avLst/>
          </a:prstGeom>
        </p:spPr>
      </p:pic>
      <p:pic>
        <p:nvPicPr>
          <p:cNvPr id="26" name="Grafický objekt 25" descr="Autobus se souvislou výplní">
            <a:extLst>
              <a:ext uri="{FF2B5EF4-FFF2-40B4-BE49-F238E27FC236}">
                <a16:creationId xmlns:a16="http://schemas.microsoft.com/office/drawing/2014/main" id="{FA35F900-1E5A-1672-7F42-82A56FEEE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8172" y="6171781"/>
            <a:ext cx="278087" cy="278087"/>
          </a:xfrm>
          <a:prstGeom prst="rect">
            <a:avLst/>
          </a:prstGeom>
        </p:spPr>
      </p:pic>
      <p:pic>
        <p:nvPicPr>
          <p:cNvPr id="27" name="Grafický objekt 26" descr="Autobus se souvislou výplní">
            <a:extLst>
              <a:ext uri="{FF2B5EF4-FFF2-40B4-BE49-F238E27FC236}">
                <a16:creationId xmlns:a16="http://schemas.microsoft.com/office/drawing/2014/main" id="{533F88D1-787F-10C5-D6EA-0B5F18331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4901" y="6142001"/>
            <a:ext cx="278087" cy="278087"/>
          </a:xfrm>
          <a:prstGeom prst="rect">
            <a:avLst/>
          </a:prstGeom>
        </p:spPr>
      </p:pic>
      <p:pic>
        <p:nvPicPr>
          <p:cNvPr id="28" name="Grafický objekt 27" descr="Autobus se souvislou výplní">
            <a:extLst>
              <a:ext uri="{FF2B5EF4-FFF2-40B4-BE49-F238E27FC236}">
                <a16:creationId xmlns:a16="http://schemas.microsoft.com/office/drawing/2014/main" id="{B087C0E5-91BC-1196-EE06-46D449A6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7111" y="2075030"/>
            <a:ext cx="278087" cy="278087"/>
          </a:xfrm>
          <a:prstGeom prst="rect">
            <a:avLst/>
          </a:prstGeom>
        </p:spPr>
      </p:pic>
      <p:pic>
        <p:nvPicPr>
          <p:cNvPr id="29" name="Grafický objekt 28" descr="Autobus se souvislou výplní">
            <a:extLst>
              <a:ext uri="{FF2B5EF4-FFF2-40B4-BE49-F238E27FC236}">
                <a16:creationId xmlns:a16="http://schemas.microsoft.com/office/drawing/2014/main" id="{F117C525-D64B-067F-DC2A-EC808FC08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0464" y="2270311"/>
            <a:ext cx="278087" cy="278087"/>
          </a:xfrm>
          <a:prstGeom prst="rect">
            <a:avLst/>
          </a:prstGeom>
        </p:spPr>
      </p:pic>
      <p:pic>
        <p:nvPicPr>
          <p:cNvPr id="30" name="Grafický objekt 29" descr="Autobus se souvislou výplní">
            <a:extLst>
              <a:ext uri="{FF2B5EF4-FFF2-40B4-BE49-F238E27FC236}">
                <a16:creationId xmlns:a16="http://schemas.microsoft.com/office/drawing/2014/main" id="{28ACA61D-B62B-5467-E9F4-14271DDD1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5198" y="5167185"/>
            <a:ext cx="278087" cy="278087"/>
          </a:xfrm>
          <a:prstGeom prst="rect">
            <a:avLst/>
          </a:prstGeom>
        </p:spPr>
      </p:pic>
      <p:pic>
        <p:nvPicPr>
          <p:cNvPr id="31" name="Grafický objekt 30" descr="Autobus se souvislou výplní">
            <a:extLst>
              <a:ext uri="{FF2B5EF4-FFF2-40B4-BE49-F238E27FC236}">
                <a16:creationId xmlns:a16="http://schemas.microsoft.com/office/drawing/2014/main" id="{5CFA9EA0-4878-9287-5992-078503134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3184" y="6134434"/>
            <a:ext cx="278087" cy="278087"/>
          </a:xfrm>
          <a:prstGeom prst="rect">
            <a:avLst/>
          </a:prstGeom>
        </p:spPr>
      </p:pic>
      <p:pic>
        <p:nvPicPr>
          <p:cNvPr id="35" name="Grafický objekt 34" descr="Knihy se souvislou výplní">
            <a:extLst>
              <a:ext uri="{FF2B5EF4-FFF2-40B4-BE49-F238E27FC236}">
                <a16:creationId xmlns:a16="http://schemas.microsoft.com/office/drawing/2014/main" id="{E0204ABD-3DE3-50A6-2315-6F75FE9CD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82463" y="2542501"/>
            <a:ext cx="278087" cy="278087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9590FA9F-718F-D61B-28CE-D10626535EBD}"/>
              </a:ext>
            </a:extLst>
          </p:cNvPr>
          <p:cNvSpPr/>
          <p:nvPr/>
        </p:nvSpPr>
        <p:spPr>
          <a:xfrm>
            <a:off x="8671057" y="5259241"/>
            <a:ext cx="455606" cy="389345"/>
          </a:xfrm>
          <a:prstGeom prst="ellipse">
            <a:avLst/>
          </a:prstGeom>
          <a:solidFill>
            <a:schemeClr val="bg2">
              <a:lumMod val="50000"/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EE8129BF-8BDD-9C9E-31FC-77B2A247ABE2}"/>
              </a:ext>
            </a:extLst>
          </p:cNvPr>
          <p:cNvSpPr/>
          <p:nvPr/>
        </p:nvSpPr>
        <p:spPr>
          <a:xfrm>
            <a:off x="7852646" y="5374276"/>
            <a:ext cx="631387" cy="588446"/>
          </a:xfrm>
          <a:prstGeom prst="ellipse">
            <a:avLst/>
          </a:prstGeom>
          <a:solidFill>
            <a:schemeClr val="accent2">
              <a:lumMod val="75000"/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06F8A49F-D587-F1F4-8028-7E1761800543}"/>
              </a:ext>
            </a:extLst>
          </p:cNvPr>
          <p:cNvSpPr/>
          <p:nvPr/>
        </p:nvSpPr>
        <p:spPr>
          <a:xfrm>
            <a:off x="9394624" y="5345540"/>
            <a:ext cx="455606" cy="433135"/>
          </a:xfrm>
          <a:prstGeom prst="ellipse">
            <a:avLst/>
          </a:prstGeom>
          <a:solidFill>
            <a:schemeClr val="accent2">
              <a:lumMod val="75000"/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5" name="Grafický objekt 44" descr="Hřiště se souvislou výplní">
            <a:extLst>
              <a:ext uri="{FF2B5EF4-FFF2-40B4-BE49-F238E27FC236}">
                <a16:creationId xmlns:a16="http://schemas.microsoft.com/office/drawing/2014/main" id="{D322668F-2F11-D2B1-398A-8E1CD18A9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65989" y="5526555"/>
            <a:ext cx="265715" cy="265715"/>
          </a:xfrm>
          <a:prstGeom prst="rect">
            <a:avLst/>
          </a:prstGeom>
        </p:spPr>
      </p:pic>
      <p:pic>
        <p:nvPicPr>
          <p:cNvPr id="48" name="Grafický objekt 47" descr="Hřiště se souvislou výplní">
            <a:extLst>
              <a:ext uri="{FF2B5EF4-FFF2-40B4-BE49-F238E27FC236}">
                <a16:creationId xmlns:a16="http://schemas.microsoft.com/office/drawing/2014/main" id="{475EB2D4-9095-B3E4-46DC-571F9D86F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19788" y="3551490"/>
            <a:ext cx="265715" cy="265715"/>
          </a:xfrm>
          <a:prstGeom prst="rect">
            <a:avLst/>
          </a:prstGeom>
        </p:spPr>
      </p:pic>
      <p:sp>
        <p:nvSpPr>
          <p:cNvPr id="49" name="Ovál 48">
            <a:extLst>
              <a:ext uri="{FF2B5EF4-FFF2-40B4-BE49-F238E27FC236}">
                <a16:creationId xmlns:a16="http://schemas.microsoft.com/office/drawing/2014/main" id="{CCAB99BE-B36F-DBD0-ECFC-28887305CE15}"/>
              </a:ext>
            </a:extLst>
          </p:cNvPr>
          <p:cNvSpPr/>
          <p:nvPr/>
        </p:nvSpPr>
        <p:spPr>
          <a:xfrm>
            <a:off x="7106127" y="4255130"/>
            <a:ext cx="595580" cy="582919"/>
          </a:xfrm>
          <a:prstGeom prst="ellipse">
            <a:avLst/>
          </a:prstGeom>
          <a:solidFill>
            <a:srgbClr val="FF3399">
              <a:alpha val="37255"/>
            </a:srgb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0" name="Grafický objekt 49" descr="Hřiště se souvislou výplní">
            <a:extLst>
              <a:ext uri="{FF2B5EF4-FFF2-40B4-BE49-F238E27FC236}">
                <a16:creationId xmlns:a16="http://schemas.microsoft.com/office/drawing/2014/main" id="{56A8E6F6-583D-8034-4622-6C52F166EE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5793" y="3612276"/>
            <a:ext cx="265715" cy="265715"/>
          </a:xfrm>
          <a:prstGeom prst="rect">
            <a:avLst/>
          </a:prstGeom>
        </p:spPr>
      </p:pic>
      <p:pic>
        <p:nvPicPr>
          <p:cNvPr id="51" name="Grafický objekt 50" descr="Hřiště se souvislou výplní">
            <a:extLst>
              <a:ext uri="{FF2B5EF4-FFF2-40B4-BE49-F238E27FC236}">
                <a16:creationId xmlns:a16="http://schemas.microsoft.com/office/drawing/2014/main" id="{C135C738-F50D-E7BF-5DC5-BD036F7174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2444" y="4526784"/>
            <a:ext cx="265715" cy="265715"/>
          </a:xfrm>
          <a:prstGeom prst="rect">
            <a:avLst/>
          </a:prstGeom>
        </p:spPr>
      </p:pic>
      <p:pic>
        <p:nvPicPr>
          <p:cNvPr id="52" name="Grafický objekt 51" descr="Autobus se souvislou výplní">
            <a:extLst>
              <a:ext uri="{FF2B5EF4-FFF2-40B4-BE49-F238E27FC236}">
                <a16:creationId xmlns:a16="http://schemas.microsoft.com/office/drawing/2014/main" id="{49702224-C475-6972-28AD-0A7C1721D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8863" y="4397310"/>
            <a:ext cx="278087" cy="278087"/>
          </a:xfrm>
          <a:prstGeom prst="rect">
            <a:avLst/>
          </a:prstGeom>
        </p:spPr>
      </p:pic>
      <p:pic>
        <p:nvPicPr>
          <p:cNvPr id="54" name="Grafický objekt 53" descr="Výplatní listina se souvislou výplní">
            <a:extLst>
              <a:ext uri="{FF2B5EF4-FFF2-40B4-BE49-F238E27FC236}">
                <a16:creationId xmlns:a16="http://schemas.microsoft.com/office/drawing/2014/main" id="{79F2D638-5B2A-1DCA-CAF4-F865944338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78020" y="5354528"/>
            <a:ext cx="181487" cy="181487"/>
          </a:xfrm>
          <a:prstGeom prst="rect">
            <a:avLst/>
          </a:prstGeom>
        </p:spPr>
      </p:pic>
      <p:pic>
        <p:nvPicPr>
          <p:cNvPr id="58" name="Grafický objekt 57" descr="Hřiště se souvislou výplní">
            <a:extLst>
              <a:ext uri="{FF2B5EF4-FFF2-40B4-BE49-F238E27FC236}">
                <a16:creationId xmlns:a16="http://schemas.microsoft.com/office/drawing/2014/main" id="{7AB08379-F98B-1C69-F75C-36169629AD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82393" y="3346361"/>
            <a:ext cx="265715" cy="265715"/>
          </a:xfrm>
          <a:prstGeom prst="rect">
            <a:avLst/>
          </a:prstGeom>
        </p:spPr>
      </p:pic>
      <p:sp>
        <p:nvSpPr>
          <p:cNvPr id="59" name="Ovál 58">
            <a:extLst>
              <a:ext uri="{FF2B5EF4-FFF2-40B4-BE49-F238E27FC236}">
                <a16:creationId xmlns:a16="http://schemas.microsoft.com/office/drawing/2014/main" id="{71D22407-BD31-E3D8-19F5-BB21916F9138}"/>
              </a:ext>
            </a:extLst>
          </p:cNvPr>
          <p:cNvSpPr/>
          <p:nvPr/>
        </p:nvSpPr>
        <p:spPr>
          <a:xfrm>
            <a:off x="884842" y="4419866"/>
            <a:ext cx="288914" cy="246855"/>
          </a:xfrm>
          <a:prstGeom prst="ellipse">
            <a:avLst/>
          </a:prstGeom>
          <a:solidFill>
            <a:schemeClr val="accent4">
              <a:lumMod val="75000"/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>
            <a:extLst>
              <a:ext uri="{FF2B5EF4-FFF2-40B4-BE49-F238E27FC236}">
                <a16:creationId xmlns:a16="http://schemas.microsoft.com/office/drawing/2014/main" id="{FFF7FCF5-3AFC-07BB-714A-8F2A02A237D7}"/>
              </a:ext>
            </a:extLst>
          </p:cNvPr>
          <p:cNvSpPr/>
          <p:nvPr/>
        </p:nvSpPr>
        <p:spPr>
          <a:xfrm>
            <a:off x="895177" y="4746475"/>
            <a:ext cx="288914" cy="246855"/>
          </a:xfrm>
          <a:prstGeom prst="ellipse">
            <a:avLst/>
          </a:prstGeom>
          <a:solidFill>
            <a:srgbClr val="FF3399">
              <a:alpha val="38000"/>
            </a:srgb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B1AC10D8-1988-BE8B-CDD9-656ECBB92050}"/>
              </a:ext>
            </a:extLst>
          </p:cNvPr>
          <p:cNvSpPr/>
          <p:nvPr/>
        </p:nvSpPr>
        <p:spPr>
          <a:xfrm>
            <a:off x="905512" y="5077086"/>
            <a:ext cx="288914" cy="246855"/>
          </a:xfrm>
          <a:prstGeom prst="ellipse">
            <a:avLst/>
          </a:prstGeom>
          <a:solidFill>
            <a:schemeClr val="accent6"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>
            <a:extLst>
              <a:ext uri="{FF2B5EF4-FFF2-40B4-BE49-F238E27FC236}">
                <a16:creationId xmlns:a16="http://schemas.microsoft.com/office/drawing/2014/main" id="{AC093863-E28E-E87E-CDB1-59ECFE3BFB9D}"/>
              </a:ext>
            </a:extLst>
          </p:cNvPr>
          <p:cNvSpPr/>
          <p:nvPr/>
        </p:nvSpPr>
        <p:spPr>
          <a:xfrm>
            <a:off x="895177" y="5395727"/>
            <a:ext cx="288914" cy="246855"/>
          </a:xfrm>
          <a:prstGeom prst="ellipse">
            <a:avLst/>
          </a:prstGeom>
          <a:solidFill>
            <a:schemeClr val="tx1">
              <a:lumMod val="50000"/>
              <a:lumOff val="50000"/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>
            <a:extLst>
              <a:ext uri="{FF2B5EF4-FFF2-40B4-BE49-F238E27FC236}">
                <a16:creationId xmlns:a16="http://schemas.microsoft.com/office/drawing/2014/main" id="{1F36CEEF-2949-9C2C-7605-8F50B6361016}"/>
              </a:ext>
            </a:extLst>
          </p:cNvPr>
          <p:cNvSpPr/>
          <p:nvPr/>
        </p:nvSpPr>
        <p:spPr>
          <a:xfrm>
            <a:off x="895177" y="5730374"/>
            <a:ext cx="288914" cy="246855"/>
          </a:xfrm>
          <a:prstGeom prst="ellipse">
            <a:avLst/>
          </a:prstGeom>
          <a:solidFill>
            <a:schemeClr val="accent2"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>
            <a:extLst>
              <a:ext uri="{FF2B5EF4-FFF2-40B4-BE49-F238E27FC236}">
                <a16:creationId xmlns:a16="http://schemas.microsoft.com/office/drawing/2014/main" id="{D2A8F19A-8B92-3CF6-C10B-7814E86910BC}"/>
              </a:ext>
            </a:extLst>
          </p:cNvPr>
          <p:cNvSpPr/>
          <p:nvPr/>
        </p:nvSpPr>
        <p:spPr>
          <a:xfrm>
            <a:off x="883191" y="4096463"/>
            <a:ext cx="288914" cy="246855"/>
          </a:xfrm>
          <a:prstGeom prst="ellipse">
            <a:avLst/>
          </a:prstGeom>
          <a:solidFill>
            <a:schemeClr val="accent1">
              <a:alpha val="38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082E691D-56BF-EA31-8F93-B22F95576A98}"/>
              </a:ext>
            </a:extLst>
          </p:cNvPr>
          <p:cNvSpPr txBox="1"/>
          <p:nvPr/>
        </p:nvSpPr>
        <p:spPr>
          <a:xfrm>
            <a:off x="7452360" y="6356282"/>
            <a:ext cx="45458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0" i="1" dirty="0">
                <a:solidFill>
                  <a:srgbClr val="212529"/>
                </a:solidFill>
                <a:effectLst/>
                <a:latin typeface="Corbel Light" panose="020B0303020204020204" pitchFamily="34" charset="0"/>
              </a:rPr>
              <a:t>Nahlížení do katastru nemovitostí </a:t>
            </a:r>
            <a:r>
              <a:rPr lang="cs-CZ" sz="1050" b="0" dirty="0">
                <a:solidFill>
                  <a:srgbClr val="212529"/>
                </a:solidFill>
                <a:effectLst/>
                <a:latin typeface="Corbel Light" panose="020B0303020204020204" pitchFamily="34" charset="0"/>
              </a:rPr>
              <a:t>[online]. Praha: ČÚZK, 2003 [cit. 2023-06-09]. Dostupné z: https://nahlizenidokn.cuzk.cz/</a:t>
            </a:r>
            <a:endParaRPr lang="cs-CZ" sz="1050" dirty="0">
              <a:latin typeface="Corbel Light" panose="020B0303020204020204" pitchFamily="34" charset="0"/>
            </a:endParaRPr>
          </a:p>
        </p:txBody>
      </p:sp>
      <p:pic>
        <p:nvPicPr>
          <p:cNvPr id="2" name="Picture 2" descr="Bezbariérové studium na VŠTE | VŠTE ČB">
            <a:extLst>
              <a:ext uri="{FF2B5EF4-FFF2-40B4-BE49-F238E27FC236}">
                <a16:creationId xmlns:a16="http://schemas.microsoft.com/office/drawing/2014/main" id="{4209F1FB-0C2F-8861-37CC-C58CCF08E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05D421D-39C1-C00B-F139-9102BB3FAA0F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208365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2025519D-A069-4506-6C92-F9552946B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517" y="848451"/>
            <a:ext cx="5937000" cy="358317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272F98-A866-315B-A959-EC15D3C12EE5}"/>
              </a:ext>
            </a:extLst>
          </p:cNvPr>
          <p:cNvSpPr txBox="1"/>
          <p:nvPr/>
        </p:nvSpPr>
        <p:spPr>
          <a:xfrm>
            <a:off x="6573465" y="4884781"/>
            <a:ext cx="4987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Corbel Light" panose="020B0303020204020204" pitchFamily="34" charset="0"/>
              </a:rPr>
              <a:t>PROSTORY PRO VÝUKU (INDIVIDUÁLNÍ UČEBNY, MULTIFUNKČNÍ SÁL, PŘÍPRAVNA, ŠATNA)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00A8F86-13B3-B5AF-75E1-7BE60C72C581}"/>
              </a:ext>
            </a:extLst>
          </p:cNvPr>
          <p:cNvSpPr txBox="1"/>
          <p:nvPr/>
        </p:nvSpPr>
        <p:spPr>
          <a:xfrm>
            <a:off x="6131908" y="479119"/>
            <a:ext cx="74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orbel Light" panose="020B0303020204020204" pitchFamily="34" charset="0"/>
              </a:rPr>
              <a:t>2.NP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2D73420-50FA-8E27-A1E1-0109323D9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3020624"/>
            <a:ext cx="5766357" cy="347225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734176-F1AC-9D70-01F4-27D48F707307}"/>
              </a:ext>
            </a:extLst>
          </p:cNvPr>
          <p:cNvSpPr txBox="1"/>
          <p:nvPr/>
        </p:nvSpPr>
        <p:spPr>
          <a:xfrm>
            <a:off x="203590" y="2748028"/>
            <a:ext cx="71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orbel Light" panose="020B0303020204020204" pitchFamily="34" charset="0"/>
              </a:rPr>
              <a:t>1.NP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8723C83A-30FD-6FE4-90E9-6C65758CCDFE}"/>
              </a:ext>
            </a:extLst>
          </p:cNvPr>
          <p:cNvSpPr txBox="1"/>
          <p:nvPr/>
        </p:nvSpPr>
        <p:spPr>
          <a:xfrm>
            <a:off x="6573465" y="5144696"/>
            <a:ext cx="3532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Corbel Light" panose="020B0303020204020204" pitchFamily="34" charset="0"/>
              </a:rPr>
              <a:t>SPOLEČNÉ PROSTORY (CHODBY, WC, PŘÍPRAVNA, ŠATNA)</a:t>
            </a: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D5C06CFE-0E77-6EE3-5DC3-A526C96E8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718" y="4863422"/>
            <a:ext cx="352736" cy="986540"/>
          </a:xfrm>
          <a:prstGeom prst="rect">
            <a:avLst/>
          </a:prstGeom>
        </p:spPr>
      </p:pic>
      <p:sp>
        <p:nvSpPr>
          <p:cNvPr id="40" name="TextovéPole 39">
            <a:extLst>
              <a:ext uri="{FF2B5EF4-FFF2-40B4-BE49-F238E27FC236}">
                <a16:creationId xmlns:a16="http://schemas.microsoft.com/office/drawing/2014/main" id="{6D8DC40A-9672-6BC5-1F29-3F406BE9FE6B}"/>
              </a:ext>
            </a:extLst>
          </p:cNvPr>
          <p:cNvSpPr txBox="1"/>
          <p:nvPr/>
        </p:nvSpPr>
        <p:spPr>
          <a:xfrm>
            <a:off x="6573465" y="5637214"/>
            <a:ext cx="3532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Corbel Light" panose="020B0303020204020204" pitchFamily="34" charset="0"/>
              </a:rPr>
              <a:t>ÚKLID, WC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E443E63D-9F4E-E791-2334-670451047C14}"/>
              </a:ext>
            </a:extLst>
          </p:cNvPr>
          <p:cNvSpPr txBox="1"/>
          <p:nvPr/>
        </p:nvSpPr>
        <p:spPr>
          <a:xfrm>
            <a:off x="6573465" y="5401650"/>
            <a:ext cx="49877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Corbel Light" panose="020B0303020204020204" pitchFamily="34" charset="0"/>
              </a:rPr>
              <a:t>PROSTORY PRO ZAMĚSTNANCE (SKLAD ŽIDLÍ, SBOROVNA, KANCELÁŘ, KUCHYŇKA, ARCHIV)</a:t>
            </a:r>
          </a:p>
        </p:txBody>
      </p:sp>
      <p:sp>
        <p:nvSpPr>
          <p:cNvPr id="44" name="Nadpis 1">
            <a:extLst>
              <a:ext uri="{FF2B5EF4-FFF2-40B4-BE49-F238E27FC236}">
                <a16:creationId xmlns:a16="http://schemas.microsoft.com/office/drawing/2014/main" id="{D2BD9786-16B5-A79F-B8CC-3456C73DFAA1}"/>
              </a:ext>
            </a:extLst>
          </p:cNvPr>
          <p:cNvSpPr txBox="1">
            <a:spLocks/>
          </p:cNvSpPr>
          <p:nvPr/>
        </p:nvSpPr>
        <p:spPr>
          <a:xfrm>
            <a:off x="793750" y="365126"/>
            <a:ext cx="7677150" cy="155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Corbel Light" panose="020B0303020204020204" pitchFamily="34" charset="0"/>
              </a:rPr>
              <a:t>Dispoziční a hmotové </a:t>
            </a:r>
          </a:p>
          <a:p>
            <a:r>
              <a:rPr lang="cs-CZ" sz="4000" dirty="0">
                <a:latin typeface="Corbel Light" panose="020B0303020204020204" pitchFamily="34" charset="0"/>
              </a:rPr>
              <a:t>řešení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ABF9EF2E-8F26-9B59-E0A7-87E0E462F968}"/>
              </a:ext>
            </a:extLst>
          </p:cNvPr>
          <p:cNvSpPr txBox="1"/>
          <p:nvPr/>
        </p:nvSpPr>
        <p:spPr>
          <a:xfrm>
            <a:off x="6134267" y="4594961"/>
            <a:ext cx="1479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latin typeface="Corbel Light" panose="020B0303020204020204" pitchFamily="34" charset="0"/>
              </a:rPr>
              <a:t>LEGENDA:</a:t>
            </a:r>
          </a:p>
        </p:txBody>
      </p:sp>
      <p:pic>
        <p:nvPicPr>
          <p:cNvPr id="4" name="Picture 2" descr="Bezbariérové studium na VŠTE | VŠTE ČB">
            <a:extLst>
              <a:ext uri="{FF2B5EF4-FFF2-40B4-BE49-F238E27FC236}">
                <a16:creationId xmlns:a16="http://schemas.microsoft.com/office/drawing/2014/main" id="{D237A786-C198-C2F0-7EF8-42FFF2E05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30FFCD65-9E78-0CF3-DE6D-4487DC296A89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130789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750FD-D4D2-C855-74E7-61B9F0062735}"/>
              </a:ext>
            </a:extLst>
          </p:cNvPr>
          <p:cNvSpPr txBox="1">
            <a:spLocks/>
          </p:cNvSpPr>
          <p:nvPr/>
        </p:nvSpPr>
        <p:spPr>
          <a:xfrm>
            <a:off x="803851" y="158576"/>
            <a:ext cx="10584295" cy="155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>
                <a:latin typeface="Corbel Light" panose="020B0303020204020204" pitchFamily="34" charset="0"/>
              </a:rPr>
              <a:t>Stavebně-konstrukční řešení</a:t>
            </a:r>
            <a:endParaRPr lang="cs-CZ" sz="4000" dirty="0">
              <a:latin typeface="Corbel Light" panose="020B0303020204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EDD826-AD45-3BC4-C8F7-057F47D615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907" y="1378169"/>
            <a:ext cx="8682181" cy="4883727"/>
          </a:xfrm>
          <a:prstGeom prst="rect">
            <a:avLst/>
          </a:prstGeom>
        </p:spPr>
      </p:pic>
      <p:pic>
        <p:nvPicPr>
          <p:cNvPr id="8" name="Picture 2" descr="Bezbariérové studium na VŠTE | VŠTE ČB">
            <a:extLst>
              <a:ext uri="{FF2B5EF4-FFF2-40B4-BE49-F238E27FC236}">
                <a16:creationId xmlns:a16="http://schemas.microsoft.com/office/drawing/2014/main" id="{7F1AAD38-E4B4-1B3F-8C90-54769E468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A7C4D300-635C-EB59-C1FB-7AF96500349C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60109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2BA48-9987-D4F2-9313-4DB5F7B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134"/>
            <a:ext cx="10515600" cy="1093378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orbel Light" panose="020B0303020204020204" pitchFamily="34" charset="0"/>
              </a:rPr>
              <a:t>1. výzkumná otázka</a:t>
            </a:r>
            <a:br>
              <a:rPr lang="cs-CZ" dirty="0">
                <a:latin typeface="Corbel Light" panose="020B0303020204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0E6182-EC9F-7439-18C7-477030A4D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7711"/>
            <a:ext cx="10515600" cy="4351338"/>
          </a:xfrm>
        </p:spPr>
        <p:txBody>
          <a:bodyPr>
            <a:normAutofit/>
          </a:bodyPr>
          <a:lstStyle/>
          <a:p>
            <a:endParaRPr lang="cs-CZ" sz="1600" dirty="0">
              <a:latin typeface="Corbel Light" panose="020B0303020204020204" pitchFamily="34" charset="0"/>
            </a:endParaRPr>
          </a:p>
          <a:p>
            <a:r>
              <a:rPr lang="cs-CZ" sz="1600" dirty="0">
                <a:latin typeface="Corbel Light" panose="020B0303020204020204" pitchFamily="34" charset="0"/>
              </a:rPr>
              <a:t>doba dozvuku (činitelé pohltivosti)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9236D0-94F3-8D70-2367-1F335930C026}"/>
              </a:ext>
            </a:extLst>
          </p:cNvPr>
          <p:cNvSpPr txBox="1"/>
          <p:nvPr/>
        </p:nvSpPr>
        <p:spPr>
          <a:xfrm>
            <a:off x="838200" y="1091380"/>
            <a:ext cx="8461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orbel Light" panose="020B0303020204020204" pitchFamily="34" charset="0"/>
              </a:rPr>
              <a:t>úprava prostorové akustiky pro prostory hudební a řečové výchovy</a:t>
            </a:r>
          </a:p>
          <a:p>
            <a:endParaRPr lang="cs-CZ" sz="1100" dirty="0"/>
          </a:p>
          <a:p>
            <a:endParaRPr lang="cs-CZ" sz="1100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BE17F2B-4086-6DA7-CA8E-1A36081B8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120230"/>
              </p:ext>
            </p:extLst>
          </p:nvPr>
        </p:nvGraphicFramePr>
        <p:xfrm>
          <a:off x="838200" y="2441031"/>
          <a:ext cx="5361039" cy="393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92D64FB4-CFE0-58A0-A5E2-B239425050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2025"/>
          <a:stretch/>
        </p:blipFill>
        <p:spPr bwMode="auto">
          <a:xfrm>
            <a:off x="896306" y="2511879"/>
            <a:ext cx="995202" cy="910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D3CC69C9-8607-AFFE-976D-60E8644D44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7386527"/>
              </p:ext>
            </p:extLst>
          </p:nvPr>
        </p:nvGraphicFramePr>
        <p:xfrm>
          <a:off x="6456435" y="4584036"/>
          <a:ext cx="5678682" cy="212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Graf 19">
            <a:extLst>
              <a:ext uri="{FF2B5EF4-FFF2-40B4-BE49-F238E27FC236}">
                <a16:creationId xmlns:a16="http://schemas.microsoft.com/office/drawing/2014/main" id="{62AA5FE5-0199-C1EF-1AA1-34E61189E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274811"/>
              </p:ext>
            </p:extLst>
          </p:nvPr>
        </p:nvGraphicFramePr>
        <p:xfrm>
          <a:off x="6441388" y="2686147"/>
          <a:ext cx="5693729" cy="197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2555886E-DA15-053B-51CE-23EB2F9DA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179272"/>
              </p:ext>
            </p:extLst>
          </p:nvPr>
        </p:nvGraphicFramePr>
        <p:xfrm>
          <a:off x="6456435" y="838474"/>
          <a:ext cx="5678682" cy="1798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FE4C5800-A3C8-F6FC-36EA-0E9BCE20C64E}"/>
              </a:ext>
            </a:extLst>
          </p:cNvPr>
          <p:cNvSpPr txBox="1"/>
          <p:nvPr/>
        </p:nvSpPr>
        <p:spPr>
          <a:xfrm>
            <a:off x="561897" y="3210104"/>
            <a:ext cx="668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latin typeface="Corbel Light" panose="020B0303020204020204" pitchFamily="34" charset="0"/>
              </a:rPr>
              <a:t>[1]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E095BDE-109E-408D-68A4-758B75E4DABE}"/>
              </a:ext>
            </a:extLst>
          </p:cNvPr>
          <p:cNvSpPr txBox="1"/>
          <p:nvPr/>
        </p:nvSpPr>
        <p:spPr>
          <a:xfrm>
            <a:off x="561897" y="4109536"/>
            <a:ext cx="668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latin typeface="Corbel Light" panose="020B0303020204020204" pitchFamily="34" charset="0"/>
              </a:rPr>
              <a:t>[2]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D8007E1-248D-4655-2B9C-9DF6E423C40A}"/>
              </a:ext>
            </a:extLst>
          </p:cNvPr>
          <p:cNvSpPr txBox="1"/>
          <p:nvPr/>
        </p:nvSpPr>
        <p:spPr>
          <a:xfrm>
            <a:off x="561897" y="5827439"/>
            <a:ext cx="668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latin typeface="Corbel Light" panose="020B0303020204020204" pitchFamily="34" charset="0"/>
              </a:rPr>
              <a:t>[3]</a:t>
            </a:r>
          </a:p>
        </p:txBody>
      </p:sp>
      <p:pic>
        <p:nvPicPr>
          <p:cNvPr id="6" name="Picture 2" descr="Bezbariérové studium na VŠTE | VŠTE ČB">
            <a:extLst>
              <a:ext uri="{FF2B5EF4-FFF2-40B4-BE49-F238E27FC236}">
                <a16:creationId xmlns:a16="http://schemas.microsoft.com/office/drawing/2014/main" id="{9895C93D-26CB-F77F-F3EC-EDA4D3795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AA4CEF6C-5C2F-8304-5E3C-2006E877D6D5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274358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2BA48-9987-D4F2-9313-4DB5F7BA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310"/>
            <a:ext cx="10515600" cy="1093378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orbel Light" panose="020B0303020204020204" pitchFamily="34" charset="0"/>
              </a:rPr>
              <a:t>2. výzkumná otázka</a:t>
            </a:r>
            <a:br>
              <a:rPr lang="cs-CZ" dirty="0">
                <a:latin typeface="Corbel Light" panose="020B0303020204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0E6182-EC9F-7439-18C7-477030A4D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latin typeface="Corbel Light" panose="020B0303020204020204" pitchFamily="34" charset="0"/>
              </a:rPr>
              <a:t>Sádrokartonové perforované desky </a:t>
            </a:r>
            <a:r>
              <a:rPr lang="cs-CZ" sz="1600" dirty="0" err="1">
                <a:latin typeface="Corbel Light" panose="020B0303020204020204" pitchFamily="34" charset="0"/>
              </a:rPr>
              <a:t>Rigiton</a:t>
            </a:r>
            <a:r>
              <a:rPr lang="cs-CZ" sz="1600" dirty="0">
                <a:latin typeface="Corbel Light" panose="020B0303020204020204" pitchFamily="34" charset="0"/>
              </a:rPr>
              <a:t> RL 6-18 </a:t>
            </a:r>
            <a:r>
              <a:rPr lang="cs-CZ" sz="1600" dirty="0" err="1">
                <a:latin typeface="Corbel Light" panose="020B0303020204020204" pitchFamily="34" charset="0"/>
              </a:rPr>
              <a:t>Activ‘Air</a:t>
            </a:r>
            <a:r>
              <a:rPr lang="cs-CZ" sz="1600" dirty="0">
                <a:latin typeface="Corbel Light" panose="020B0303020204020204" pitchFamily="34" charset="0"/>
              </a:rPr>
              <a:t>® </a:t>
            </a:r>
          </a:p>
          <a:p>
            <a:r>
              <a:rPr lang="cs-CZ" sz="1600" dirty="0">
                <a:latin typeface="Corbel Light" panose="020B0303020204020204" pitchFamily="34" charset="0"/>
              </a:rPr>
              <a:t>Sádrokartonové perforované desky </a:t>
            </a:r>
            <a:r>
              <a:rPr lang="cs-CZ" sz="1600" dirty="0" err="1">
                <a:latin typeface="Corbel Light" panose="020B0303020204020204" pitchFamily="34" charset="0"/>
              </a:rPr>
              <a:t>Rigiton</a:t>
            </a:r>
            <a:r>
              <a:rPr lang="cs-CZ" sz="1600" dirty="0">
                <a:latin typeface="Corbel Light" panose="020B0303020204020204" pitchFamily="34" charset="0"/>
              </a:rPr>
              <a:t> RL 12-20-35 </a:t>
            </a:r>
            <a:r>
              <a:rPr lang="cs-CZ" sz="1600" dirty="0" err="1">
                <a:latin typeface="Corbel Light" panose="020B0303020204020204" pitchFamily="34" charset="0"/>
              </a:rPr>
              <a:t>Activ‘Air</a:t>
            </a:r>
            <a:r>
              <a:rPr lang="cs-CZ" sz="1600" dirty="0">
                <a:latin typeface="Corbel Light" panose="020B0303020204020204" pitchFamily="34" charset="0"/>
              </a:rPr>
              <a:t>®</a:t>
            </a:r>
          </a:p>
          <a:p>
            <a:r>
              <a:rPr lang="cs-CZ" sz="1600" dirty="0">
                <a:latin typeface="Corbel Light" panose="020B0303020204020204" pitchFamily="34" charset="0"/>
              </a:rPr>
              <a:t>Dřevovláknité desky HERADESIGN® fine</a:t>
            </a:r>
          </a:p>
          <a:p>
            <a:r>
              <a:rPr lang="cs-CZ" sz="1600" dirty="0">
                <a:latin typeface="Corbel Light" panose="020B0303020204020204" pitchFamily="34" charset="0"/>
              </a:rPr>
              <a:t>Podhled z akustických dílců z MDF </a:t>
            </a:r>
          </a:p>
          <a:p>
            <a:r>
              <a:rPr lang="cs-CZ" sz="1600" dirty="0">
                <a:latin typeface="Corbel Light" panose="020B0303020204020204" pitchFamily="34" charset="0"/>
              </a:rPr>
              <a:t>Podhled z plechových kazet OWA </a:t>
            </a:r>
            <a:r>
              <a:rPr lang="cs-CZ" sz="1600" dirty="0" err="1">
                <a:latin typeface="Corbel Light" panose="020B0303020204020204" pitchFamily="34" charset="0"/>
              </a:rPr>
              <a:t>Tecta</a:t>
            </a:r>
            <a:r>
              <a:rPr lang="cs-CZ" sz="1600" dirty="0">
                <a:latin typeface="Corbel Light" panose="020B0303020204020204" pitchFamily="34" charset="0"/>
              </a:rPr>
              <a:t> Rd1522</a:t>
            </a:r>
          </a:p>
          <a:p>
            <a:endParaRPr lang="cs-CZ" sz="1400" dirty="0">
              <a:latin typeface="Corbel Light" panose="020B0303020204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9236D0-94F3-8D70-2367-1F335930C026}"/>
              </a:ext>
            </a:extLst>
          </p:cNvPr>
          <p:cNvSpPr txBox="1"/>
          <p:nvPr/>
        </p:nvSpPr>
        <p:spPr>
          <a:xfrm>
            <a:off x="838200" y="1091380"/>
            <a:ext cx="6209071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orbel Light" panose="020B0303020204020204" pitchFamily="34" charset="0"/>
              </a:rPr>
              <a:t>porovnání variantního řešení podhledů</a:t>
            </a:r>
          </a:p>
          <a:p>
            <a:endParaRPr lang="cs-CZ" sz="10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E4EC917-3EBA-F5E6-DB98-1AB8B90084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608193"/>
              </p:ext>
            </p:extLst>
          </p:nvPr>
        </p:nvGraphicFramePr>
        <p:xfrm>
          <a:off x="1204784" y="4353462"/>
          <a:ext cx="10105768" cy="916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Bezbariérové studium na VŠTE | VŠTE ČB">
            <a:extLst>
              <a:ext uri="{FF2B5EF4-FFF2-40B4-BE49-F238E27FC236}">
                <a16:creationId xmlns:a16="http://schemas.microsoft.com/office/drawing/2014/main" id="{39F7192D-EEFF-1C12-FCF6-706B35640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4D089AAD-E831-B27B-DE4D-A4F427868BD1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136230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750FD-D4D2-C855-74E7-61B9F0062735}"/>
              </a:ext>
            </a:extLst>
          </p:cNvPr>
          <p:cNvSpPr txBox="1">
            <a:spLocks/>
          </p:cNvSpPr>
          <p:nvPr/>
        </p:nvSpPr>
        <p:spPr>
          <a:xfrm>
            <a:off x="793750" y="365126"/>
            <a:ext cx="7677150" cy="155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Corbel Light" panose="020B0303020204020204" pitchFamily="34" charset="0"/>
              </a:rPr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996B8-8922-C45D-3D0A-8938B8D41B23}"/>
              </a:ext>
            </a:extLst>
          </p:cNvPr>
          <p:cNvSpPr txBox="1">
            <a:spLocks/>
          </p:cNvSpPr>
          <p:nvPr/>
        </p:nvSpPr>
        <p:spPr>
          <a:xfrm>
            <a:off x="838200" y="2333297"/>
            <a:ext cx="10759440" cy="38436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latin typeface="Corbel Light" panose="020B0303020204020204" pitchFamily="34" charset="0"/>
              </a:rPr>
              <a:t>cíl práce</a:t>
            </a:r>
          </a:p>
          <a:p>
            <a:r>
              <a:rPr lang="cs-CZ" sz="1800" dirty="0">
                <a:latin typeface="Corbel Light" panose="020B0303020204020204" pitchFamily="34" charset="0"/>
              </a:rPr>
              <a:t>využití v praxi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39A559-8206-EA7C-3F9E-2ABF65031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577581"/>
              </p:ext>
            </p:extLst>
          </p:nvPr>
        </p:nvGraphicFramePr>
        <p:xfrm>
          <a:off x="2504812" y="3016469"/>
          <a:ext cx="7182376" cy="2696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D7B04C40-44A9-AEDD-55C1-DD273F3C660A}"/>
              </a:ext>
            </a:extLst>
          </p:cNvPr>
          <p:cNvSpPr txBox="1"/>
          <p:nvPr/>
        </p:nvSpPr>
        <p:spPr>
          <a:xfrm>
            <a:off x="2833589" y="5575527"/>
            <a:ext cx="676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Corbel Light" panose="020B0303020204020204" pitchFamily="34" charset="0"/>
              </a:rPr>
              <a:t>dobré akustické vlastnosti podhledu ≠ 100% vyhovující výsledek</a:t>
            </a:r>
          </a:p>
        </p:txBody>
      </p:sp>
      <p:pic>
        <p:nvPicPr>
          <p:cNvPr id="6" name="Picture 2" descr="Bezbariérové studium na VŠTE | VŠTE ČB">
            <a:extLst>
              <a:ext uri="{FF2B5EF4-FFF2-40B4-BE49-F238E27FC236}">
                <a16:creationId xmlns:a16="http://schemas.microsoft.com/office/drawing/2014/main" id="{8EAEF741-5D2F-D070-B4B1-4CA9E7571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E51A98EF-A78A-07B7-F5F1-4320788EC617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216184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750FD-D4D2-C855-74E7-61B9F0062735}"/>
              </a:ext>
            </a:extLst>
          </p:cNvPr>
          <p:cNvSpPr txBox="1">
            <a:spLocks/>
          </p:cNvSpPr>
          <p:nvPr/>
        </p:nvSpPr>
        <p:spPr>
          <a:xfrm>
            <a:off x="793750" y="365126"/>
            <a:ext cx="7677150" cy="155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Corbel Light" panose="020B0303020204020204" pitchFamily="34" charset="0"/>
              </a:rPr>
              <a:t>Zdroj obrázků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996B8-8922-C45D-3D0A-8938B8D41B23}"/>
              </a:ext>
            </a:extLst>
          </p:cNvPr>
          <p:cNvSpPr txBox="1">
            <a:spLocks/>
          </p:cNvSpPr>
          <p:nvPr/>
        </p:nvSpPr>
        <p:spPr>
          <a:xfrm>
            <a:off x="838200" y="2333297"/>
            <a:ext cx="10759440" cy="38436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latin typeface="Corbel Light" panose="020B0303020204020204" pitchFamily="34" charset="0"/>
              </a:rPr>
              <a:t>[1]  </a:t>
            </a:r>
            <a:r>
              <a:rPr lang="cs-CZ" sz="1800" dirty="0" err="1">
                <a:latin typeface="Corbel Light" panose="020B0303020204020204" pitchFamily="34" charset="0"/>
              </a:rPr>
              <a:t>Rigiton</a:t>
            </a:r>
            <a:r>
              <a:rPr lang="cs-CZ" sz="1800" dirty="0">
                <a:latin typeface="Corbel Light" panose="020B0303020204020204" pitchFamily="34" charset="0"/>
              </a:rPr>
              <a:t> RL 6-18 </a:t>
            </a:r>
            <a:r>
              <a:rPr lang="cs-CZ" sz="1800" dirty="0" err="1">
                <a:latin typeface="Corbel Light" panose="020B0303020204020204" pitchFamily="34" charset="0"/>
              </a:rPr>
              <a:t>Activ‘Air</a:t>
            </a:r>
            <a:r>
              <a:rPr lang="cs-CZ" sz="1800" dirty="0">
                <a:latin typeface="Corbel Light" panose="020B0303020204020204" pitchFamily="34" charset="0"/>
              </a:rPr>
              <a:t>®. In: Rigips Saint Gobain [online]. Praha: Saint Gobain, [b. r.] [cit. 2023-04-13]. Dostupné z: https://www.rigips.cz/produkty/rigiton-rl-6-18/</a:t>
            </a:r>
          </a:p>
          <a:p>
            <a:pPr marL="0" indent="0">
              <a:buNone/>
            </a:pPr>
            <a:r>
              <a:rPr lang="cs-CZ" sz="1800" dirty="0">
                <a:latin typeface="Corbel Light" panose="020B0303020204020204" pitchFamily="34" charset="0"/>
              </a:rPr>
              <a:t>[2] </a:t>
            </a:r>
            <a:r>
              <a:rPr lang="cs-CZ" sz="1800" dirty="0" err="1">
                <a:latin typeface="Corbel Light" panose="020B0303020204020204" pitchFamily="34" charset="0"/>
              </a:rPr>
              <a:t>AcousticPanellingSystem</a:t>
            </a:r>
            <a:r>
              <a:rPr lang="cs-CZ" sz="1800" dirty="0">
                <a:latin typeface="Corbel Light" panose="020B0303020204020204" pitchFamily="34" charset="0"/>
              </a:rPr>
              <a:t> LR. In: ACUTEC [online]. [cit. 2023-04-13]. Dostupné z: https://031dbdb3ad.clvaw-cdnwnd.com/07545733d25cfb37fcb72ae8a55b881e/200000316-cbd2ccbd2e/AcousticPanellingSystem-R7.pdf?ph=031dbdb3ad</a:t>
            </a:r>
          </a:p>
          <a:p>
            <a:pPr marL="0" indent="0">
              <a:buNone/>
            </a:pPr>
            <a:r>
              <a:rPr lang="cs-CZ" sz="1800" dirty="0">
                <a:latin typeface="Corbel Light" panose="020B0303020204020204" pitchFamily="34" charset="0"/>
              </a:rPr>
              <a:t>[3] Rockfon® System </a:t>
            </a:r>
            <a:r>
              <a:rPr lang="cs-CZ" sz="1800" dirty="0" err="1">
                <a:latin typeface="Corbel Light" panose="020B0303020204020204" pitchFamily="34" charset="0"/>
              </a:rPr>
              <a:t>Eclipse</a:t>
            </a:r>
            <a:r>
              <a:rPr lang="cs-CZ" sz="1800" dirty="0">
                <a:latin typeface="Corbel Light" panose="020B0303020204020204" pitchFamily="34" charset="0"/>
              </a:rPr>
              <a:t> Wall™. Rockfon [online]. Česká republika: </a:t>
            </a:r>
            <a:r>
              <a:rPr lang="cs-CZ" sz="1800" dirty="0" err="1">
                <a:latin typeface="Corbel Light" panose="020B0303020204020204" pitchFamily="34" charset="0"/>
              </a:rPr>
              <a:t>Rockwool</a:t>
            </a:r>
            <a:r>
              <a:rPr lang="cs-CZ" sz="1800" dirty="0">
                <a:latin typeface="Corbel Light" panose="020B0303020204020204" pitchFamily="34" charset="0"/>
              </a:rPr>
              <a:t>, 2022 [cit. 2023-06-09]. Dostupné z: https://www.rockfon.cz/produkty/rockfon-system-eclipse-wall/</a:t>
            </a:r>
          </a:p>
        </p:txBody>
      </p:sp>
      <p:pic>
        <p:nvPicPr>
          <p:cNvPr id="4" name="Picture 2" descr="Bezbariérové studium na VŠTE | VŠTE ČB">
            <a:extLst>
              <a:ext uri="{FF2B5EF4-FFF2-40B4-BE49-F238E27FC236}">
                <a16:creationId xmlns:a16="http://schemas.microsoft.com/office/drawing/2014/main" id="{77961256-D00B-A17B-59C6-A6E6F5765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10877324" y="414839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378464E5-0E58-B779-682C-71D3CED67B4E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4125098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4705BB-700D-39E9-ABA1-E2A3648DF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6301" y="4964548"/>
            <a:ext cx="6796345" cy="1236086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cs-CZ" sz="3800" dirty="0">
                <a:latin typeface="Corbel Light" panose="020B0303020204020204" pitchFamily="34" charset="0"/>
              </a:rPr>
              <a:t>DĚKUJI ZA POZORNOST</a:t>
            </a:r>
            <a:endParaRPr lang="en-US" sz="3800" dirty="0">
              <a:latin typeface="Corbel Light" panose="020B0303020204020204" pitchFamily="34" charset="0"/>
            </a:endParaRPr>
          </a:p>
        </p:txBody>
      </p:sp>
      <p:pic>
        <p:nvPicPr>
          <p:cNvPr id="26" name="Obrázek 25" descr="Obsah obrázku podlaha, život, nábytek, kámen&#10;&#10;Popis byl vytvořen automaticky">
            <a:extLst>
              <a:ext uri="{FF2B5EF4-FFF2-40B4-BE49-F238E27FC236}">
                <a16:creationId xmlns:a16="http://schemas.microsoft.com/office/drawing/2014/main" id="{8354D64D-8F67-EF1A-25C1-E492A9A92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56" r="-1" b="17854"/>
          <a:stretch/>
        </p:blipFill>
        <p:spPr>
          <a:xfrm>
            <a:off x="320040" y="345557"/>
            <a:ext cx="11548872" cy="4462272"/>
          </a:xfrm>
          <a:prstGeom prst="rect">
            <a:avLst/>
          </a:prstGeom>
        </p:spPr>
      </p:pic>
      <p:pic>
        <p:nvPicPr>
          <p:cNvPr id="12" name="Picture 2" descr="Bezbariérové studium na VŠTE | VŠTE ČB">
            <a:extLst>
              <a:ext uri="{FF2B5EF4-FFF2-40B4-BE49-F238E27FC236}">
                <a16:creationId xmlns:a16="http://schemas.microsoft.com/office/drawing/2014/main" id="{80B9AF87-64E8-57AD-3F00-3752714F1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8"/>
          <a:stretch/>
        </p:blipFill>
        <p:spPr bwMode="auto">
          <a:xfrm>
            <a:off x="320040" y="5119543"/>
            <a:ext cx="726569" cy="6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Podnadpis 2">
            <a:extLst>
              <a:ext uri="{FF2B5EF4-FFF2-40B4-BE49-F238E27FC236}">
                <a16:creationId xmlns:a16="http://schemas.microsoft.com/office/drawing/2014/main" id="{B7ADF7F8-6356-86A8-4933-B0D67F8B6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7126" y="5236009"/>
            <a:ext cx="2079811" cy="1138676"/>
          </a:xfrm>
        </p:spPr>
        <p:txBody>
          <a:bodyPr>
            <a:normAutofit/>
          </a:bodyPr>
          <a:lstStyle/>
          <a:p>
            <a:r>
              <a:rPr lang="cs-CZ" sz="1100" dirty="0">
                <a:latin typeface="Corbel Light" panose="020B0303020204020204" pitchFamily="34" charset="0"/>
              </a:rPr>
              <a:t>ATE I-III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BAKALÁŘSKÁ PRÁCE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KATEDRA STAVEBNÍ</a:t>
            </a:r>
          </a:p>
          <a:p>
            <a:r>
              <a:rPr lang="cs-CZ" sz="1100" dirty="0">
                <a:latin typeface="Corbel Light" panose="020B0303020204020204" pitchFamily="34" charset="0"/>
              </a:rPr>
              <a:t>06/2023</a:t>
            </a:r>
          </a:p>
        </p:txBody>
      </p:sp>
      <p:sp>
        <p:nvSpPr>
          <p:cNvPr id="139" name="Podnadpis 2">
            <a:extLst>
              <a:ext uri="{FF2B5EF4-FFF2-40B4-BE49-F238E27FC236}">
                <a16:creationId xmlns:a16="http://schemas.microsoft.com/office/drawing/2014/main" id="{1941987C-36CA-F0A7-A06A-5A26AC429EA2}"/>
              </a:ext>
            </a:extLst>
          </p:cNvPr>
          <p:cNvSpPr txBox="1">
            <a:spLocks/>
          </p:cNvSpPr>
          <p:nvPr/>
        </p:nvSpPr>
        <p:spPr>
          <a:xfrm>
            <a:off x="3154051" y="134026"/>
            <a:ext cx="5880847" cy="2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latin typeface="Corbel Light" panose="020B0303020204020204" pitchFamily="34" charset="0"/>
              </a:rPr>
              <a:t>VYSOKÁ ŠKOLA TECHNICKÁ A EKONOMICKÁ V ČESKÝCH BUDĚJOVICÍCH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7E4B142A-650D-AA6B-D79A-7F84CF56D99D}"/>
              </a:ext>
            </a:extLst>
          </p:cNvPr>
          <p:cNvSpPr txBox="1">
            <a:spLocks/>
          </p:cNvSpPr>
          <p:nvPr/>
        </p:nvSpPr>
        <p:spPr>
          <a:xfrm>
            <a:off x="1402983" y="5961563"/>
            <a:ext cx="3318154" cy="478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100" dirty="0">
                <a:latin typeface="Corbel Light" panose="020B0303020204020204" pitchFamily="34" charset="0"/>
              </a:rPr>
              <a:t>VYPRACOVALA: GABRIELA FAICOVÁ</a:t>
            </a:r>
          </a:p>
          <a:p>
            <a:pPr algn="l"/>
            <a:r>
              <a:rPr lang="cs-CZ" sz="1100" dirty="0">
                <a:latin typeface="Corbel Light" panose="020B0303020204020204" pitchFamily="34" charset="0"/>
              </a:rPr>
              <a:t>VEDOUCÍ BAKALÁŘSKÉ PRÁCE: ING. MICHAL KRAUS, PhD.</a:t>
            </a:r>
          </a:p>
        </p:txBody>
      </p:sp>
    </p:spTree>
    <p:extLst>
      <p:ext uri="{BB962C8B-B14F-4D97-AF65-F5344CB8AC3E}">
        <p14:creationId xmlns:p14="http://schemas.microsoft.com/office/powerpoint/2010/main" val="27959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83"/>
    </mc:Choice>
    <mc:Fallback xmlns="">
      <p:transition spd="slow" advTm="23583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1113</Words>
  <Application>Microsoft Office PowerPoint</Application>
  <PresentationFormat>Širokoúhlá obrazovka</PresentationFormat>
  <Paragraphs>185</Paragraphs>
  <Slides>14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Corbel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1. výzkumná otázka </vt:lpstr>
      <vt:lpstr>2. výzkumná otázka </vt:lpstr>
      <vt:lpstr>Prezentace aplikace PowerPoint</vt:lpstr>
      <vt:lpstr>Prezentace aplikace PowerPoint</vt:lpstr>
      <vt:lpstr>DĚKUJI ZA POZORNOST</vt:lpstr>
      <vt:lpstr>Otázky vedoucího práce </vt:lpstr>
      <vt:lpstr>Otázky oponenta práce </vt:lpstr>
      <vt:lpstr>Otázky oponenta práce </vt:lpstr>
      <vt:lpstr>Otázky oponenta práce </vt:lpstr>
      <vt:lpstr>Otázky členů komise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UMĚLECKÁ ŠKOLA</dc:title>
  <dc:creator>Gabriela Faicová</dc:creator>
  <cp:lastModifiedBy>Gabriela Faicová</cp:lastModifiedBy>
  <cp:revision>95</cp:revision>
  <dcterms:created xsi:type="dcterms:W3CDTF">2023-06-07T09:34:39Z</dcterms:created>
  <dcterms:modified xsi:type="dcterms:W3CDTF">2023-06-12T16:44:22Z</dcterms:modified>
</cp:coreProperties>
</file>