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CF7BB-C22D-4696-9957-3BD1D2F76CC6}" v="7" dt="2023-06-12T21:03:59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04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0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33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57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51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99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61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01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2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98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7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60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8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5C69-B194-4989-9817-379D63F7175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887E1C-6C04-49D9-8506-22916BCB2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8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D3AE9-175D-927A-A729-3F5226FB5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872" y="2388632"/>
            <a:ext cx="7766936" cy="1646302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Racionalizace skladového hospodářství ve vybraném podniku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E1922C-9649-041A-8E6C-494486FF9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77" y="4661907"/>
            <a:ext cx="7766936" cy="1646302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</a:rPr>
              <a:t>Autor bakalářské práce</a:t>
            </a:r>
            <a:r>
              <a:rPr lang="cs-CZ" sz="2000" dirty="0">
                <a:solidFill>
                  <a:schemeClr val="tx1"/>
                </a:solidFill>
              </a:rPr>
              <a:t>: Jan Tyrpekl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</a:rPr>
              <a:t>Vedoucí bakalářské práce</a:t>
            </a:r>
            <a:r>
              <a:rPr lang="cs-CZ" sz="2000" dirty="0">
                <a:solidFill>
                  <a:schemeClr val="tx1"/>
                </a:solidFill>
              </a:rPr>
              <a:t>: Ing. Jiří Čejka, Ph.D.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</a:rPr>
              <a:t>Oponent bakalářské práce</a:t>
            </a:r>
            <a:r>
              <a:rPr lang="cs-CZ" sz="2000" dirty="0">
                <a:solidFill>
                  <a:schemeClr val="tx1"/>
                </a:solidFill>
              </a:rPr>
              <a:t>: Ing. Gabriela Habánová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České Budějovice,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0967CB-445E-7D80-375F-47342D0C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69" y="557167"/>
            <a:ext cx="1024217" cy="102421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7825D4-6FC4-0B9F-0FBC-21A0A4682704}"/>
              </a:ext>
            </a:extLst>
          </p:cNvPr>
          <p:cNvSpPr txBox="1"/>
          <p:nvPr/>
        </p:nvSpPr>
        <p:spPr>
          <a:xfrm>
            <a:off x="2051435" y="549791"/>
            <a:ext cx="792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65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0D3C2-C52E-FC6E-3A3B-EA9D2213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Otázka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54099-D7D1-14E6-9997-02F3E4FC2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Byla práce předložena vedení podniku a jaká byla jeho případná zpětná vazba?</a:t>
            </a:r>
          </a:p>
        </p:txBody>
      </p:sp>
    </p:spTree>
    <p:extLst>
      <p:ext uri="{BB962C8B-B14F-4D97-AF65-F5344CB8AC3E}">
        <p14:creationId xmlns:p14="http://schemas.microsoft.com/office/powerpoint/2010/main" val="25092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7DFC7-FAF8-F671-B4F4-1AB1426D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9AD88-DC0F-D126-CBD4-3786262E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2537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Cílem práce je zanalyzovat skladové hospodářství vybraného podniku a navrhnout racionalizační opatření pro jeho zefektivnění.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FDA6AF-A99A-252F-7D7F-32A71BCF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733" y="3306460"/>
            <a:ext cx="5322269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EBAD2-3682-B15F-7F46-1B1DFD4E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Stanovené otázky autorem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7230B-A376-B90A-1005-7F1DF379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94" y="1930400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Jsou aktuální skladové podmínky na pobočce UNIBRICK s.r.o. v Nepomuku vyhovující, nebo se zde nachází nedostatky, které by bylo možno odstranit?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Jak je možné nahradit současné nevyhovující objekty?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Bude po plánované modernizaci nadále dostačující počet skladníků a manipulačních prostředků, nebo bude oproti aktuální situaci nutné navýšit jejich kapacity?</a:t>
            </a:r>
          </a:p>
        </p:txBody>
      </p:sp>
    </p:spTree>
    <p:extLst>
      <p:ext uri="{BB962C8B-B14F-4D97-AF65-F5344CB8AC3E}">
        <p14:creationId xmlns:p14="http://schemas.microsoft.com/office/powerpoint/2010/main" val="216699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38E10-B00E-3BD8-F8D1-BC8D9A80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Analýza areálu stavebnin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C85882-CD87-9CA5-DA9F-F7BFFF1B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26" y="2075825"/>
            <a:ext cx="2934714" cy="3880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Prodejna</a:t>
            </a:r>
          </a:p>
          <a:p>
            <a:r>
              <a:rPr lang="cs-CZ" sz="2000" dirty="0">
                <a:solidFill>
                  <a:schemeClr val="tx1"/>
                </a:solidFill>
              </a:rPr>
              <a:t>Půjčovna stavebních strojů</a:t>
            </a:r>
          </a:p>
          <a:p>
            <a:r>
              <a:rPr lang="cs-CZ" sz="2000" dirty="0">
                <a:solidFill>
                  <a:schemeClr val="tx1"/>
                </a:solidFill>
              </a:rPr>
              <a:t>Kryté sklady</a:t>
            </a:r>
          </a:p>
          <a:p>
            <a:r>
              <a:rPr lang="cs-CZ" sz="2000" dirty="0">
                <a:solidFill>
                  <a:schemeClr val="tx1"/>
                </a:solidFill>
              </a:rPr>
              <a:t>Venkovní sklady</a:t>
            </a:r>
          </a:p>
          <a:p>
            <a:r>
              <a:rPr lang="cs-CZ" sz="2000" dirty="0">
                <a:solidFill>
                  <a:schemeClr val="tx1"/>
                </a:solidFill>
              </a:rPr>
              <a:t>Nevyužívaná dvoupatrová budova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CB0345-AD52-6B3E-AE36-7D8E0265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60" y="2075825"/>
            <a:ext cx="7099531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F1F94-948C-DE99-CEB0-10DD0966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Odhalené nedostatky</a:t>
            </a:r>
          </a:p>
        </p:txBody>
      </p:sp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FF31A-D3F3-4ACA-6747-ACD45246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160589"/>
            <a:ext cx="5211607" cy="3880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Hala H – nedostatečná výška samotného objektu, nutnost ručního zaskladnění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Hala H - špatný technický stav zapříčiněný stářím budovy</a:t>
            </a:r>
          </a:p>
          <a:p>
            <a:r>
              <a:rPr lang="cs-CZ" sz="2000" dirty="0">
                <a:solidFill>
                  <a:schemeClr val="tx1"/>
                </a:solidFill>
              </a:rPr>
              <a:t>Kóje č. 8 a 9 – špatný technický stav, nedostatečná kapacita</a:t>
            </a:r>
          </a:p>
          <a:p>
            <a:r>
              <a:rPr lang="cs-CZ" sz="2000" dirty="0">
                <a:solidFill>
                  <a:schemeClr val="tx1"/>
                </a:solidFill>
              </a:rPr>
              <a:t>Nevyužívaná budova v areálu</a:t>
            </a:r>
          </a:p>
          <a:p>
            <a:endParaRPr lang="cs-CZ" dirty="0"/>
          </a:p>
        </p:txBody>
      </p:sp>
      <p:pic>
        <p:nvPicPr>
          <p:cNvPr id="6" name="Obrázek 5" descr="Obsah obrázku mapa, Urbánní design, text, Letecké snímkování&#10;&#10;Popis byl vytvořen automaticky">
            <a:extLst>
              <a:ext uri="{FF2B5EF4-FFF2-40B4-BE49-F238E27FC236}">
                <a16:creationId xmlns:a16="http://schemas.microsoft.com/office/drawing/2014/main" id="{1413BE15-6FFB-D61D-4428-927644C79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9054" r="11715" b="-3"/>
          <a:stretch/>
        </p:blipFill>
        <p:spPr>
          <a:xfrm>
            <a:off x="6646506" y="3753016"/>
            <a:ext cx="3673151" cy="246001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DEE23E1-1E26-1834-9F48-AAF170B17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1" t="3022" r="16167" b="692"/>
          <a:stretch/>
        </p:blipFill>
        <p:spPr>
          <a:xfrm>
            <a:off x="6646506" y="413467"/>
            <a:ext cx="3673151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6AA94-F7E4-B1D1-3CEF-4B4A790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A71EB-123E-6D8F-E9D4-C2D2B168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51662" cy="3880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Skladovací jednotka stanového typu V</a:t>
            </a:r>
          </a:p>
          <a:p>
            <a:r>
              <a:rPr lang="cs-CZ" sz="2000" dirty="0">
                <a:solidFill>
                  <a:schemeClr val="tx1"/>
                </a:solidFill>
              </a:rPr>
              <a:t>Rozměry: 15 x 32 m, Výška: 6 až 7 m</a:t>
            </a:r>
          </a:p>
          <a:p>
            <a:r>
              <a:rPr lang="cs-CZ" sz="2000" dirty="0">
                <a:solidFill>
                  <a:schemeClr val="tx1"/>
                </a:solidFill>
              </a:rPr>
              <a:t>Zanechání průjezdnosti </a:t>
            </a:r>
          </a:p>
          <a:p>
            <a:r>
              <a:rPr lang="cs-CZ" sz="2000" dirty="0">
                <a:solidFill>
                  <a:schemeClr val="tx1"/>
                </a:solidFill>
              </a:rPr>
              <a:t>Výhody:  </a:t>
            </a:r>
            <a:r>
              <a:rPr lang="cs-CZ" sz="2000" dirty="0" err="1">
                <a:solidFill>
                  <a:schemeClr val="tx1"/>
                </a:solidFill>
              </a:rPr>
              <a:t>světlopropustné</a:t>
            </a:r>
            <a:r>
              <a:rPr lang="cs-CZ" sz="2000" dirty="0">
                <a:solidFill>
                  <a:schemeClr val="tx1"/>
                </a:solidFill>
              </a:rPr>
              <a:t> opláštění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             nižší pořizovací náklady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             zaskladňování pomocí vozíků</a:t>
            </a:r>
          </a:p>
          <a:p>
            <a:r>
              <a:rPr lang="cs-CZ" sz="2000" dirty="0">
                <a:solidFill>
                  <a:schemeClr val="tx1"/>
                </a:solidFill>
              </a:rPr>
              <a:t>Nevýhoda: větší vzdálenost od prodejny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EA35CD-7255-AB2E-3E6A-9B050108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06" y="460455"/>
            <a:ext cx="5157032" cy="2939889"/>
          </a:xfrm>
          <a:prstGeom prst="rect">
            <a:avLst/>
          </a:prstGeom>
        </p:spPr>
      </p:pic>
      <p:pic>
        <p:nvPicPr>
          <p:cNvPr id="11" name="Obrázek 10" descr="Obsah obrázku mapa, venku, křižovatka, silnice&#10;&#10;Popis byl vytvořen automaticky">
            <a:extLst>
              <a:ext uri="{FF2B5EF4-FFF2-40B4-BE49-F238E27FC236}">
                <a16:creationId xmlns:a16="http://schemas.microsoft.com/office/drawing/2014/main" id="{B648B108-E60E-A9C6-7838-EFA2D5A6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1" y="3633070"/>
            <a:ext cx="3222487" cy="294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E8134-D7F6-F559-3C7A-4E0C840A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Počet obsloužených zákazníků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7C6ABF0-91A5-134C-4524-CF563F241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294286"/>
              </p:ext>
            </p:extLst>
          </p:nvPr>
        </p:nvGraphicFramePr>
        <p:xfrm>
          <a:off x="597159" y="2155371"/>
          <a:ext cx="4544007" cy="3557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461">
                  <a:extLst>
                    <a:ext uri="{9D8B030D-6E8A-4147-A177-3AD203B41FA5}">
                      <a16:colId xmlns:a16="http://schemas.microsoft.com/office/drawing/2014/main" val="1843635458"/>
                    </a:ext>
                  </a:extLst>
                </a:gridCol>
                <a:gridCol w="2288588">
                  <a:extLst>
                    <a:ext uri="{9D8B030D-6E8A-4147-A177-3AD203B41FA5}">
                      <a16:colId xmlns:a16="http://schemas.microsoft.com/office/drawing/2014/main" val="2233496636"/>
                    </a:ext>
                  </a:extLst>
                </a:gridCol>
                <a:gridCol w="1077958">
                  <a:extLst>
                    <a:ext uri="{9D8B030D-6E8A-4147-A177-3AD203B41FA5}">
                      <a16:colId xmlns:a16="http://schemas.microsoft.com/office/drawing/2014/main" val="1900935984"/>
                    </a:ext>
                  </a:extLst>
                </a:gridCol>
              </a:tblGrid>
              <a:tr h="261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2022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57542558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LEDEN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2480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44982127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ÚNOR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3147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2447844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BŘEZEN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4294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10040997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DUBEN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4724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259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043951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KVĚTEN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5615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277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7625703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ČERVEN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5180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22284375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ČERVENEC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5720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  <a:highlight>
                            <a:srgbClr val="FFFF00"/>
                          </a:highlight>
                        </a:rPr>
                        <a:t>332</a:t>
                      </a:r>
                      <a:endParaRPr lang="cs-CZ" sz="12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3519795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SRPEN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5369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47879961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ZÁŘÍ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4577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0085636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ŘÍJEN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4212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49084037"/>
                  </a:ext>
                </a:extLst>
              </a:tr>
              <a:tr h="25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LISTOPAD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3735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83781701"/>
                  </a:ext>
                </a:extLst>
              </a:tr>
              <a:tr h="261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PROSINEC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2788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142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44648622"/>
                  </a:ext>
                </a:extLst>
              </a:tr>
              <a:tr h="261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51841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332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392880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836957F-1B34-81A4-8202-69D88D26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2653" y="280842"/>
            <a:ext cx="14847420" cy="53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034537-D1C8-CF6A-E177-A9FA2452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35" y="2155371"/>
            <a:ext cx="6667536" cy="39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99076-D3CC-4EAA-6E10-15044B70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E3815-C2EC-4597-BCC9-0DBE59F9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3656128" cy="4422691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Navržení demolice fialově vyznačených objektů o rozloze 980 </a:t>
            </a:r>
            <a:r>
              <a:rPr lang="cs-CZ" sz="2200" b="0" i="0" dirty="0">
                <a:solidFill>
                  <a:schemeClr val="tx1"/>
                </a:solidFill>
                <a:effectLst/>
              </a:rPr>
              <a:t>m²</a:t>
            </a:r>
          </a:p>
          <a:p>
            <a:r>
              <a:rPr lang="cs-CZ" sz="2200" dirty="0">
                <a:solidFill>
                  <a:schemeClr val="tx1"/>
                </a:solidFill>
              </a:rPr>
              <a:t>Využití nově vzniklého prostoru pro venkovní skladování</a:t>
            </a:r>
          </a:p>
          <a:p>
            <a:r>
              <a:rPr lang="cs-CZ" sz="2200" dirty="0">
                <a:solidFill>
                  <a:schemeClr val="tx1"/>
                </a:solidFill>
              </a:rPr>
              <a:t>Navržení nového krytého skladu ve formě skladovací haly, </a:t>
            </a:r>
            <a:r>
              <a:rPr lang="cs-CZ" sz="2200" dirty="0" err="1">
                <a:solidFill>
                  <a:schemeClr val="tx1"/>
                </a:solidFill>
              </a:rPr>
              <a:t>KoHal</a:t>
            </a:r>
            <a:r>
              <a:rPr lang="cs-CZ" sz="2200" dirty="0">
                <a:solidFill>
                  <a:schemeClr val="tx1"/>
                </a:solidFill>
              </a:rPr>
              <a:t> s.r.o., PC okolo 2 000 000 Kč</a:t>
            </a:r>
          </a:p>
          <a:p>
            <a:r>
              <a:rPr lang="cs-CZ" sz="2200" dirty="0">
                <a:solidFill>
                  <a:schemeClr val="tx1"/>
                </a:solidFill>
              </a:rPr>
              <a:t>Ponechání stejného počtu skladníků i manipulačních prostředků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 descr="Obsah obrázku mapa, Letecké snímkování, Pohled z ptačí perspektivy, ve vzduchu&#10;&#10;Popis byl vytvořen automaticky">
            <a:extLst>
              <a:ext uri="{FF2B5EF4-FFF2-40B4-BE49-F238E27FC236}">
                <a16:creationId xmlns:a16="http://schemas.microsoft.com/office/drawing/2014/main" id="{60F5C7D2-A7D2-921B-E905-873D897F2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26" y="2369976"/>
            <a:ext cx="7071883" cy="37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C55D5-4164-E08E-89D4-216522D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110335"/>
            <a:ext cx="7766936" cy="164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A0AA14-EBB8-41B6-C601-57BC3989E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08924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D5546239E176499181E7733D50B514" ma:contentTypeVersion="4" ma:contentTypeDescription="Vytvoří nový dokument" ma:contentTypeScope="" ma:versionID="d2e091b3e06db0a2570cb052802a2c91">
  <xsd:schema xmlns:xsd="http://www.w3.org/2001/XMLSchema" xmlns:xs="http://www.w3.org/2001/XMLSchema" xmlns:p="http://schemas.microsoft.com/office/2006/metadata/properties" xmlns:ns3="0909ce23-4da8-4776-a549-565a8eb21f57" targetNamespace="http://schemas.microsoft.com/office/2006/metadata/properties" ma:root="true" ma:fieldsID="286dd06fc0ad2c8f22a83187f618977d" ns3:_="">
    <xsd:import namespace="0909ce23-4da8-4776-a549-565a8eb21f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9ce23-4da8-4776-a549-565a8eb21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95E48B-1951-4E65-BA2B-92838B8204A7}">
  <ds:schemaRefs>
    <ds:schemaRef ds:uri="0909ce23-4da8-4776-a549-565a8eb21f5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CC0038-234C-4726-BEAA-AF74290384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AFD4A-0EC6-48C3-9B0E-2EFA76FF8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9ce23-4da8-4776-a549-565a8eb21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</TotalTime>
  <Words>332</Words>
  <Application>Microsoft Office PowerPoint</Application>
  <PresentationFormat>Širokoúhlá obrazovka</PresentationFormat>
  <Paragraphs>85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Fazeta</vt:lpstr>
      <vt:lpstr>Racionalizace skladového hospodářství ve vybraném podniku</vt:lpstr>
      <vt:lpstr>Cíl práce</vt:lpstr>
      <vt:lpstr>Stanovené otázky autorem práce</vt:lpstr>
      <vt:lpstr>Analýza areálu stavebnin</vt:lpstr>
      <vt:lpstr>Odhalené nedostatky</vt:lpstr>
      <vt:lpstr>Návrhy opatření</vt:lpstr>
      <vt:lpstr>Počet obsloužených zákazníků</vt:lpstr>
      <vt:lpstr>Závěrečné shrnutí</vt:lpstr>
      <vt:lpstr>Děkuji za pozornost</vt:lpstr>
      <vt:lpstr>Otázka oponenta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skladového hospodářství ve vybraném podniku</dc:title>
  <dc:creator>Jan Tyrpekl</dc:creator>
  <cp:lastModifiedBy>Jan Tyrpekl</cp:lastModifiedBy>
  <cp:revision>3</cp:revision>
  <dcterms:created xsi:type="dcterms:W3CDTF">2023-06-12T18:58:15Z</dcterms:created>
  <dcterms:modified xsi:type="dcterms:W3CDTF">2023-06-13T17:03:28Z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0x0101006DD5546239E176499181E7733D50B514</vt:lpwstr>
  </property>
</Properties>
</file>