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457365413704075E-2"/>
          <c:y val="3.8364996737260487E-2"/>
          <c:w val="0.67022682103065157"/>
          <c:h val="0.90309001559335245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Lbls>
            <c:dLbl>
              <c:idx val="3"/>
              <c:layout>
                <c:manualLayout>
                  <c:x val="-1.1668665816792484E-2"/>
                  <c:y val="1.01497643484293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2816127774879955E-2"/>
                  <c:y val="1.01497643484293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List1!$A$2:$A$6</c:f>
              <c:strCache>
                <c:ptCount val="5"/>
                <c:pt idx="0">
                  <c:v>osobní vozidla</c:v>
                </c:pt>
                <c:pt idx="1">
                  <c:v>motocykly</c:v>
                </c:pt>
                <c:pt idx="2">
                  <c:v>nákladní vozidla</c:v>
                </c:pt>
                <c:pt idx="3">
                  <c:v>autobusy</c:v>
                </c:pt>
                <c:pt idx="4">
                  <c:v>nákladní soupravy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1994</c:v>
                </c:pt>
                <c:pt idx="1">
                  <c:v>79</c:v>
                </c:pt>
                <c:pt idx="2">
                  <c:v>149</c:v>
                </c:pt>
                <c:pt idx="3">
                  <c:v>35</c:v>
                </c:pt>
                <c:pt idx="4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382414195032947"/>
          <c:y val="7.1094435364858682E-2"/>
          <c:w val="0.31122930785468284"/>
          <c:h val="0.928905595827651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List1!$A$2:$A$7</c:f>
              <c:strCache>
                <c:ptCount val="6"/>
                <c:pt idx="0">
                  <c:v>osobní vozidla</c:v>
                </c:pt>
                <c:pt idx="1">
                  <c:v>motocykly</c:v>
                </c:pt>
                <c:pt idx="2">
                  <c:v>nákladní vozidla</c:v>
                </c:pt>
                <c:pt idx="3">
                  <c:v>autobusy</c:v>
                </c:pt>
                <c:pt idx="4">
                  <c:v>nákladní soupravy</c:v>
                </c:pt>
                <c:pt idx="5">
                  <c:v>součet všech vozidel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6275</c:v>
                </c:pt>
                <c:pt idx="1">
                  <c:v>62</c:v>
                </c:pt>
                <c:pt idx="2">
                  <c:v>770</c:v>
                </c:pt>
                <c:pt idx="3">
                  <c:v>34</c:v>
                </c:pt>
                <c:pt idx="4">
                  <c:v>998</c:v>
                </c:pt>
                <c:pt idx="5">
                  <c:v>8139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List1!$A$2:$A$7</c:f>
              <c:strCache>
                <c:ptCount val="6"/>
                <c:pt idx="0">
                  <c:v>osobní vozidla</c:v>
                </c:pt>
                <c:pt idx="1">
                  <c:v>motocykly</c:v>
                </c:pt>
                <c:pt idx="2">
                  <c:v>nákladní vozidla</c:v>
                </c:pt>
                <c:pt idx="3">
                  <c:v>autobusy</c:v>
                </c:pt>
                <c:pt idx="4">
                  <c:v>nákladní soupravy</c:v>
                </c:pt>
                <c:pt idx="5">
                  <c:v>součet všech vozidel</c:v>
                </c:pt>
              </c:strCache>
            </c:strRef>
          </c:cat>
          <c:val>
            <c:numRef>
              <c:f>List1!$C$2:$C$7</c:f>
              <c:numCache>
                <c:formatCode>General</c:formatCode>
                <c:ptCount val="6"/>
                <c:pt idx="0">
                  <c:v>1994</c:v>
                </c:pt>
                <c:pt idx="1">
                  <c:v>79</c:v>
                </c:pt>
                <c:pt idx="2">
                  <c:v>149</c:v>
                </c:pt>
                <c:pt idx="3">
                  <c:v>35</c:v>
                </c:pt>
                <c:pt idx="4">
                  <c:v>29</c:v>
                </c:pt>
                <c:pt idx="5">
                  <c:v>2286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Sloupec1</c:v>
                </c:pt>
              </c:strCache>
            </c:strRef>
          </c:tx>
          <c:invertIfNegative val="0"/>
          <c:cat>
            <c:strRef>
              <c:f>List1!$A$2:$A$7</c:f>
              <c:strCache>
                <c:ptCount val="6"/>
                <c:pt idx="0">
                  <c:v>osobní vozidla</c:v>
                </c:pt>
                <c:pt idx="1">
                  <c:v>motocykly</c:v>
                </c:pt>
                <c:pt idx="2">
                  <c:v>nákladní vozidla</c:v>
                </c:pt>
                <c:pt idx="3">
                  <c:v>autobusy</c:v>
                </c:pt>
                <c:pt idx="4">
                  <c:v>nákladní soupravy</c:v>
                </c:pt>
                <c:pt idx="5">
                  <c:v>součet všech vozidel</c:v>
                </c:pt>
              </c:strCache>
            </c:strRef>
          </c:cat>
          <c:val>
            <c:numRef>
              <c:f>List1!$D$2:$D$7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80576"/>
        <c:axId val="20001152"/>
      </c:barChart>
      <c:catAx>
        <c:axId val="19880576"/>
        <c:scaling>
          <c:orientation val="minMax"/>
        </c:scaling>
        <c:delete val="0"/>
        <c:axPos val="l"/>
        <c:majorTickMark val="out"/>
        <c:minorTickMark val="none"/>
        <c:tickLblPos val="nextTo"/>
        <c:crossAx val="20001152"/>
        <c:crosses val="autoZero"/>
        <c:auto val="1"/>
        <c:lblAlgn val="ctr"/>
        <c:lblOffset val="100"/>
        <c:noMultiLvlLbl val="0"/>
      </c:catAx>
      <c:valAx>
        <c:axId val="200011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9880576"/>
        <c:crosses val="autoZero"/>
        <c:crossBetween val="between"/>
      </c:valAx>
    </c:plotArea>
    <c:legend>
      <c:legendPos val="r"/>
      <c:legendEntry>
        <c:idx val="0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17:31:59.06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0 121 24575,'83'0'0,"85"0"0,-146 3 0,-1 0 0,0 3 0,1-3 0,33 18 0,-36-12 0,3-2 0,-2 1 0,-1 0 0,40 8 0,-36-13 0,-3 3 0,3 1 0,38 19 0,30 8 0,-64-25 0,0-2 0,-4 5 0,3-1 0,-2 2 0,1 1 0,42 32 0,-60-40 0,0-3 0,3 1 0,-1 1 0,0-3 0,-2 2 0,12 1 0,39 20 0,-46-20 0,-2-1 0,1-1 0,-1 1 0,13 4 0,-10-6 0,-2 1 0,0 2 0,-2-2 0,18 9 0,-16-4 0,-2-4 0,3-1 0,-1 3 0,11-1 0,-11-1 0,-1 0 0,2 0 0,15 8 0,47 24 0,-57-32 0,-3 2 0,1 2 0,0 2 0,-1-1 0,-1-1 0,20 17 0,-22-15 0,0-3 0,2 3 0,21 9 0,2 4 0,2-2 0,-28-18 0,-2 1 0,1 0 0,-3 3 0,14 7 0,41 26 0,-49-33 0,1 2 0,1-2 0,18 20 0,-12-9 0,2-1 0,0-2 0,34 18 0,-11-7 0,-21-13 0,-1 1 0,-1 1 0,3-1 0,35 40 0,-34-33 0,0-2 0,-1 3 0,2-6 0,1 4 0,35 13 0,-2-4 0,-1 8 0,65 53 0,-95-70 0,175 132 0,29 0 0,-146-97 0,-10 4 0,-47-35 0,42 26 0,-25-17 0,-39-25 0,2-2 0,-1 2 0,19 10 0,131 56 0,-128-60 0,1-2 0,54 15 0,-16-9 0,85 36 0,-109-36 0,-29-9 0,1-1 0,0-2 0,-1-1 0,23 5 0,68 9 0,-64-4 0,-38-11 0,-2-2 0,0 1 0,2 0 0,-1-3 0,13 5 0,-3-4 0,233 13 0,-66-1 0,-162-10 0,-2-1 0,2 1 0,-1 3 0,34 9 0,-26-7 0,-3-3 0,2 2 0,1-5 0,46 1 0,785-5 0,-846 2 0,1-3 0,0 3 0,1-5 0,-1 2 0,20-10 0,-19 8 0,0-1 0,-1 3 0,2-1 0,21-2 0,-24 5 0,0-2 0,-1 2 0,2-2 0,-3-1 0,0 1 0,0-3 0,1 1 0,13-6 0,-7 3 0,0 1 0,26-7 0,-28 10 0,2-1 0,-2-1 0,27-14 0,99-57 0,-139 75 0,25-15 0,42-22 0,-2 16 0,-43 15 0,-1-2 0,42-21 0,-2 3 0,-49 22 0,-1-1 0,1 0 0,17-7 0,61-39 0,-8 9 0,80-76 0,-87 61 0,-46 37 0,-23 18 0,-2 0 0,-2-2 0,3 2 0,-3-2 0,2 2 0,-1-2 0,6-8 0,-1-1 0,2 5 0,24-23 0,-26 24 0,0-1 0,0 2 0,-1-3 0,17-22 0,25-31 0,-26 37 0,-17 18 0,3-1 0,-3 1 0,4 0 0,10-5 0,36-31 0,140-138 0,-165 154 0,28-36 0,-47 49 0,2 0 0,-1-2 0,2 4 0,16-15 0,9 2 0,-14 8 0,38-19 0,-53 28 0,2 1 0,-1-2 0,-1 0 0,15-13 0,-15 8 0,2 5 0,0-1 0,22-12 0,56-38 0,96-67 0,-31 1 0,-131 113 0,55-30 0,-73 40 0,-6 3 0,13-7 0,1-1 0,25-15 0,80-57 0,27-34 0,-82 66-1365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17:31:59.05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1599 24575,'0'-3'0,"1"1"0,0-2 0,-1 0 0,1 1 0,2 2 0,-2-3 0,-1 2 0,2-1 0,1-1 0,-2 3 0,2-3 0,-3 2 0,4 0 0,-2 0 0,4-3 0,46-35 0,-39 30 0,22-14 0,59-35 0,-65 41 0,1 1 0,-2-3 0,0-3 0,45-41 0,-60 51 0,1 3 0,23-17 0,11-8 0,-3 1 0,-38 31 0,2 0 0,-2-2 0,0 0 0,-2-2 0,2 2 0,-1-1 0,0 0 0,0-1 0,-2 2 0,2-4 0,-2 3 0,6-12 0,-6 13 0,0-2 0,0 0 0,-1 3 0,4-1 0,5-9 0,11-13 0,-14 15 0,1 1 0,0 2 0,12-11 0,-10 13 0,-4-3 0,1 0 0,1 1 0,11-18 0,-11 13 0,3-1 0,0 1 0,-1 2 0,2-3 0,21-11 0,28-30 0,-42 36 0,1 4 0,0-2 0,33-17 0,-36 21 0,1 0 0,0-2 0,31-32 0,7-5 0,-7 5 0,-34 31 0,-1 3 0,1 1 0,18-15 0,4 3 0,-3-1 0,45-41 0,-70 54 0,-1 3 0,-1-4 0,17-25 0,-20 29 0,0 0 0,1-2 0,0 3 0,1 3 0,-1-5 0,1 2 0,0 0 0,13-7 0,-11 6-170,0 2-1,-1 1 0,-2-2 1,1-3-1,0 3 0,0-2 1,10-21-1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614FDC3-1E61-461E-9F01-68B27A94BA37}" type="datetimeFigureOut">
              <a:rPr lang="cs-CZ" smtClean="0"/>
              <a:t>9.6.2023</a:t>
            </a:fld>
            <a:endParaRPr lang="cs-CZ" dirty="0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5B73BF9-4C8A-4D58-A32D-C1A070A63FF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14FDC3-1E61-461E-9F01-68B27A94BA37}" type="datetimeFigureOut">
              <a:rPr lang="cs-CZ" smtClean="0"/>
              <a:t>9.6.2023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B73BF9-4C8A-4D58-A32D-C1A070A63FF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14FDC3-1E61-461E-9F01-68B27A94BA37}" type="datetimeFigureOut">
              <a:rPr lang="cs-CZ" smtClean="0"/>
              <a:t>9.6.2023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B73BF9-4C8A-4D58-A32D-C1A070A63FF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14FDC3-1E61-461E-9F01-68B27A94BA37}" type="datetimeFigureOut">
              <a:rPr lang="cs-CZ" smtClean="0"/>
              <a:t>9.6.2023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B73BF9-4C8A-4D58-A32D-C1A070A63FF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14FDC3-1E61-461E-9F01-68B27A94BA37}" type="datetimeFigureOut">
              <a:rPr lang="cs-CZ" smtClean="0"/>
              <a:t>9.6.2023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B73BF9-4C8A-4D58-A32D-C1A070A63FF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14FDC3-1E61-461E-9F01-68B27A94BA37}" type="datetimeFigureOut">
              <a:rPr lang="cs-CZ" smtClean="0"/>
              <a:t>9.6.2023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B73BF9-4C8A-4D58-A32D-C1A070A63FF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14FDC3-1E61-461E-9F01-68B27A94BA37}" type="datetimeFigureOut">
              <a:rPr lang="cs-CZ" smtClean="0"/>
              <a:t>9.6.2023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B73BF9-4C8A-4D58-A32D-C1A070A63FFD}" type="slidenum">
              <a:rPr lang="cs-CZ" smtClean="0"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14FDC3-1E61-461E-9F01-68B27A94BA37}" type="datetimeFigureOut">
              <a:rPr lang="cs-CZ" smtClean="0"/>
              <a:t>9.6.2023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B73BF9-4C8A-4D58-A32D-C1A070A63FF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14FDC3-1E61-461E-9F01-68B27A94BA37}" type="datetimeFigureOut">
              <a:rPr lang="cs-CZ" smtClean="0"/>
              <a:t>9.6.2023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B73BF9-4C8A-4D58-A32D-C1A070A63FF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614FDC3-1E61-461E-9F01-68B27A94BA37}" type="datetimeFigureOut">
              <a:rPr lang="cs-CZ" smtClean="0"/>
              <a:t>9.6.2023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B73BF9-4C8A-4D58-A32D-C1A070A63FFD}" type="slidenum">
              <a:rPr lang="cs-CZ" smtClean="0"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614FDC3-1E61-461E-9F01-68B27A94BA37}" type="datetimeFigureOut">
              <a:rPr lang="cs-CZ" smtClean="0"/>
              <a:t>9.6.2023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5B73BF9-4C8A-4D58-A32D-C1A070A63FF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nice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nice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614FDC3-1E61-461E-9F01-68B27A94BA37}" type="datetimeFigureOut">
              <a:rPr lang="cs-CZ" smtClean="0"/>
              <a:t>9.6.2023</a:t>
            </a:fld>
            <a:endParaRPr lang="cs-CZ" dirty="0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5B73BF9-4C8A-4D58-A32D-C1A070A63FFD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customXml" Target="../ink/ink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63688" y="1700808"/>
            <a:ext cx="5723468" cy="1828090"/>
          </a:xfrm>
        </p:spPr>
        <p:txBody>
          <a:bodyPr>
            <a:noAutofit/>
          </a:bodyPr>
          <a:lstStyle/>
          <a:p>
            <a:pPr algn="ctr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Analýza bezpečnosti dopravy a návrh opatření k jejímu zvýšení na průtahu městem Chýnov</a:t>
            </a: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15616" y="4005064"/>
            <a:ext cx="6400800" cy="1600200"/>
          </a:xfrm>
        </p:spPr>
        <p:txBody>
          <a:bodyPr>
            <a:normAutofit/>
          </a:bodyPr>
          <a:lstStyle/>
          <a:p>
            <a:pPr algn="l"/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bakalářské práce: Michal Sváček</a:t>
            </a:r>
          </a:p>
          <a:p>
            <a:pPr algn="l"/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Vedoucí bakalářské práce: 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Bc. Jiří Hanzl, Ph.D</a:t>
            </a: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Oponent bakalářské práce: Ing. Štěpán Pacas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960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24744"/>
            <a:ext cx="3758502" cy="4912513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Přechod pro chodce</a:t>
            </a:r>
            <a:endParaRPr lang="cs-CZ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3651275" cy="403310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860032" y="5853895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Zdroj: vlastní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11560" y="5453785"/>
            <a:ext cx="3610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Zdroj: Mapový portál Mapy.cz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05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Křižovatka:</a:t>
            </a:r>
          </a:p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Středový dopravní </a:t>
            </a:r>
          </a:p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ostrůvek</a:t>
            </a:r>
          </a:p>
          <a:p>
            <a:pPr>
              <a:buFontTx/>
              <a:buChar char="-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Srpovitá zpevněná </a:t>
            </a:r>
          </a:p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krajnice</a:t>
            </a:r>
          </a:p>
          <a:p>
            <a:pPr>
              <a:buFontTx/>
              <a:buChar char="-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SDZ a VDZ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Navrhovaná opatření</a:t>
            </a:r>
            <a:endParaRPr lang="cs-CZ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060848"/>
            <a:ext cx="5220000" cy="3915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563888" y="6037257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Zdroj: vlastní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91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4824"/>
            <a:ext cx="4141986" cy="3603625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Křižovatka</a:t>
            </a:r>
            <a:endParaRPr lang="cs-CZ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24744"/>
            <a:ext cx="3672408" cy="483396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99592" y="5517232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Zdroj: vlastní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59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Mimoúrovňové křížení: </a:t>
            </a:r>
          </a:p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VDZ</a:t>
            </a:r>
          </a:p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Dopravní zařízení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Navrhovaná opatření </a:t>
            </a:r>
            <a:endParaRPr lang="cs-CZ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700808"/>
            <a:ext cx="5422211" cy="406978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347864" y="5770596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Zdroj: vlastní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97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Mimoúrovňové křížení</a:t>
            </a:r>
            <a:endParaRPr lang="cs-CZ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1774157" y="1536517"/>
            <a:ext cx="5400000" cy="4071600"/>
            <a:chOff x="0" y="0"/>
            <a:chExt cx="5762625" cy="4320540"/>
          </a:xfrm>
        </p:grpSpPr>
        <p:grpSp>
          <p:nvGrpSpPr>
            <p:cNvPr id="11" name="Skupina 10"/>
            <p:cNvGrpSpPr/>
            <p:nvPr/>
          </p:nvGrpSpPr>
          <p:grpSpPr>
            <a:xfrm>
              <a:off x="0" y="0"/>
              <a:ext cx="5762625" cy="4320540"/>
              <a:chOff x="0" y="0"/>
              <a:chExt cx="5762730" cy="4320792"/>
            </a:xfrm>
          </p:grpSpPr>
          <p:grpSp>
            <p:nvGrpSpPr>
              <p:cNvPr id="15" name="Skupina 14"/>
              <p:cNvGrpSpPr/>
              <p:nvPr/>
            </p:nvGrpSpPr>
            <p:grpSpPr>
              <a:xfrm>
                <a:off x="0" y="0"/>
                <a:ext cx="5762730" cy="4320792"/>
                <a:chOff x="0" y="0"/>
                <a:chExt cx="5762730" cy="4320792"/>
              </a:xfrm>
            </p:grpSpPr>
            <p:pic>
              <p:nvPicPr>
                <p:cNvPr id="17" name="Obrázek 1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5762730" cy="4320792"/>
                </a:xfrm>
                <a:prstGeom prst="rect">
                  <a:avLst/>
                </a:prstGeom>
              </p:spPr>
            </p:pic>
            <p:sp>
              <p:nvSpPr>
                <p:cNvPr id="18" name="Obdélník 17"/>
                <p:cNvSpPr/>
                <p:nvPr/>
              </p:nvSpPr>
              <p:spPr>
                <a:xfrm>
                  <a:off x="2296049" y="1934308"/>
                  <a:ext cx="95250" cy="561975"/>
                </a:xfrm>
                <a:prstGeom prst="rect">
                  <a:avLst/>
                </a:prstGeom>
                <a:pattFill prst="wdDnDiag">
                  <a:fgClr>
                    <a:schemeClr val="tx1"/>
                  </a:fgClr>
                  <a:bgClr>
                    <a:srgbClr val="FFFF00"/>
                  </a:bgClr>
                </a:patt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9" name="Obdélník 18"/>
                <p:cNvSpPr/>
                <p:nvPr/>
              </p:nvSpPr>
              <p:spPr>
                <a:xfrm>
                  <a:off x="3210761" y="1924805"/>
                  <a:ext cx="95250" cy="561975"/>
                </a:xfrm>
                <a:prstGeom prst="rect">
                  <a:avLst/>
                </a:prstGeom>
                <a:pattFill prst="wdDnDiag">
                  <a:fgClr>
                    <a:schemeClr val="tx1"/>
                  </a:fgClr>
                  <a:bgClr>
                    <a:srgbClr val="FFFF00"/>
                  </a:bgClr>
                </a:patt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6" name="Obdélník 15"/>
              <p:cNvSpPr/>
              <p:nvPr/>
            </p:nvSpPr>
            <p:spPr>
              <a:xfrm rot="1382318">
                <a:off x="1990314" y="3706533"/>
                <a:ext cx="3514467" cy="32131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scene3d>
                <a:camera prst="isometricRight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cs-CZ"/>
              </a:p>
            </p:txBody>
          </p:sp>
        </p:grpSp>
        <p:sp>
          <p:nvSpPr>
            <p:cNvPr id="12" name="Obdélník 11"/>
            <p:cNvSpPr/>
            <p:nvPr/>
          </p:nvSpPr>
          <p:spPr>
            <a:xfrm rot="1382318">
              <a:off x="2466975" y="2895600"/>
              <a:ext cx="1514475" cy="18825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3" name="Obdélník 12"/>
            <p:cNvSpPr/>
            <p:nvPr/>
          </p:nvSpPr>
          <p:spPr>
            <a:xfrm rot="1382318">
              <a:off x="2333625" y="3190875"/>
              <a:ext cx="2243167" cy="23876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4" name="Obdélník 13"/>
            <p:cNvSpPr/>
            <p:nvPr/>
          </p:nvSpPr>
          <p:spPr>
            <a:xfrm rot="1382318">
              <a:off x="2638425" y="2619375"/>
              <a:ext cx="885387" cy="14591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/>
            </a:p>
          </p:txBody>
        </p:sp>
      </p:grpSp>
      <p:sp>
        <p:nvSpPr>
          <p:cNvPr id="20" name="TextovéPole 19"/>
          <p:cNvSpPr txBox="1"/>
          <p:nvPr/>
        </p:nvSpPr>
        <p:spPr>
          <a:xfrm>
            <a:off x="1774157" y="5608117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Zdroj: vlastní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67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Úprava přechodu pro chodce: 60 550 Kč </a:t>
            </a: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Úprava křižovatky: 156 000 Kč</a:t>
            </a: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Úprava mostu: 18 700 Kč</a:t>
            </a: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CELKEM: 235 250 Kč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Orientační kalkulace navrhovaných opatření</a:t>
            </a:r>
            <a:endParaRPr lang="cs-CZ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13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-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Provedení vlastního dopravního průzkumu</a:t>
            </a:r>
          </a:p>
          <a:p>
            <a:pPr>
              <a:buFontTx/>
              <a:buChar char="-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Komparace s daty z CSD 2020</a:t>
            </a:r>
          </a:p>
          <a:p>
            <a:pPr>
              <a:buFontTx/>
              <a:buChar char="-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Analýza nehodovosti </a:t>
            </a:r>
          </a:p>
          <a:p>
            <a:pPr>
              <a:buFontTx/>
              <a:buChar char="-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Navržení vhodných bezpečnostních úprav  </a:t>
            </a:r>
          </a:p>
          <a:p>
            <a:pPr>
              <a:buFontTx/>
              <a:buChar char="-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Finanční kalkulace navrhovaných úprav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Závěrečné shrnutí</a:t>
            </a:r>
            <a:endParaRPr lang="cs-CZ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99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Jak je definována a v jakých jednotkách je uváděna intenzita dopravy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Jaké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další veličiny používáme k popisu dopravního proudu?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Otázky vedoucího práce</a:t>
            </a:r>
            <a:endParaRPr lang="cs-CZ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91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Bude Váš návrh předložen městu Chýnov?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 případě realizace návrhů k jak výraznému snížení nehodovosti by došlo podle Vás?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Otázky oponenta</a:t>
            </a:r>
            <a:endParaRPr lang="cs-CZ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20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1916832"/>
            <a:ext cx="6965245" cy="1202485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endParaRPr lang="cs-CZ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57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5656" y="2420888"/>
            <a:ext cx="6196405" cy="3603812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- Aktuálnost tématu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- Známé prostředí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- Využitelnost v praxi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965245" cy="120248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Motivace a důvody k řešení daného problému</a:t>
            </a: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08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- Analýza bezpečnosti dopravy ve městě Chýnov</a:t>
            </a:r>
          </a:p>
          <a:p>
            <a:pPr marL="0" indent="0">
              <a:buNone/>
            </a:pPr>
            <a:endParaRPr lang="cs-CZ" sz="6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- Provedení vlastního dopravního průzkumu, analýzy nehodovosti a místního šetření</a:t>
            </a:r>
          </a:p>
          <a:p>
            <a:pPr marL="0" indent="0">
              <a:buNone/>
            </a:pPr>
            <a:endParaRPr lang="cs-CZ" sz="6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- Komparace </a:t>
            </a:r>
            <a:r>
              <a:rPr lang="cs-CZ" sz="6200" dirty="0">
                <a:latin typeface="Arial" panose="020B0604020202020204" pitchFamily="34" charset="0"/>
                <a:cs typeface="Arial" panose="020B0604020202020204" pitchFamily="34" charset="0"/>
              </a:rPr>
              <a:t>výsledků vlastního dopravního průzkumu s dříve prováděným veřejným průzkumem </a:t>
            </a:r>
            <a:endParaRPr lang="cs-CZ" sz="6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6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- Navržení vhodných bezpečnostních opatření vedoucích ke zvýšení bezpečnosti provozu </a:t>
            </a:r>
          </a:p>
          <a:p>
            <a:pPr marL="0" indent="0">
              <a:buNone/>
            </a:pPr>
            <a:endParaRPr lang="cs-CZ" sz="6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965245" cy="1202485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  <a:endParaRPr lang="cs-CZ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74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139" y="142202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b="1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109728" indent="0">
              <a:buNone/>
            </a:pPr>
            <a:r>
              <a:rPr lang="cs-CZ" dirty="0"/>
              <a:t>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7459" y="188640"/>
            <a:ext cx="6965245" cy="120248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Obchvat města a původní průtah městem</a:t>
            </a:r>
            <a:endParaRPr lang="cs-CZ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1787553" y="1558454"/>
            <a:ext cx="5623972" cy="3982467"/>
            <a:chOff x="1" y="1"/>
            <a:chExt cx="5600700" cy="3747770"/>
          </a:xfrm>
        </p:grpSpPr>
        <p:grpSp>
          <p:nvGrpSpPr>
            <p:cNvPr id="8" name="Skupina 7"/>
            <p:cNvGrpSpPr/>
            <p:nvPr/>
          </p:nvGrpSpPr>
          <p:grpSpPr>
            <a:xfrm>
              <a:off x="1" y="1"/>
              <a:ext cx="5600700" cy="3747770"/>
              <a:chOff x="1" y="1"/>
              <a:chExt cx="5939790" cy="4052570"/>
            </a:xfrm>
          </p:grpSpPr>
          <p:grpSp>
            <p:nvGrpSpPr>
              <p:cNvPr id="10" name="Skupina 9"/>
              <p:cNvGrpSpPr/>
              <p:nvPr/>
            </p:nvGrpSpPr>
            <p:grpSpPr>
              <a:xfrm>
                <a:off x="1" y="1"/>
                <a:ext cx="5939790" cy="4052570"/>
                <a:chOff x="1" y="1"/>
                <a:chExt cx="5939790" cy="4052570"/>
              </a:xfrm>
            </p:grpSpPr>
            <p:pic>
              <p:nvPicPr>
                <p:cNvPr id="12" name="Obrázek 11" descr="Obsah obrázku mapa&#10;&#10;Popis byl vytvořen automaticky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" y="1"/>
                  <a:ext cx="5939790" cy="4052570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p14="http://schemas.microsoft.com/office/powerpoint/2010/main">
              <mc:Choice Requires="p14">
                <p:contentPart p14:bwMode="auto" r:id="rId3">
                  <p14:nvContentPartPr>
                    <p14:cNvPr id="13" name="Rukopis 12"/>
                    <p14:cNvContentPartPr/>
                    <p14:nvPr/>
                  </p14:nvContentPartPr>
                  <p14:xfrm>
                    <a:off x="666115" y="2121535"/>
                    <a:ext cx="3655800" cy="858240"/>
                  </p14:xfrm>
                </p:contentPart>
              </mc:Choice>
              <mc:Fallback xmlns="">
                <p:pic>
                  <p:nvPicPr>
                    <p:cNvPr id="13" name="Rukopis 12"/>
                    <p:cNvPicPr/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605495" y="2060232"/>
                      <a:ext cx="3774386" cy="984121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11" name="Rukopis 10"/>
                  <p14:cNvContentPartPr/>
                  <p14:nvPr/>
                </p14:nvContentPartPr>
                <p14:xfrm>
                  <a:off x="4335145" y="1515110"/>
                  <a:ext cx="673560" cy="586080"/>
                </p14:xfrm>
              </p:contentPart>
            </mc:Choice>
            <mc:Fallback xmlns="">
              <p:pic>
                <p:nvPicPr>
                  <p:cNvPr id="11" name="Rukopis 10"/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4274556" y="1453836"/>
                    <a:ext cx="792085" cy="711435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9" name="Volný tvar: obrazec 268"/>
            <p:cNvSpPr/>
            <p:nvPr/>
          </p:nvSpPr>
          <p:spPr>
            <a:xfrm>
              <a:off x="990600" y="1495425"/>
              <a:ext cx="3584448" cy="880610"/>
            </a:xfrm>
            <a:custGeom>
              <a:avLst/>
              <a:gdLst>
                <a:gd name="connsiteX0" fmla="*/ 0 w 3584448"/>
                <a:gd name="connsiteY0" fmla="*/ 555955 h 880610"/>
                <a:gd name="connsiteX1" fmla="*/ 212141 w 3584448"/>
                <a:gd name="connsiteY1" fmla="*/ 570586 h 880610"/>
                <a:gd name="connsiteX2" fmla="*/ 523037 w 3584448"/>
                <a:gd name="connsiteY2" fmla="*/ 607162 h 880610"/>
                <a:gd name="connsiteX3" fmla="*/ 804672 w 3584448"/>
                <a:gd name="connsiteY3" fmla="*/ 654710 h 880610"/>
                <a:gd name="connsiteX4" fmla="*/ 1111911 w 3584448"/>
                <a:gd name="connsiteY4" fmla="*/ 779069 h 880610"/>
                <a:gd name="connsiteX5" fmla="*/ 1305763 w 3584448"/>
                <a:gd name="connsiteY5" fmla="*/ 859536 h 880610"/>
                <a:gd name="connsiteX6" fmla="*/ 1397203 w 3584448"/>
                <a:gd name="connsiteY6" fmla="*/ 863194 h 880610"/>
                <a:gd name="connsiteX7" fmla="*/ 1448410 w 3584448"/>
                <a:gd name="connsiteY7" fmla="*/ 863194 h 880610"/>
                <a:gd name="connsiteX8" fmla="*/ 1499616 w 3584448"/>
                <a:gd name="connsiteY8" fmla="*/ 866851 h 880610"/>
                <a:gd name="connsiteX9" fmla="*/ 1583741 w 3584448"/>
                <a:gd name="connsiteY9" fmla="*/ 877824 h 880610"/>
                <a:gd name="connsiteX10" fmla="*/ 1620317 w 3584448"/>
                <a:gd name="connsiteY10" fmla="*/ 874166 h 880610"/>
                <a:gd name="connsiteX11" fmla="*/ 1642263 w 3584448"/>
                <a:gd name="connsiteY11" fmla="*/ 811987 h 880610"/>
                <a:gd name="connsiteX12" fmla="*/ 1656893 w 3584448"/>
                <a:gd name="connsiteY12" fmla="*/ 753466 h 880610"/>
                <a:gd name="connsiteX13" fmla="*/ 1678839 w 3584448"/>
                <a:gd name="connsiteY13" fmla="*/ 724205 h 880610"/>
                <a:gd name="connsiteX14" fmla="*/ 1708099 w 3584448"/>
                <a:gd name="connsiteY14" fmla="*/ 694944 h 880610"/>
                <a:gd name="connsiteX15" fmla="*/ 1755648 w 3584448"/>
                <a:gd name="connsiteY15" fmla="*/ 651053 h 880610"/>
                <a:gd name="connsiteX16" fmla="*/ 1814170 w 3584448"/>
                <a:gd name="connsiteY16" fmla="*/ 552298 h 880610"/>
                <a:gd name="connsiteX17" fmla="*/ 1847088 w 3584448"/>
                <a:gd name="connsiteY17" fmla="*/ 490118 h 880610"/>
                <a:gd name="connsiteX18" fmla="*/ 1883664 w 3584448"/>
                <a:gd name="connsiteY18" fmla="*/ 358445 h 880610"/>
                <a:gd name="connsiteX19" fmla="*/ 1920240 w 3584448"/>
                <a:gd name="connsiteY19" fmla="*/ 259690 h 880610"/>
                <a:gd name="connsiteX20" fmla="*/ 1934871 w 3584448"/>
                <a:gd name="connsiteY20" fmla="*/ 241402 h 880610"/>
                <a:gd name="connsiteX21" fmla="*/ 2062887 w 3584448"/>
                <a:gd name="connsiteY21" fmla="*/ 259690 h 880610"/>
                <a:gd name="connsiteX22" fmla="*/ 2117751 w 3584448"/>
                <a:gd name="connsiteY22" fmla="*/ 303581 h 880610"/>
                <a:gd name="connsiteX23" fmla="*/ 2139696 w 3584448"/>
                <a:gd name="connsiteY23" fmla="*/ 343814 h 880610"/>
                <a:gd name="connsiteX24" fmla="*/ 2168957 w 3584448"/>
                <a:gd name="connsiteY24" fmla="*/ 373075 h 880610"/>
                <a:gd name="connsiteX25" fmla="*/ 2223821 w 3584448"/>
                <a:gd name="connsiteY25" fmla="*/ 402336 h 880610"/>
                <a:gd name="connsiteX26" fmla="*/ 2322576 w 3584448"/>
                <a:gd name="connsiteY26" fmla="*/ 391363 h 880610"/>
                <a:gd name="connsiteX27" fmla="*/ 2406701 w 3584448"/>
                <a:gd name="connsiteY27" fmla="*/ 365760 h 880610"/>
                <a:gd name="connsiteX28" fmla="*/ 2498141 w 3584448"/>
                <a:gd name="connsiteY28" fmla="*/ 380390 h 880610"/>
                <a:gd name="connsiteX29" fmla="*/ 2538375 w 3584448"/>
                <a:gd name="connsiteY29" fmla="*/ 387706 h 880610"/>
                <a:gd name="connsiteX30" fmla="*/ 2629815 w 3584448"/>
                <a:gd name="connsiteY30" fmla="*/ 354787 h 880610"/>
                <a:gd name="connsiteX31" fmla="*/ 2798064 w 3584448"/>
                <a:gd name="connsiteY31" fmla="*/ 299923 h 880610"/>
                <a:gd name="connsiteX32" fmla="*/ 2951683 w 3584448"/>
                <a:gd name="connsiteY32" fmla="*/ 237744 h 880610"/>
                <a:gd name="connsiteX33" fmla="*/ 3204058 w 3584448"/>
                <a:gd name="connsiteY33" fmla="*/ 157277 h 880610"/>
                <a:gd name="connsiteX34" fmla="*/ 3313786 w 3584448"/>
                <a:gd name="connsiteY34" fmla="*/ 91440 h 880610"/>
                <a:gd name="connsiteX35" fmla="*/ 3584448 w 3584448"/>
                <a:gd name="connsiteY35" fmla="*/ 0 h 880610"/>
                <a:gd name="connsiteX36" fmla="*/ 3584448 w 3584448"/>
                <a:gd name="connsiteY36" fmla="*/ 0 h 88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84448" h="880610">
                  <a:moveTo>
                    <a:pt x="0" y="555955"/>
                  </a:moveTo>
                  <a:cubicBezTo>
                    <a:pt x="62484" y="559003"/>
                    <a:pt x="124968" y="562052"/>
                    <a:pt x="212141" y="570586"/>
                  </a:cubicBezTo>
                  <a:cubicBezTo>
                    <a:pt x="299314" y="579121"/>
                    <a:pt x="424282" y="593141"/>
                    <a:pt x="523037" y="607162"/>
                  </a:cubicBezTo>
                  <a:cubicBezTo>
                    <a:pt x="621792" y="621183"/>
                    <a:pt x="706526" y="626059"/>
                    <a:pt x="804672" y="654710"/>
                  </a:cubicBezTo>
                  <a:cubicBezTo>
                    <a:pt x="902818" y="683361"/>
                    <a:pt x="1111911" y="779069"/>
                    <a:pt x="1111911" y="779069"/>
                  </a:cubicBezTo>
                  <a:cubicBezTo>
                    <a:pt x="1195426" y="813207"/>
                    <a:pt x="1258214" y="845515"/>
                    <a:pt x="1305763" y="859536"/>
                  </a:cubicBezTo>
                  <a:cubicBezTo>
                    <a:pt x="1353312" y="873557"/>
                    <a:pt x="1373429" y="862584"/>
                    <a:pt x="1397203" y="863194"/>
                  </a:cubicBezTo>
                  <a:cubicBezTo>
                    <a:pt x="1420977" y="863804"/>
                    <a:pt x="1431341" y="862585"/>
                    <a:pt x="1448410" y="863194"/>
                  </a:cubicBezTo>
                  <a:cubicBezTo>
                    <a:pt x="1465479" y="863803"/>
                    <a:pt x="1477061" y="864413"/>
                    <a:pt x="1499616" y="866851"/>
                  </a:cubicBezTo>
                  <a:cubicBezTo>
                    <a:pt x="1522171" y="869289"/>
                    <a:pt x="1563624" y="876605"/>
                    <a:pt x="1583741" y="877824"/>
                  </a:cubicBezTo>
                  <a:cubicBezTo>
                    <a:pt x="1603858" y="879043"/>
                    <a:pt x="1610563" y="885139"/>
                    <a:pt x="1620317" y="874166"/>
                  </a:cubicBezTo>
                  <a:cubicBezTo>
                    <a:pt x="1630071" y="863193"/>
                    <a:pt x="1636167" y="832104"/>
                    <a:pt x="1642263" y="811987"/>
                  </a:cubicBezTo>
                  <a:cubicBezTo>
                    <a:pt x="1648359" y="791870"/>
                    <a:pt x="1650797" y="768096"/>
                    <a:pt x="1656893" y="753466"/>
                  </a:cubicBezTo>
                  <a:cubicBezTo>
                    <a:pt x="1662989" y="738836"/>
                    <a:pt x="1670305" y="733959"/>
                    <a:pt x="1678839" y="724205"/>
                  </a:cubicBezTo>
                  <a:cubicBezTo>
                    <a:pt x="1687373" y="714451"/>
                    <a:pt x="1695297" y="707136"/>
                    <a:pt x="1708099" y="694944"/>
                  </a:cubicBezTo>
                  <a:cubicBezTo>
                    <a:pt x="1720901" y="682752"/>
                    <a:pt x="1737970" y="674827"/>
                    <a:pt x="1755648" y="651053"/>
                  </a:cubicBezTo>
                  <a:cubicBezTo>
                    <a:pt x="1773326" y="627279"/>
                    <a:pt x="1798930" y="579120"/>
                    <a:pt x="1814170" y="552298"/>
                  </a:cubicBezTo>
                  <a:cubicBezTo>
                    <a:pt x="1829410" y="525476"/>
                    <a:pt x="1835506" y="522427"/>
                    <a:pt x="1847088" y="490118"/>
                  </a:cubicBezTo>
                  <a:cubicBezTo>
                    <a:pt x="1858670" y="457809"/>
                    <a:pt x="1871472" y="396850"/>
                    <a:pt x="1883664" y="358445"/>
                  </a:cubicBezTo>
                  <a:cubicBezTo>
                    <a:pt x="1895856" y="320040"/>
                    <a:pt x="1911706" y="279197"/>
                    <a:pt x="1920240" y="259690"/>
                  </a:cubicBezTo>
                  <a:cubicBezTo>
                    <a:pt x="1928774" y="240183"/>
                    <a:pt x="1911097" y="241402"/>
                    <a:pt x="1934871" y="241402"/>
                  </a:cubicBezTo>
                  <a:cubicBezTo>
                    <a:pt x="1958645" y="241402"/>
                    <a:pt x="2032407" y="249327"/>
                    <a:pt x="2062887" y="259690"/>
                  </a:cubicBezTo>
                  <a:cubicBezTo>
                    <a:pt x="2093367" y="270053"/>
                    <a:pt x="2104950" y="289560"/>
                    <a:pt x="2117751" y="303581"/>
                  </a:cubicBezTo>
                  <a:cubicBezTo>
                    <a:pt x="2130552" y="317602"/>
                    <a:pt x="2131162" y="332232"/>
                    <a:pt x="2139696" y="343814"/>
                  </a:cubicBezTo>
                  <a:cubicBezTo>
                    <a:pt x="2148230" y="355396"/>
                    <a:pt x="2154936" y="363321"/>
                    <a:pt x="2168957" y="373075"/>
                  </a:cubicBezTo>
                  <a:cubicBezTo>
                    <a:pt x="2182978" y="382829"/>
                    <a:pt x="2198218" y="399288"/>
                    <a:pt x="2223821" y="402336"/>
                  </a:cubicBezTo>
                  <a:cubicBezTo>
                    <a:pt x="2249424" y="405384"/>
                    <a:pt x="2292096" y="397459"/>
                    <a:pt x="2322576" y="391363"/>
                  </a:cubicBezTo>
                  <a:cubicBezTo>
                    <a:pt x="2353056" y="385267"/>
                    <a:pt x="2377440" y="367589"/>
                    <a:pt x="2406701" y="365760"/>
                  </a:cubicBezTo>
                  <a:cubicBezTo>
                    <a:pt x="2435962" y="363931"/>
                    <a:pt x="2476195" y="376732"/>
                    <a:pt x="2498141" y="380390"/>
                  </a:cubicBezTo>
                  <a:cubicBezTo>
                    <a:pt x="2520087" y="384048"/>
                    <a:pt x="2516429" y="391973"/>
                    <a:pt x="2538375" y="387706"/>
                  </a:cubicBezTo>
                  <a:cubicBezTo>
                    <a:pt x="2560321" y="383439"/>
                    <a:pt x="2586533" y="369418"/>
                    <a:pt x="2629815" y="354787"/>
                  </a:cubicBezTo>
                  <a:cubicBezTo>
                    <a:pt x="2673097" y="340156"/>
                    <a:pt x="2744419" y="319430"/>
                    <a:pt x="2798064" y="299923"/>
                  </a:cubicBezTo>
                  <a:cubicBezTo>
                    <a:pt x="2851709" y="280416"/>
                    <a:pt x="2884017" y="261518"/>
                    <a:pt x="2951683" y="237744"/>
                  </a:cubicBezTo>
                  <a:cubicBezTo>
                    <a:pt x="3019349" y="213970"/>
                    <a:pt x="3143708" y="181661"/>
                    <a:pt x="3204058" y="157277"/>
                  </a:cubicBezTo>
                  <a:cubicBezTo>
                    <a:pt x="3264409" y="132893"/>
                    <a:pt x="3250388" y="117653"/>
                    <a:pt x="3313786" y="91440"/>
                  </a:cubicBezTo>
                  <a:cubicBezTo>
                    <a:pt x="3377184" y="65227"/>
                    <a:pt x="3584448" y="0"/>
                    <a:pt x="3584448" y="0"/>
                  </a:cubicBezTo>
                  <a:lnTo>
                    <a:pt x="3584448" y="0"/>
                  </a:lnTo>
                </a:path>
              </a:pathLst>
            </a:cu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dirty="0"/>
            </a:p>
          </p:txBody>
        </p:sp>
      </p:grpSp>
      <p:sp>
        <p:nvSpPr>
          <p:cNvPr id="4" name="TextovéPole 3"/>
          <p:cNvSpPr txBox="1"/>
          <p:nvPr/>
        </p:nvSpPr>
        <p:spPr>
          <a:xfrm>
            <a:off x="1776912" y="5540921"/>
            <a:ext cx="5275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Zdroj: Mapový portál Mapy.cz- vlastní úprava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46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Sběr dat – analýza nehodovosti (nehody.cdv.cz)</a:t>
            </a:r>
          </a:p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Vlastní dopravní průzkum- sčítání intenzit dopravy</a:t>
            </a:r>
          </a:p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Komparace dat z vlastního průzkumu s daty z CSD 2020</a:t>
            </a:r>
          </a:p>
          <a:p>
            <a:pPr marL="342900" indent="-342900">
              <a:buFontTx/>
              <a:buChar char="-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Navržení vhodných bezpečnostních opatření</a:t>
            </a:r>
          </a:p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Finanční kalkulace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965245" cy="1202485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Použité metody</a:t>
            </a:r>
            <a:endParaRPr lang="cs-CZ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7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965245" cy="1202485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Vlastní dopravní průzkum</a:t>
            </a:r>
            <a:endParaRPr lang="cs-CZ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2483245604"/>
              </p:ext>
            </p:extLst>
          </p:nvPr>
        </p:nvGraphicFramePr>
        <p:xfrm>
          <a:off x="2267744" y="1556792"/>
          <a:ext cx="504056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1331640" y="1268760"/>
            <a:ext cx="2933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Hodnoty RPDI [voz/den]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96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604854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965245" cy="1202485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Komparace dat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568" y="1172895"/>
            <a:ext cx="2933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Hodnoty RPDI [voz/den]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84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574" y="1795984"/>
            <a:ext cx="5734851" cy="3896269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965245" cy="1202485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Analýza nehodovosti</a:t>
            </a:r>
            <a:endParaRPr lang="cs-CZ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691680" y="5810229"/>
            <a:ext cx="2511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Zdroj: nehody.cdv.cz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3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28800"/>
            <a:ext cx="6196405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Přechod pro chodce:</a:t>
            </a:r>
          </a:p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Vysazená chodníková </a:t>
            </a:r>
          </a:p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plocha</a:t>
            </a:r>
          </a:p>
          <a:p>
            <a:pPr marL="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Přemístění SDZ - IP6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965245" cy="1202485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Navrhovaná opatření</a:t>
            </a:r>
            <a:endParaRPr lang="cs-CZ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060848"/>
            <a:ext cx="5220072" cy="391505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563888" y="5993389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Zdroj: vlastní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04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630</TotalTime>
  <Words>343</Words>
  <Application>Microsoft Office PowerPoint</Application>
  <PresentationFormat>Předvádění na obrazovce (4:3)</PresentationFormat>
  <Paragraphs>114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Shluk</vt:lpstr>
      <vt:lpstr>  Analýza bezpečnosti dopravy a návrh opatření k jejímu zvýšení na průtahu městem Chýnov</vt:lpstr>
      <vt:lpstr>Motivace a důvody k řešení daného problému</vt:lpstr>
      <vt:lpstr>Cíl práce</vt:lpstr>
      <vt:lpstr>Obchvat města a původní průtah městem</vt:lpstr>
      <vt:lpstr>Použité metody</vt:lpstr>
      <vt:lpstr>Vlastní dopravní průzkum</vt:lpstr>
      <vt:lpstr>Komparace dat </vt:lpstr>
      <vt:lpstr>Analýza nehodovosti</vt:lpstr>
      <vt:lpstr>Navrhovaná opatření</vt:lpstr>
      <vt:lpstr>Přechod pro chodce</vt:lpstr>
      <vt:lpstr>Navrhovaná opatření</vt:lpstr>
      <vt:lpstr>Křižovatka</vt:lpstr>
      <vt:lpstr>Navrhovaná opatření </vt:lpstr>
      <vt:lpstr>Mimoúrovňové křížení</vt:lpstr>
      <vt:lpstr>Orientační kalkulace navrhovaných opatření</vt:lpstr>
      <vt:lpstr>Závěrečné shrnutí</vt:lpstr>
      <vt:lpstr>Otázky vedoucího práce</vt:lpstr>
      <vt:lpstr>Otázky oponenta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bezpečnosti dopravy a návrh opatření k jejímu zvýšení na průtahu městem Chýnov</dc:title>
  <dc:creator>VSJ Strojírna</dc:creator>
  <cp:lastModifiedBy>VSJ Strojírna</cp:lastModifiedBy>
  <cp:revision>39</cp:revision>
  <dcterms:created xsi:type="dcterms:W3CDTF">2023-06-05T12:38:52Z</dcterms:created>
  <dcterms:modified xsi:type="dcterms:W3CDTF">2023-06-09T18:32:52Z</dcterms:modified>
</cp:coreProperties>
</file>