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1" r:id="rId1"/>
  </p:sldMasterIdLst>
  <p:notesMasterIdLst>
    <p:notesMasterId r:id="rId15"/>
  </p:notesMasterIdLst>
  <p:sldIdLst>
    <p:sldId id="256" r:id="rId2"/>
    <p:sldId id="258" r:id="rId3"/>
    <p:sldId id="259" r:id="rId4"/>
    <p:sldId id="260" r:id="rId5"/>
    <p:sldId id="269" r:id="rId6"/>
    <p:sldId id="261" r:id="rId7"/>
    <p:sldId id="262" r:id="rId8"/>
    <p:sldId id="267" r:id="rId9"/>
    <p:sldId id="263" r:id="rId10"/>
    <p:sldId id="268" r:id="rId11"/>
    <p:sldId id="264" r:id="rId12"/>
    <p:sldId id="266" r:id="rId13"/>
    <p:sldId id="26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07"/>
  </p:normalViewPr>
  <p:slideViewPr>
    <p:cSldViewPr snapToGrid="0">
      <p:cViewPr varScale="1">
        <p:scale>
          <a:sx n="106" d="100"/>
          <a:sy n="106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497AF-C905-8C4F-B7E1-0DC01CE3E7BB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6AC334-E66C-F645-87EB-3D79AF4601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9647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6AC334-E66C-F645-87EB-3D79AF4601D4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891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90574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7133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1391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256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049451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03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2616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7412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3631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81708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14304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91690F4-210E-724A-934B-E08E3DC20DED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A0D1DFCD-3EB7-6740-8A3F-29CBF5134817}" type="slidenum">
              <a:rPr lang="cs-CZ" smtClean="0"/>
              <a:t>‹#›</a:t>
            </a:fld>
            <a:endParaRPr lang="cs-CZ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8906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8D4A8F-D9DA-1D47-494D-32538F0974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5897" y="806660"/>
            <a:ext cx="5301138" cy="3254321"/>
          </a:xfrm>
        </p:spPr>
        <p:txBody>
          <a:bodyPr>
            <a:normAutofit/>
          </a:bodyPr>
          <a:lstStyle/>
          <a:p>
            <a:r>
              <a:rPr lang="cs-CZ" sz="5100" dirty="0">
                <a:latin typeface="Arial" panose="020B0604020202020204" pitchFamily="34" charset="0"/>
                <a:cs typeface="Arial" panose="020B0604020202020204" pitchFamily="34" charset="0"/>
              </a:rPr>
              <a:t>Zklidňování dopravy na pozemních komunikacích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F20E07B-ED2D-7F88-1A21-2893C1808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8524" y="4804850"/>
            <a:ext cx="5284876" cy="1086237"/>
          </a:xfrm>
        </p:spPr>
        <p:txBody>
          <a:bodyPr>
            <a:normAutofit fontScale="92500"/>
          </a:bodyPr>
          <a:lstStyle/>
          <a:p>
            <a:pPr algn="l">
              <a:lnSpc>
                <a:spcPct val="102000"/>
              </a:lnSpc>
              <a:spcAft>
                <a:spcPts val="600"/>
              </a:spcAft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Autor bakalářské práce: Terezie Vavříková</a:t>
            </a:r>
          </a:p>
          <a:p>
            <a:pPr algn="l">
              <a:lnSpc>
                <a:spcPct val="102000"/>
              </a:lnSpc>
              <a:spcAft>
                <a:spcPts val="600"/>
              </a:spcAft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Vedoucí bakalářské práce: Ing. Bc. Jiří Hanzl, Ph.D.</a:t>
            </a:r>
          </a:p>
          <a:p>
            <a:pPr algn="l">
              <a:lnSpc>
                <a:spcPct val="102000"/>
              </a:lnSpc>
              <a:spcAft>
                <a:spcPts val="600"/>
              </a:spcAft>
            </a:pP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Oponent bakalářské práce: Ing. Štěpán 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Pacas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Obrázek 4" descr="Obsah obrázku symbol, Písmo, Grafika, logo&#10;&#10;Popis byl vytvořen automaticky">
            <a:extLst>
              <a:ext uri="{FF2B5EF4-FFF2-40B4-BE49-F238E27FC236}">
                <a16:creationId xmlns:a16="http://schemas.microsoft.com/office/drawing/2014/main" id="{C8D75A2E-5030-E8B2-7661-813A499C1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5675" y="1338739"/>
            <a:ext cx="3415614" cy="341561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EB03590-C22D-B605-BFAB-3DC4074F4E64}"/>
              </a:ext>
            </a:extLst>
          </p:cNvPr>
          <p:cNvSpPr txBox="1"/>
          <p:nvPr/>
        </p:nvSpPr>
        <p:spPr>
          <a:xfrm>
            <a:off x="7455392" y="4970135"/>
            <a:ext cx="3116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Vysoká škola technická a ekonomická v Českých Budějovicích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1FBF926-3D1D-CB6D-9C31-9AA97D7B54BD}"/>
              </a:ext>
            </a:extLst>
          </p:cNvPr>
          <p:cNvSpPr txBox="1"/>
          <p:nvPr/>
        </p:nvSpPr>
        <p:spPr>
          <a:xfrm>
            <a:off x="962526" y="1130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C07172C-5D27-B1E3-6E9F-34CAA7279016}"/>
              </a:ext>
            </a:extLst>
          </p:cNvPr>
          <p:cNvSpPr txBox="1"/>
          <p:nvPr/>
        </p:nvSpPr>
        <p:spPr>
          <a:xfrm>
            <a:off x="2259302" y="4063583"/>
            <a:ext cx="393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Obhajoba bakalářské práce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744881C-5684-1F99-C06A-86BCF4EDDEF7}"/>
              </a:ext>
            </a:extLst>
          </p:cNvPr>
          <p:cNvSpPr txBox="1"/>
          <p:nvPr/>
        </p:nvSpPr>
        <p:spPr>
          <a:xfrm>
            <a:off x="8831180" y="6232357"/>
            <a:ext cx="2743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České Budějovice, červen 2023</a:t>
            </a:r>
          </a:p>
        </p:txBody>
      </p:sp>
    </p:spTree>
    <p:extLst>
      <p:ext uri="{BB962C8B-B14F-4D97-AF65-F5344CB8AC3E}">
        <p14:creationId xmlns:p14="http://schemas.microsoft.com/office/powerpoint/2010/main" val="33363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F955E1-8AF7-2BD7-2FD4-914598E17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Návrh opatření – ulice Plzeňská, okolí přechodů pro chodce</a:t>
            </a:r>
            <a:endParaRPr lang="cs-CZ" sz="4000" dirty="0"/>
          </a:p>
        </p:txBody>
      </p:sp>
      <p:pic>
        <p:nvPicPr>
          <p:cNvPr id="5" name="Zástupný obsah 4" descr="Obsah obrázku venku, obloha, cesta, mrak&#10;&#10;Popis byl vytvořen automaticky">
            <a:extLst>
              <a:ext uri="{FF2B5EF4-FFF2-40B4-BE49-F238E27FC236}">
                <a16:creationId xmlns:a16="http://schemas.microsoft.com/office/drawing/2014/main" id="{AD569ABE-69D0-FC16-4164-6C33E4BDD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50" y="1911350"/>
            <a:ext cx="6489700" cy="3035300"/>
          </a:xfrm>
        </p:spPr>
      </p:pic>
      <p:pic>
        <p:nvPicPr>
          <p:cNvPr id="7" name="Obrázek 6" descr="Obsah obrázku venku, obloha, cesta, výjev&#10;&#10;Popis byl vytvořen automaticky">
            <a:extLst>
              <a:ext uri="{FF2B5EF4-FFF2-40B4-BE49-F238E27FC236}">
                <a16:creationId xmlns:a16="http://schemas.microsoft.com/office/drawing/2014/main" id="{9F8A95EE-23F8-B0AB-3496-50122D85EF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65"/>
          <a:stretch/>
        </p:blipFill>
        <p:spPr>
          <a:xfrm>
            <a:off x="6143540" y="4143375"/>
            <a:ext cx="6048459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612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1A6A8-810D-3122-9415-F61471841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Návrh opatření – ulice Plzeňská, okolí přechodů pro chodce</a:t>
            </a:r>
          </a:p>
        </p:txBody>
      </p:sp>
      <p:pic>
        <p:nvPicPr>
          <p:cNvPr id="5" name="Zástupný obsah 4" descr="Obsah obrázku mapa, Urbánní design, Letecké snímkování, dopravní uzel&#10;&#10;Popis byl vytvořen automaticky">
            <a:extLst>
              <a:ext uri="{FF2B5EF4-FFF2-40B4-BE49-F238E27FC236}">
                <a16:creationId xmlns:a16="http://schemas.microsoft.com/office/drawing/2014/main" id="{2F18B19E-A99E-1158-E930-3D622C4FA7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962" y="2171700"/>
            <a:ext cx="7458075" cy="3600450"/>
          </a:xfrm>
        </p:spPr>
      </p:pic>
    </p:spTree>
    <p:extLst>
      <p:ext uri="{BB962C8B-B14F-4D97-AF65-F5344CB8AC3E}">
        <p14:creationId xmlns:p14="http://schemas.microsoft.com/office/powerpoint/2010/main" val="39125063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46433AC8-8A78-46AB-B013-07DC9D7525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EABE510-FB14-58B6-C6B2-7EABD436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7291" y="634028"/>
            <a:ext cx="6221689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cap="all" dirty="0" err="1">
                <a:latin typeface="Arial" panose="020B0604020202020204" pitchFamily="34" charset="0"/>
                <a:cs typeface="Arial" panose="020B0604020202020204" pitchFamily="34" charset="0"/>
              </a:rPr>
              <a:t>Děkuji</a:t>
            </a:r>
            <a:r>
              <a:rPr lang="en-US" sz="7200" cap="all" dirty="0"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7200" cap="all" dirty="0" err="1">
                <a:latin typeface="Arial" panose="020B0604020202020204" pitchFamily="34" charset="0"/>
                <a:cs typeface="Arial" panose="020B0604020202020204" pitchFamily="34" charset="0"/>
              </a:rPr>
              <a:t>pozornost</a:t>
            </a:r>
            <a:endParaRPr lang="en-US" sz="72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7E10E69-B2A5-4F8D-A7C0-F958BB7B4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542142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2E4B17F2-7877-4CC5-B6F6-F4147FE7B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" name="Obrázek 2" descr="Obsah obrázku symbol, Písmo, Grafika, logo&#10;&#10;Popis byl vytvořen automaticky">
            <a:extLst>
              <a:ext uri="{FF2B5EF4-FFF2-40B4-BE49-F238E27FC236}">
                <a16:creationId xmlns:a16="http://schemas.microsoft.com/office/drawing/2014/main" id="{C8A0ADF8-A5F7-5E9E-EDC8-2BDE9B4F0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03" y="2169078"/>
            <a:ext cx="2719859" cy="271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2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99E23A-3BC3-AD64-6C97-405D29934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Doplňující 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A7F381-5EEF-749B-C946-0A06C70E7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Jaký je rozdíl mezi přechodem pro chodce a místem pro přecházení (přednosti, značení, bezpečnost)?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Projednávala jste Vaše návrhy a opatření s vedením města?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závěru práce uvádíte, že zavedení změn není finančně náročné, jaká je tedy Vaše představa o kalkulaci nákladů?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 podle Vás snížení rychlosti na 40km/h s použitím pouze informačního dopravního značení dostačující? </a:t>
            </a:r>
          </a:p>
        </p:txBody>
      </p:sp>
      <p:pic>
        <p:nvPicPr>
          <p:cNvPr id="4" name="Obrázek 3" descr="Obsah obrázku symbol, Písmo, Grafika, logo&#10;&#10;Popis byl vytvořen automaticky">
            <a:extLst>
              <a:ext uri="{FF2B5EF4-FFF2-40B4-BE49-F238E27FC236}">
                <a16:creationId xmlns:a16="http://schemas.microsoft.com/office/drawing/2014/main" id="{466B8770-BEA0-F0C3-3CEE-3F5BF5F26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693" y="5030556"/>
            <a:ext cx="1358214" cy="13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80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4B099D-4141-2CD7-37A2-28542E443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CFB284-BDC2-4961-394A-2269C7579A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 základě statistik nehodovosti a dopravního průzkumu analyzovat bezpečnost ve zvolené lokalitě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Navrhnout vhodná opatření ke zvýšení bezpečnosti</a:t>
            </a:r>
          </a:p>
        </p:txBody>
      </p:sp>
      <p:pic>
        <p:nvPicPr>
          <p:cNvPr id="4" name="Obrázek 3" descr="Obsah obrázku symbol, Písmo, Grafika, logo&#10;&#10;Popis byl vytvořen automaticky">
            <a:extLst>
              <a:ext uri="{FF2B5EF4-FFF2-40B4-BE49-F238E27FC236}">
                <a16:creationId xmlns:a16="http://schemas.microsoft.com/office/drawing/2014/main" id="{B333DB48-F1DE-D9F7-014D-3DA3D63FF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693" y="5030556"/>
            <a:ext cx="1358214" cy="13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363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9C9B22-575B-66CA-11B6-8DDD227F33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0650" y="685800"/>
            <a:ext cx="9886950" cy="1485900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Předmětná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oblast</a:t>
            </a:r>
          </a:p>
        </p:txBody>
      </p:sp>
      <p:pic>
        <p:nvPicPr>
          <p:cNvPr id="7" name="Obrázek 6" descr="Obsah obrázku mapa, text, atlas&#10;&#10;Popis byl vytvořen automaticky">
            <a:extLst>
              <a:ext uri="{FF2B5EF4-FFF2-40B4-BE49-F238E27FC236}">
                <a16:creationId xmlns:a16="http://schemas.microsoft.com/office/drawing/2014/main" id="{6F0E97EB-D002-5251-4D7C-68723929D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823" y="2567396"/>
            <a:ext cx="3739956" cy="3768218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1E13E5FC-9355-D2E1-9006-63292BEAA5E4}"/>
              </a:ext>
            </a:extLst>
          </p:cNvPr>
          <p:cNvSpPr txBox="1"/>
          <p:nvPr/>
        </p:nvSpPr>
        <p:spPr>
          <a:xfrm>
            <a:off x="1890823" y="1528011"/>
            <a:ext cx="5087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Kaznějov, Plzeňský kraj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Tři oblasti průzkumu</a:t>
            </a:r>
          </a:p>
        </p:txBody>
      </p:sp>
      <p:pic>
        <p:nvPicPr>
          <p:cNvPr id="32" name="Obrázek 31" descr="Obsah obrázku mapa, text, atlas, Plán&#10;&#10;Popis byl vytvořen automaticky">
            <a:extLst>
              <a:ext uri="{FF2B5EF4-FFF2-40B4-BE49-F238E27FC236}">
                <a16:creationId xmlns:a16="http://schemas.microsoft.com/office/drawing/2014/main" id="{9CCFC929-C01A-31C0-BF14-000A6CCEB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952" y="1528011"/>
            <a:ext cx="5087493" cy="490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78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439388-1235-4381-FCDB-6DB0DB20E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Použité metody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E3A9A-820B-9FE9-853E-A2E153DD0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Získání potřebných dat: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Dopravní nehodovost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Celostátní sčítání dopravy 2020 - CSD 2020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Vlastní dopravní průzkum</a:t>
            </a:r>
          </a:p>
          <a:p>
            <a:endParaRPr lang="cs-CZ" dirty="0"/>
          </a:p>
        </p:txBody>
      </p:sp>
      <p:pic>
        <p:nvPicPr>
          <p:cNvPr id="4" name="Obrázek 3" descr="Obsah obrázku symbol, Písmo, Grafika, logo&#10;&#10;Popis byl vytvořen automaticky">
            <a:extLst>
              <a:ext uri="{FF2B5EF4-FFF2-40B4-BE49-F238E27FC236}">
                <a16:creationId xmlns:a16="http://schemas.microsoft.com/office/drawing/2014/main" id="{FC03A6F5-F9A2-233B-2AF9-633642E38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693" y="5030556"/>
            <a:ext cx="1358214" cy="135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929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24E16E8-84BF-4D4C-A746-2537B1C15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890A3A2-97E0-41D2-BD93-30D3DFA73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718CB90A-6005-4951-84F5-70B5863EF7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BB74091-09FE-44AF-8325-7FE6E175F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09553B-FFF2-B6A7-27EE-C31DB90E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858" y="4736961"/>
            <a:ext cx="10720685" cy="9367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cap="all" dirty="0" err="1">
                <a:latin typeface="Arial" panose="020B0604020202020204" pitchFamily="34" charset="0"/>
                <a:cs typeface="Arial" panose="020B0604020202020204" pitchFamily="34" charset="0"/>
              </a:rPr>
              <a:t>Nebezpečné</a:t>
            </a:r>
            <a:r>
              <a:rPr lang="en-US" sz="4000" cap="al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cap="all" dirty="0" err="1">
                <a:latin typeface="Arial" panose="020B0604020202020204" pitchFamily="34" charset="0"/>
                <a:cs typeface="Arial" panose="020B0604020202020204" pitchFamily="34" charset="0"/>
              </a:rPr>
              <a:t>situace</a:t>
            </a:r>
            <a:endParaRPr lang="en-US" sz="4000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venku, auto, obloha, Zrcátko (auto)&#10;&#10;Popis byl vytvořen automaticky">
            <a:extLst>
              <a:ext uri="{FF2B5EF4-FFF2-40B4-BE49-F238E27FC236}">
                <a16:creationId xmlns:a16="http://schemas.microsoft.com/office/drawing/2014/main" id="{806C0C7B-48BB-0A67-B94D-208B51AD52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56" r="5152" b="-3"/>
          <a:stretch/>
        </p:blipFill>
        <p:spPr>
          <a:xfrm>
            <a:off x="20" y="10"/>
            <a:ext cx="3979875" cy="4187119"/>
          </a:xfrm>
          <a:prstGeom prst="rect">
            <a:avLst/>
          </a:prstGeom>
        </p:spPr>
      </p:pic>
      <p:pic>
        <p:nvPicPr>
          <p:cNvPr id="7" name="Obrázek 6" descr="Obsah obrázku venku, mrak, obloha, silnice&#10;&#10;Popis byl vytvořen automaticky">
            <a:extLst>
              <a:ext uri="{FF2B5EF4-FFF2-40B4-BE49-F238E27FC236}">
                <a16:creationId xmlns:a16="http://schemas.microsoft.com/office/drawing/2014/main" id="{C0B6ED5E-036B-3908-46F5-91AC10C8B7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42" r="5566" b="-2"/>
          <a:stretch/>
        </p:blipFill>
        <p:spPr>
          <a:xfrm>
            <a:off x="4094479" y="10"/>
            <a:ext cx="4026180" cy="4187119"/>
          </a:xfrm>
          <a:prstGeom prst="rect">
            <a:avLst/>
          </a:prstGeom>
        </p:spPr>
      </p:pic>
      <p:pic>
        <p:nvPicPr>
          <p:cNvPr id="5" name="Zástupný obsah 4" descr="Obsah obrázku venku, strom, obloha, okno&#10;&#10;Popis byl vytvořen automaticky">
            <a:extLst>
              <a:ext uri="{FF2B5EF4-FFF2-40B4-BE49-F238E27FC236}">
                <a16:creationId xmlns:a16="http://schemas.microsoft.com/office/drawing/2014/main" id="{FCB3FA1F-5062-7FB8-6EDB-906E37AA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188" r="12671" b="1"/>
          <a:stretch/>
        </p:blipFill>
        <p:spPr>
          <a:xfrm>
            <a:off x="8235242" y="10"/>
            <a:ext cx="3956755" cy="4187119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F30CCEB-94C4-4F72-BA5A-9CEA85302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434936" y="4446551"/>
            <a:ext cx="1957171" cy="1103687"/>
          </a:xfrm>
          <a:custGeom>
            <a:avLst/>
            <a:gdLst>
              <a:gd name="connsiteX0" fmla="*/ 2017702 w 2017702"/>
              <a:gd name="connsiteY0" fmla="*/ 1137821 h 1137821"/>
              <a:gd name="connsiteX1" fmla="*/ 404 w 2017702"/>
              <a:gd name="connsiteY1" fmla="*/ 1137821 h 1137821"/>
              <a:gd name="connsiteX2" fmla="*/ 0 w 2017702"/>
              <a:gd name="connsiteY2" fmla="*/ 900216 h 1137821"/>
              <a:gd name="connsiteX3" fmla="*/ 1767759 w 2017702"/>
              <a:gd name="connsiteY3" fmla="*/ 901031 h 1137821"/>
              <a:gd name="connsiteX4" fmla="*/ 1767759 w 2017702"/>
              <a:gd name="connsiteY4" fmla="*/ 0 h 1137821"/>
              <a:gd name="connsiteX5" fmla="*/ 2017702 w 2017702"/>
              <a:gd name="connsiteY5" fmla="*/ 0 h 1137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17702" h="1137821">
                <a:moveTo>
                  <a:pt x="2017702" y="1137821"/>
                </a:moveTo>
                <a:lnTo>
                  <a:pt x="404" y="1137821"/>
                </a:lnTo>
                <a:cubicBezTo>
                  <a:pt x="-404" y="1055814"/>
                  <a:pt x="807" y="982224"/>
                  <a:pt x="0" y="900216"/>
                </a:cubicBezTo>
                <a:lnTo>
                  <a:pt x="1767759" y="901031"/>
                </a:lnTo>
                <a:lnTo>
                  <a:pt x="1767759" y="0"/>
                </a:lnTo>
                <a:lnTo>
                  <a:pt x="2017702" y="0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DE1A94F-CC8B-4954-97A7-ADD4F300D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796837" y="5311230"/>
            <a:ext cx="2042265" cy="1213486"/>
          </a:xfrm>
          <a:custGeom>
            <a:avLst/>
            <a:gdLst>
              <a:gd name="connsiteX0" fmla="*/ 1844618 w 2105428"/>
              <a:gd name="connsiteY0" fmla="*/ 0 h 1251016"/>
              <a:gd name="connsiteX1" fmla="*/ 2105428 w 2105428"/>
              <a:gd name="connsiteY1" fmla="*/ 0 h 1251016"/>
              <a:gd name="connsiteX2" fmla="*/ 2105428 w 2105428"/>
              <a:gd name="connsiteY2" fmla="*/ 1251016 h 1251016"/>
              <a:gd name="connsiteX3" fmla="*/ 421 w 2105428"/>
              <a:gd name="connsiteY3" fmla="*/ 1251016 h 1251016"/>
              <a:gd name="connsiteX4" fmla="*/ 0 w 2105428"/>
              <a:gd name="connsiteY4" fmla="*/ 1003081 h 1251016"/>
              <a:gd name="connsiteX5" fmla="*/ 1844618 w 2105428"/>
              <a:gd name="connsiteY5" fmla="*/ 1003931 h 1251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428" h="1251016">
                <a:moveTo>
                  <a:pt x="1844618" y="0"/>
                </a:moveTo>
                <a:lnTo>
                  <a:pt x="2105428" y="0"/>
                </a:lnTo>
                <a:lnTo>
                  <a:pt x="2105428" y="1251016"/>
                </a:lnTo>
                <a:lnTo>
                  <a:pt x="421" y="1251016"/>
                </a:lnTo>
                <a:cubicBezTo>
                  <a:pt x="-421" y="1165443"/>
                  <a:pt x="842" y="1088654"/>
                  <a:pt x="0" y="1003081"/>
                </a:cubicBezTo>
                <a:lnTo>
                  <a:pt x="1844618" y="1003931"/>
                </a:lnTo>
                <a:close/>
              </a:path>
            </a:pathLst>
          </a:custGeom>
          <a:solidFill>
            <a:schemeClr val="tx2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62189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A85BE3-4C54-33C6-0A95-84851B246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10070432" cy="148590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Dopravní průzkum a porovnání výsledků</a:t>
            </a: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2829149F-72A9-9C48-1186-DB9A6BBE29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213763"/>
              </p:ext>
            </p:extLst>
          </p:nvPr>
        </p:nvGraphicFramePr>
        <p:xfrm>
          <a:off x="1371599" y="2549665"/>
          <a:ext cx="5934075" cy="1605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360">
                  <a:extLst>
                    <a:ext uri="{9D8B030D-6E8A-4147-A177-3AD203B41FA5}">
                      <a16:colId xmlns:a16="http://schemas.microsoft.com/office/drawing/2014/main" val="2583882931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val="3355519154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val="4042628312"/>
                    </a:ext>
                  </a:extLst>
                </a:gridCol>
                <a:gridCol w="1483995">
                  <a:extLst>
                    <a:ext uri="{9D8B030D-6E8A-4147-A177-3AD203B41FA5}">
                      <a16:colId xmlns:a16="http://schemas.microsoft.com/office/drawing/2014/main" val="456192548"/>
                    </a:ext>
                  </a:extLst>
                </a:gridCol>
              </a:tblGrid>
              <a:tr h="267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Druh vozidla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RPDI CSD2020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RPDI 2023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Rozdíl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046964"/>
                  </a:ext>
                </a:extLst>
              </a:tr>
              <a:tr h="267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Osobní automobily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6 688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8 413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+ 1 725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0688439"/>
                  </a:ext>
                </a:extLst>
              </a:tr>
              <a:tr h="267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Nákladní automobily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887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1 428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+ 541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85159596"/>
                  </a:ext>
                </a:extLst>
              </a:tr>
              <a:tr h="267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Nákladní soupravy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609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586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200">
                          <a:effectLst/>
                        </a:rPr>
                        <a:t>23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6490020"/>
                  </a:ext>
                </a:extLst>
              </a:tr>
              <a:tr h="267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Autobusy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83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71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200">
                          <a:effectLst/>
                        </a:rPr>
                        <a:t>12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15700817"/>
                  </a:ext>
                </a:extLst>
              </a:tr>
              <a:tr h="2675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Celkem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8 267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10 498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+ 2 231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31358537"/>
                  </a:ext>
                </a:extLst>
              </a:tr>
            </a:tbl>
          </a:graphicData>
        </a:graphic>
      </p:graphicFrame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5DA93BCF-E66E-CCA3-19EF-A8B45C057F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4214271"/>
              </p:ext>
            </p:extLst>
          </p:nvPr>
        </p:nvGraphicFramePr>
        <p:xfrm>
          <a:off x="1371599" y="4532870"/>
          <a:ext cx="5934075" cy="16393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3360">
                  <a:extLst>
                    <a:ext uri="{9D8B030D-6E8A-4147-A177-3AD203B41FA5}">
                      <a16:colId xmlns:a16="http://schemas.microsoft.com/office/drawing/2014/main" val="4148250260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val="636978593"/>
                    </a:ext>
                  </a:extLst>
                </a:gridCol>
                <a:gridCol w="1483360">
                  <a:extLst>
                    <a:ext uri="{9D8B030D-6E8A-4147-A177-3AD203B41FA5}">
                      <a16:colId xmlns:a16="http://schemas.microsoft.com/office/drawing/2014/main" val="1600996597"/>
                    </a:ext>
                  </a:extLst>
                </a:gridCol>
                <a:gridCol w="1483995">
                  <a:extLst>
                    <a:ext uri="{9D8B030D-6E8A-4147-A177-3AD203B41FA5}">
                      <a16:colId xmlns:a16="http://schemas.microsoft.com/office/drawing/2014/main" val="2146728353"/>
                    </a:ext>
                  </a:extLst>
                </a:gridCol>
              </a:tblGrid>
              <a:tr h="273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Druh vozidla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RPDI CSD2020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RPDI 2023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Rozdíl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2435111"/>
                  </a:ext>
                </a:extLst>
              </a:tr>
              <a:tr h="273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Osobní automobily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6 688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8 419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+ 1 731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4040422"/>
                  </a:ext>
                </a:extLst>
              </a:tr>
              <a:tr h="273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Nákladní automobily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887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1 277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+ 390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5300159"/>
                  </a:ext>
                </a:extLst>
              </a:tr>
              <a:tr h="273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Nákladní soupravy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609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538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200">
                          <a:effectLst/>
                        </a:rPr>
                        <a:t>71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4295588"/>
                  </a:ext>
                </a:extLst>
              </a:tr>
              <a:tr h="273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Autobusy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83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72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Font typeface="Times New Roman" panose="02020603050405020304" pitchFamily="18" charset="0"/>
                        <a:buChar char="-"/>
                      </a:pPr>
                      <a:r>
                        <a:rPr lang="cs-CZ" sz="1200">
                          <a:effectLst/>
                        </a:rPr>
                        <a:t>11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660275"/>
                  </a:ext>
                </a:extLst>
              </a:tr>
              <a:tr h="2732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Celkem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8 267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10 306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+ 2 039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69644243"/>
                  </a:ext>
                </a:extLst>
              </a:tr>
            </a:tbl>
          </a:graphicData>
        </a:graphic>
      </p:graphicFrame>
      <p:sp>
        <p:nvSpPr>
          <p:cNvPr id="9" name="TextovéPole 8">
            <a:extLst>
              <a:ext uri="{FF2B5EF4-FFF2-40B4-BE49-F238E27FC236}">
                <a16:creationId xmlns:a16="http://schemas.microsoft.com/office/drawing/2014/main" id="{0BDA89C9-AAFE-8DD5-8BF5-D0B149D7CC3B}"/>
              </a:ext>
            </a:extLst>
          </p:cNvPr>
          <p:cNvSpPr txBox="1"/>
          <p:nvPr/>
        </p:nvSpPr>
        <p:spPr>
          <a:xfrm>
            <a:off x="1371599" y="1419726"/>
            <a:ext cx="5041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Pohyb cestujících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Nárůst intenzity dopravy</a:t>
            </a:r>
          </a:p>
        </p:txBody>
      </p:sp>
      <p:pic>
        <p:nvPicPr>
          <p:cNvPr id="10" name="Obrázek 9" descr="Obsah obrázku symbol, Písmo, Grafika, logo&#10;&#10;Popis byl vytvořen automaticky">
            <a:extLst>
              <a:ext uri="{FF2B5EF4-FFF2-40B4-BE49-F238E27FC236}">
                <a16:creationId xmlns:a16="http://schemas.microsoft.com/office/drawing/2014/main" id="{7692D798-E96F-5B80-1A80-44C15E3D1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693" y="5030556"/>
            <a:ext cx="1358214" cy="1358214"/>
          </a:xfrm>
          <a:prstGeom prst="rect">
            <a:avLst/>
          </a:prstGeom>
        </p:spPr>
      </p:pic>
      <p:graphicFrame>
        <p:nvGraphicFramePr>
          <p:cNvPr id="11" name="Tabulka 10">
            <a:extLst>
              <a:ext uri="{FF2B5EF4-FFF2-40B4-BE49-F238E27FC236}">
                <a16:creationId xmlns:a16="http://schemas.microsoft.com/office/drawing/2014/main" id="{720AB118-0FA6-D2BF-3471-DE4A20B88D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128395"/>
              </p:ext>
            </p:extLst>
          </p:nvPr>
        </p:nvGraphicFramePr>
        <p:xfrm>
          <a:off x="7667441" y="2331205"/>
          <a:ext cx="4228465" cy="2042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9065">
                  <a:extLst>
                    <a:ext uri="{9D8B030D-6E8A-4147-A177-3AD203B41FA5}">
                      <a16:colId xmlns:a16="http://schemas.microsoft.com/office/drawing/2014/main" val="84938403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498459452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1237422271"/>
                    </a:ext>
                  </a:extLst>
                </a:gridCol>
              </a:tblGrid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Datum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Nástup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Výstup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7709953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20.</a:t>
                      </a:r>
                      <a:r>
                        <a:rPr lang="cs-CZ" sz="1200" u="sng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2.</a:t>
                      </a:r>
                      <a:r>
                        <a:rPr lang="cs-CZ" sz="1200" u="sng" dirty="0">
                          <a:effectLst/>
                        </a:rPr>
                        <a:t> </a:t>
                      </a:r>
                      <a:r>
                        <a:rPr lang="cs-CZ" sz="1200" dirty="0">
                          <a:effectLst/>
                        </a:rPr>
                        <a:t>2023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66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75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841543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21.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2.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2023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53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85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8334183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22.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2.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2023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60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82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02309518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23.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2.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2023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63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67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3172062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24.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3.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2023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70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89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0872415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25.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2.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2023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16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15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6964448"/>
                  </a:ext>
                </a:extLst>
              </a:tr>
              <a:tr h="24892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25.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2.</a:t>
                      </a:r>
                      <a:r>
                        <a:rPr lang="cs-CZ" sz="1200" u="sng">
                          <a:effectLst/>
                        </a:rPr>
                        <a:t> </a:t>
                      </a:r>
                      <a:r>
                        <a:rPr lang="cs-CZ" sz="1200">
                          <a:effectLst/>
                        </a:rPr>
                        <a:t>2023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>
                          <a:effectLst/>
                        </a:rPr>
                        <a:t>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14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241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02428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39BA4-9FB6-586E-2B71-6D50D86E0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Návrh opatření – ulice Plaská, autobusové zastávky</a:t>
            </a:r>
            <a:br>
              <a:rPr lang="cs-CZ" dirty="0"/>
            </a:br>
            <a:endParaRPr lang="cs-CZ" dirty="0"/>
          </a:p>
        </p:txBody>
      </p:sp>
      <p:pic>
        <p:nvPicPr>
          <p:cNvPr id="5" name="Zástupný obsah 4" descr="Obsah obrázku venku, snímek obrazovky, strom, silnice&#10;&#10;Popis byl vytvořen automaticky">
            <a:extLst>
              <a:ext uri="{FF2B5EF4-FFF2-40B4-BE49-F238E27FC236}">
                <a16:creationId xmlns:a16="http://schemas.microsoft.com/office/drawing/2014/main" id="{F9E9A0C0-80B0-F719-8CC3-B6AB2ADF6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12777" y="1774407"/>
            <a:ext cx="4910137" cy="5083593"/>
          </a:xfrm>
        </p:spPr>
      </p:pic>
      <p:pic>
        <p:nvPicPr>
          <p:cNvPr id="7" name="Obrázek 6" descr="Obsah obrázku venku, cesta, Dopravní značka, silnice&#10;&#10;Popis byl vytvořen automaticky">
            <a:extLst>
              <a:ext uri="{FF2B5EF4-FFF2-40B4-BE49-F238E27FC236}">
                <a16:creationId xmlns:a16="http://schemas.microsoft.com/office/drawing/2014/main" id="{DC8B1C39-5011-6C72-099E-557DED300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24" y="1714500"/>
            <a:ext cx="4381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51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9F4B3C-4DC4-7633-78AC-AB5C8A876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Návrh opatření– ulice Plaská, Vřesová a Drahotínská</a:t>
            </a:r>
            <a:endParaRPr lang="cs-CZ" sz="4000" dirty="0"/>
          </a:p>
        </p:txBody>
      </p:sp>
      <p:pic>
        <p:nvPicPr>
          <p:cNvPr id="5" name="Zástupný obsah 4" descr="Obsah obrázku venku, obloha, cesta, výjev&#10;&#10;Popis byl vytvořen automaticky">
            <a:extLst>
              <a:ext uri="{FF2B5EF4-FFF2-40B4-BE49-F238E27FC236}">
                <a16:creationId xmlns:a16="http://schemas.microsoft.com/office/drawing/2014/main" id="{CDB2540C-617D-6EF5-CFD5-CBBDB4AD57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9720" y="1938336"/>
            <a:ext cx="5703167" cy="4303779"/>
          </a:xfrm>
        </p:spPr>
      </p:pic>
      <p:pic>
        <p:nvPicPr>
          <p:cNvPr id="7" name="Obrázek 6" descr="Obsah obrázku venku, obloha, silnice, výjev&#10;&#10;Popis byl vytvořen automaticky">
            <a:extLst>
              <a:ext uri="{FF2B5EF4-FFF2-40B4-BE49-F238E27FC236}">
                <a16:creationId xmlns:a16="http://schemas.microsoft.com/office/drawing/2014/main" id="{DDEEFFC6-B848-1068-3595-877A3F6169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833562"/>
            <a:ext cx="3873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720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ABCE39-FCE9-D6E6-B3F1-E333AC29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Návrh opatření– ulice Plaská, Vřesová a Drahotínská</a:t>
            </a:r>
          </a:p>
        </p:txBody>
      </p:sp>
      <p:pic>
        <p:nvPicPr>
          <p:cNvPr id="5" name="Zástupný obsah 4" descr="Obsah obrázku venku, Dopravní značka, značení, přechod pro chodce&#10;&#10;Popis byl vytvořen automaticky">
            <a:extLst>
              <a:ext uri="{FF2B5EF4-FFF2-40B4-BE49-F238E27FC236}">
                <a16:creationId xmlns:a16="http://schemas.microsoft.com/office/drawing/2014/main" id="{65E25FBC-CEC8-B95F-D3D4-748378ADE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1459" y="2101918"/>
            <a:ext cx="7181482" cy="4410675"/>
          </a:xfrm>
        </p:spPr>
      </p:pic>
    </p:spTree>
    <p:extLst>
      <p:ext uri="{BB962C8B-B14F-4D97-AF65-F5344CB8AC3E}">
        <p14:creationId xmlns:p14="http://schemas.microsoft.com/office/powerpoint/2010/main" val="392550069"/>
      </p:ext>
    </p:extLst>
  </p:cSld>
  <p:clrMapOvr>
    <a:masterClrMapping/>
  </p:clrMapOvr>
</p:sld>
</file>

<file path=ppt/theme/theme1.xml><?xml version="1.0" encoding="utf-8"?>
<a:theme xmlns:a="http://schemas.openxmlformats.org/drawingml/2006/main" name="Oříznutí">
  <a:themeElements>
    <a:clrScheme name="Oříznutí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Oříznutí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říznutí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{1EBF5723-6E95-3443-A3FC-724C173D738F}tf10001072</Template>
  <TotalTime>1637</TotalTime>
  <Words>360</Words>
  <Application>Microsoft Macintosh PowerPoint</Application>
  <PresentationFormat>Širokoúhlá obrazovka</PresentationFormat>
  <Paragraphs>106</Paragraphs>
  <Slides>13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9" baseType="lpstr">
      <vt:lpstr>Arial</vt:lpstr>
      <vt:lpstr>Calibri</vt:lpstr>
      <vt:lpstr>Franklin Gothic Book</vt:lpstr>
      <vt:lpstr>Times New Roman</vt:lpstr>
      <vt:lpstr>Wingdings</vt:lpstr>
      <vt:lpstr>Oříznutí</vt:lpstr>
      <vt:lpstr>Zklidňování dopravy na pozemních komunikacích </vt:lpstr>
      <vt:lpstr>Cíl práce</vt:lpstr>
      <vt:lpstr>Předmětná oblast</vt:lpstr>
      <vt:lpstr>Použité metody</vt:lpstr>
      <vt:lpstr>Nebezpečné situace</vt:lpstr>
      <vt:lpstr>Dopravní průzkum a porovnání výsledků</vt:lpstr>
      <vt:lpstr>Návrh opatření – ulice Plaská, autobusové zastávky </vt:lpstr>
      <vt:lpstr>Návrh opatření– ulice Plaská, Vřesová a Drahotínská</vt:lpstr>
      <vt:lpstr>Návrh opatření– ulice Plaská, Vřesová a Drahotínská</vt:lpstr>
      <vt:lpstr>Návrh opatření – ulice Plzeňská, okolí přechodů pro chodce</vt:lpstr>
      <vt:lpstr>Návrh opatření – ulice Plzeňská, okolí přechodů pro chodce</vt:lpstr>
      <vt:lpstr>Děkuji za pozornost</vt:lpstr>
      <vt:lpstr>Doplňující otázky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Zklidňování dopravy na pozemních komunikacích </dc:title>
  <dc:creator>Terezie Vavříková</dc:creator>
  <cp:lastModifiedBy>Terezie Vavříková</cp:lastModifiedBy>
  <cp:revision>8</cp:revision>
  <dcterms:created xsi:type="dcterms:W3CDTF">2023-06-04T17:53:47Z</dcterms:created>
  <dcterms:modified xsi:type="dcterms:W3CDTF">2023-06-12T20:34:41Z</dcterms:modified>
</cp:coreProperties>
</file>