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15"/>
  </p:normalViewPr>
  <p:slideViewPr>
    <p:cSldViewPr snapToGrid="0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em\Downloads\tabulka%20_B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Návratnost</a:t>
            </a:r>
            <a:r>
              <a:rPr lang="cs-CZ" baseline="0"/>
              <a:t> investic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Tepelné čerpadlo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List1!$B$1:$O$1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</c:numCache>
            </c:numRef>
          </c:cat>
          <c:val>
            <c:numRef>
              <c:f>List1!$B$2:$O$2</c:f>
              <c:numCache>
                <c:formatCode>General</c:formatCode>
                <c:ptCount val="14"/>
                <c:pt idx="0">
                  <c:v>290507</c:v>
                </c:pt>
                <c:pt idx="1">
                  <c:v>257744</c:v>
                </c:pt>
                <c:pt idx="2">
                  <c:v>224981</c:v>
                </c:pt>
                <c:pt idx="3">
                  <c:v>192218</c:v>
                </c:pt>
                <c:pt idx="4">
                  <c:v>159455</c:v>
                </c:pt>
                <c:pt idx="5">
                  <c:v>126692</c:v>
                </c:pt>
                <c:pt idx="6">
                  <c:v>93929</c:v>
                </c:pt>
                <c:pt idx="7">
                  <c:v>61166</c:v>
                </c:pt>
                <c:pt idx="8">
                  <c:v>28403</c:v>
                </c:pt>
                <c:pt idx="9">
                  <c:v>-4360</c:v>
                </c:pt>
                <c:pt idx="10">
                  <c:v>-37123</c:v>
                </c:pt>
                <c:pt idx="11">
                  <c:v>-69886</c:v>
                </c:pt>
                <c:pt idx="12">
                  <c:v>-102649</c:v>
                </c:pt>
                <c:pt idx="13">
                  <c:v>-135412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BC6-514F-BDBA-63CCA3171509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Krbová vložka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List1!$B$1:$O$1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</c:numCache>
            </c:numRef>
          </c:cat>
          <c:val>
            <c:numRef>
              <c:f>List1!$B$3:$O$3</c:f>
              <c:numCache>
                <c:formatCode>General</c:formatCode>
                <c:ptCount val="14"/>
                <c:pt idx="0">
                  <c:v>134418</c:v>
                </c:pt>
                <c:pt idx="1">
                  <c:v>100416</c:v>
                </c:pt>
                <c:pt idx="2">
                  <c:v>66414</c:v>
                </c:pt>
                <c:pt idx="3">
                  <c:v>32412</c:v>
                </c:pt>
                <c:pt idx="4">
                  <c:v>-1590</c:v>
                </c:pt>
                <c:pt idx="5">
                  <c:v>-35592</c:v>
                </c:pt>
                <c:pt idx="6">
                  <c:v>-69594</c:v>
                </c:pt>
                <c:pt idx="7">
                  <c:v>-103596</c:v>
                </c:pt>
                <c:pt idx="8">
                  <c:v>-137598</c:v>
                </c:pt>
                <c:pt idx="9">
                  <c:v>-171600</c:v>
                </c:pt>
                <c:pt idx="10">
                  <c:v>-205602</c:v>
                </c:pt>
                <c:pt idx="11">
                  <c:v>-239604</c:v>
                </c:pt>
                <c:pt idx="12">
                  <c:v>-273606</c:v>
                </c:pt>
                <c:pt idx="13">
                  <c:v>-307608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BC6-514F-BDBA-63CCA3171509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Kotel na tuhá paliva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List1!$B$1:$O$1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</c:numCache>
            </c:numRef>
          </c:cat>
          <c:val>
            <c:numRef>
              <c:f>List1!$B$4:$O$4</c:f>
              <c:numCache>
                <c:formatCode>General</c:formatCode>
                <c:ptCount val="14"/>
                <c:pt idx="0">
                  <c:v>40000</c:v>
                </c:pt>
                <c:pt idx="1">
                  <c:v>40000</c:v>
                </c:pt>
                <c:pt idx="2">
                  <c:v>40000</c:v>
                </c:pt>
                <c:pt idx="3">
                  <c:v>40000</c:v>
                </c:pt>
                <c:pt idx="4">
                  <c:v>40000</c:v>
                </c:pt>
                <c:pt idx="5">
                  <c:v>40000</c:v>
                </c:pt>
                <c:pt idx="6">
                  <c:v>40000</c:v>
                </c:pt>
                <c:pt idx="7">
                  <c:v>40000</c:v>
                </c:pt>
                <c:pt idx="8">
                  <c:v>40000</c:v>
                </c:pt>
                <c:pt idx="9">
                  <c:v>40000</c:v>
                </c:pt>
                <c:pt idx="10">
                  <c:v>40000</c:v>
                </c:pt>
                <c:pt idx="11">
                  <c:v>40000</c:v>
                </c:pt>
                <c:pt idx="12">
                  <c:v>40000</c:v>
                </c:pt>
                <c:pt idx="13">
                  <c:v>40000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C6-514F-BDBA-63CCA31715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1970080"/>
        <c:axId val="291970408"/>
      </c:lineChart>
      <c:catAx>
        <c:axId val="29197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1970408"/>
        <c:crosses val="autoZero"/>
        <c:auto val="1"/>
        <c:lblAlgn val="ctr"/>
        <c:lblOffset val="100"/>
        <c:noMultiLvlLbl val="0"/>
      </c:catAx>
      <c:valAx>
        <c:axId val="291970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1970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08.06.2023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92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08.06.2023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194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08.06.2023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88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08.06.2023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674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08.06.2023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0643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08.06.2023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228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08.06.2023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740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08.06.2023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307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08.06.2023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38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08.06.2023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024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08.06.2023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085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08.06.2023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612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08.06.2023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525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08.06.2023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562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08.06.2023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488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98F7-3ABF-0B4B-9922-0F83E666D4D6}" type="datetimeFigureOut">
              <a:rPr lang="cs-CZ" smtClean="0"/>
              <a:t>08.06.2023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532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298F7-3ABF-0B4B-9922-0F83E666D4D6}" type="datetimeFigureOut">
              <a:rPr lang="cs-CZ" smtClean="0"/>
              <a:t>08.06.2023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AC6482F-BDB3-C64F-81F1-CA3B8946A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01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A1139E-28BD-30DA-5FFB-03158045A8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4800" dirty="0"/>
              <a:t>Požadavky na vytápění RD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42E887-677B-C1AE-3F91-7AD8FE6813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Bakalářská práce</a:t>
            </a:r>
          </a:p>
        </p:txBody>
      </p:sp>
      <p:pic>
        <p:nvPicPr>
          <p:cNvPr id="5" name="Obrázek 3">
            <a:extLst>
              <a:ext uri="{FF2B5EF4-FFF2-40B4-BE49-F238E27FC236}">
                <a16:creationId xmlns:a16="http://schemas.microsoft.com/office/drawing/2014/main" id="{FF405F18-7952-02D2-1ACE-CD655EF33C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963" y="671513"/>
            <a:ext cx="5989637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5A37D262-9FB5-DBCD-117C-AF400510FD48}"/>
              </a:ext>
            </a:extLst>
          </p:cNvPr>
          <p:cNvSpPr txBox="1"/>
          <p:nvPr/>
        </p:nvSpPr>
        <p:spPr>
          <a:xfrm>
            <a:off x="148856" y="5529781"/>
            <a:ext cx="112811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sk-SK" altLang="sk-SK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sk-SK" dirty="0">
                <a:solidFill>
                  <a:schemeClr val="tx1">
                    <a:lumMod val="95000"/>
                    <a:lumOff val="5000"/>
                  </a:schemeClr>
                </a:solidFill>
                <a:cs typeface="Arial" panose="020B0604020202020204" pitchFamily="34" charset="0"/>
              </a:rPr>
              <a:t>2023</a:t>
            </a:r>
            <a:r>
              <a:rPr lang="sk-SK" altLang="sk-SK" dirty="0">
                <a:solidFill>
                  <a:schemeClr val="tx1"/>
                </a:solidFill>
                <a:cs typeface="Arial" panose="020B0604020202020204" pitchFamily="34" charset="0"/>
              </a:rPr>
              <a:t>                                                                                 Vypracoval: Marek Vávra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sk-SK" altLang="sk-SK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sk-SK" altLang="sk-SK" dirty="0">
                <a:solidFill>
                  <a:schemeClr val="tx1"/>
                </a:solidFill>
                <a:cs typeface="Arial" panose="020B0604020202020204" pitchFamily="34" charset="0"/>
              </a:rPr>
              <a:t>                                                                                         </a:t>
            </a:r>
            <a:r>
              <a:rPr lang="sk-SK" altLang="sk-SK" dirty="0" err="1">
                <a:solidFill>
                  <a:schemeClr val="tx1">
                    <a:lumMod val="95000"/>
                    <a:lumOff val="5000"/>
                  </a:schemeClr>
                </a:solidFill>
                <a:cs typeface="Arial" panose="020B0604020202020204" pitchFamily="34" charset="0"/>
              </a:rPr>
              <a:t>Vedoucí</a:t>
            </a:r>
            <a:r>
              <a:rPr lang="sk-SK" altLang="sk-SK" dirty="0">
                <a:solidFill>
                  <a:schemeClr val="tx1">
                    <a:lumMod val="95000"/>
                    <a:lumOff val="5000"/>
                  </a:schemeClr>
                </a:solidFill>
                <a:cs typeface="Arial" panose="020B0604020202020204" pitchFamily="34" charset="0"/>
              </a:rPr>
              <a:t> práce: 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Ing. Jan Kolínský, 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159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E3719A-2D88-32B5-B1D9-79A88A7A5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tepelného čerpadla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7F2A5E-DDCD-5A24-5BFF-166462D18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a typeface="Times New Roman" panose="02020603050405020304" pitchFamily="18" charset="0"/>
              </a:rPr>
              <a:t>Typ čerpadla</a:t>
            </a:r>
          </a:p>
          <a:p>
            <a:pPr marL="0" indent="0" algn="ctr">
              <a:buNone/>
            </a:pPr>
            <a:r>
              <a:rPr lang="cs-CZ" dirty="0">
                <a:ea typeface="Times New Roman" panose="02020603050405020304" pitchFamily="18" charset="0"/>
              </a:rPr>
              <a:t>Země/voda </a:t>
            </a:r>
            <a:r>
              <a:rPr lang="cs-CZ" sz="1800" b="1" dirty="0" err="1">
                <a:effectLst/>
                <a:ea typeface="Times New Roman" panose="02020603050405020304" pitchFamily="18" charset="0"/>
              </a:rPr>
              <a:t>EcoPart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 612M (SVT 30975)</a:t>
            </a:r>
          </a:p>
          <a:p>
            <a:pPr marL="0" indent="0" algn="ctr">
              <a:buNone/>
            </a:pPr>
            <a:endParaRPr lang="cs-CZ" sz="1800" b="1" dirty="0">
              <a:effectLst/>
              <a:ea typeface="Times New Roman" panose="02020603050405020304" pitchFamily="18" charset="0"/>
            </a:endParaRPr>
          </a:p>
          <a:p>
            <a:r>
              <a:rPr lang="cs-CZ" dirty="0">
                <a:effectLst/>
              </a:rPr>
              <a:t> Investiční náklady</a:t>
            </a:r>
            <a:r>
              <a:rPr lang="cs-CZ" dirty="0"/>
              <a:t> (pořizovací cena, výkopové práce, apod.) </a:t>
            </a:r>
            <a:endParaRPr lang="cs-CZ" dirty="0">
              <a:effectLst/>
            </a:endParaRPr>
          </a:p>
          <a:p>
            <a:pPr marL="0" indent="0" algn="ctr">
              <a:buNone/>
            </a:pPr>
            <a:r>
              <a:rPr lang="cs-CZ" dirty="0"/>
              <a:t>367 270 kč</a:t>
            </a:r>
          </a:p>
          <a:p>
            <a:endParaRPr lang="cs-CZ" dirty="0"/>
          </a:p>
          <a:p>
            <a:r>
              <a:rPr lang="cs-CZ" dirty="0"/>
              <a:t>Provozní náklady víkendového používání </a:t>
            </a:r>
          </a:p>
          <a:p>
            <a:pPr marL="0" indent="0" algn="ctr">
              <a:buNone/>
            </a:pPr>
            <a:r>
              <a:rPr lang="cs-CZ" dirty="0"/>
              <a:t>7 234 kč</a:t>
            </a:r>
          </a:p>
        </p:txBody>
      </p:sp>
    </p:spTree>
    <p:extLst>
      <p:ext uri="{BB962C8B-B14F-4D97-AF65-F5344CB8AC3E}">
        <p14:creationId xmlns:p14="http://schemas.microsoft.com/office/powerpoint/2010/main" val="1181004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DBA857-A836-7574-8EBC-1695F366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krbové vložky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0DD89D-E108-800E-A70C-287881BF1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a typeface="Times New Roman" panose="02020603050405020304" pitchFamily="18" charset="0"/>
              </a:rPr>
              <a:t>Typ krbové vložky</a:t>
            </a:r>
          </a:p>
          <a:p>
            <a:pPr marL="0" indent="0" algn="ctr">
              <a:buNone/>
            </a:pPr>
            <a:r>
              <a:rPr lang="cs-CZ" sz="1800" b="1" dirty="0">
                <a:effectLst/>
                <a:ea typeface="Times New Roman" panose="02020603050405020304" pitchFamily="18" charset="0"/>
              </a:rPr>
              <a:t>FERGUSS FG 20 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s tepelným výměníkem </a:t>
            </a:r>
          </a:p>
          <a:p>
            <a:pPr marL="0" indent="0" algn="ctr">
              <a:buNone/>
            </a:pPr>
            <a:endParaRPr lang="cs-CZ" sz="1800" b="1" dirty="0">
              <a:effectLst/>
              <a:ea typeface="Times New Roman" panose="02020603050405020304" pitchFamily="18" charset="0"/>
            </a:endParaRPr>
          </a:p>
          <a:p>
            <a:r>
              <a:rPr lang="cs-CZ" dirty="0">
                <a:effectLst/>
              </a:rPr>
              <a:t> Investiční náklady (pořizovací cena, další úpravy</a:t>
            </a:r>
            <a:r>
              <a:rPr lang="cs-CZ" dirty="0"/>
              <a:t>, napojení na systém, apod.)</a:t>
            </a:r>
            <a:endParaRPr lang="cs-CZ" dirty="0">
              <a:effectLst/>
            </a:endParaRPr>
          </a:p>
          <a:p>
            <a:pPr marL="0" indent="0" algn="ctr">
              <a:buNone/>
            </a:pPr>
            <a:r>
              <a:rPr lang="cs-CZ" dirty="0"/>
              <a:t>128 420 kč</a:t>
            </a:r>
          </a:p>
          <a:p>
            <a:endParaRPr lang="cs-CZ" dirty="0"/>
          </a:p>
          <a:p>
            <a:r>
              <a:rPr lang="cs-CZ" dirty="0"/>
              <a:t>Provozní náklady víkendového používání </a:t>
            </a:r>
          </a:p>
          <a:p>
            <a:pPr marL="0" indent="0" algn="ctr">
              <a:buNone/>
            </a:pPr>
            <a:r>
              <a:rPr lang="cs-CZ" dirty="0"/>
              <a:t>5 998 kč</a:t>
            </a:r>
          </a:p>
        </p:txBody>
      </p:sp>
    </p:spTree>
    <p:extLst>
      <p:ext uri="{BB962C8B-B14F-4D97-AF65-F5344CB8AC3E}">
        <p14:creationId xmlns:p14="http://schemas.microsoft.com/office/powerpoint/2010/main" val="3165581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F85333-C77C-A3CE-5170-B5A0F600E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Návratnosti investice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988660D-E809-4B44-8C43-FC1F7CBA4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3263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97358-C019-4416-845D-4816173EC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6107" y="2853489"/>
            <a:ext cx="7453785" cy="1151021"/>
          </a:xfrm>
        </p:spPr>
        <p:txBody>
          <a:bodyPr>
            <a:normAutofit fontScale="90000"/>
          </a:bodyPr>
          <a:lstStyle/>
          <a:p>
            <a:r>
              <a:rPr lang="cs-CZ" sz="6600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53680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C5874-DF65-BBF0-9E62-B88DB36FA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1635" y="2796915"/>
            <a:ext cx="6817748" cy="1264170"/>
          </a:xfrm>
        </p:spPr>
        <p:txBody>
          <a:bodyPr>
            <a:normAutofit/>
          </a:bodyPr>
          <a:lstStyle/>
          <a:p>
            <a:r>
              <a:rPr lang="cs-CZ" sz="5900" dirty="0"/>
              <a:t>Prostor pro dotazy </a:t>
            </a:r>
          </a:p>
        </p:txBody>
      </p:sp>
    </p:spTree>
    <p:extLst>
      <p:ext uri="{BB962C8B-B14F-4D97-AF65-F5344CB8AC3E}">
        <p14:creationId xmlns:p14="http://schemas.microsoft.com/office/powerpoint/2010/main" val="1850154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560318-D50F-C1C9-7855-A1B4385D1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2298CD-81D8-1900-A955-20D5833E9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sz="1800" dirty="0">
                <a:solidFill>
                  <a:srgbClr val="0A0A0A"/>
                </a:solidFill>
                <a:effectLst/>
                <a:ea typeface="Times New Roman" panose="02020603050405020304" pitchFamily="18" charset="0"/>
              </a:rPr>
              <a:t>	Cílem bakalářské práce je spočtení energetické náročnosti vytápění pro konkrétní RD, zpracování řešení vytápění variantně tepelným čerpadlem a krbovou vložkou s tepelným výměníkem. Dosažené výsledky budou porovnány s zhodnoceny. </a:t>
            </a:r>
            <a:endParaRPr lang="cs-CZ" sz="1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4879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3F10A5-25AD-168E-3D16-DC2DF41E6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cs-CZ" dirty="0"/>
              <a:t>Úvod do problému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108B6D-2A21-9101-9B30-7DEA0A51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287" y="2160589"/>
            <a:ext cx="3287398" cy="3880773"/>
          </a:xfrm>
        </p:spPr>
        <p:txBody>
          <a:bodyPr>
            <a:normAutofit/>
          </a:bodyPr>
          <a:lstStyle/>
          <a:p>
            <a:r>
              <a:rPr lang="cs-CZ" dirty="0"/>
              <a:t>Tepelná čerpadla </a:t>
            </a:r>
          </a:p>
          <a:p>
            <a:pPr lvl="1"/>
            <a:r>
              <a:rPr lang="cs-CZ" dirty="0"/>
              <a:t>Ekologický princip </a:t>
            </a:r>
          </a:p>
          <a:p>
            <a:pPr lvl="1"/>
            <a:r>
              <a:rPr lang="cs-CZ" dirty="0"/>
              <a:t>Jednoduchá údržba </a:t>
            </a:r>
          </a:p>
          <a:p>
            <a:pPr lvl="1"/>
            <a:r>
              <a:rPr lang="cs-CZ" dirty="0"/>
              <a:t>Vyšší pořizovací cena </a:t>
            </a:r>
          </a:p>
          <a:p>
            <a:pPr lvl="1"/>
            <a:endParaRPr lang="cs-CZ" dirty="0"/>
          </a:p>
          <a:p>
            <a:r>
              <a:rPr lang="cs-CZ" dirty="0"/>
              <a:t>Krbové vložky </a:t>
            </a:r>
          </a:p>
          <a:p>
            <a:pPr lvl="1"/>
            <a:r>
              <a:rPr lang="cs-CZ" dirty="0"/>
              <a:t>Princip spalování paliva </a:t>
            </a:r>
          </a:p>
          <a:p>
            <a:pPr lvl="1"/>
            <a:r>
              <a:rPr lang="cs-CZ" dirty="0"/>
              <a:t>Náročnější údržba </a:t>
            </a:r>
          </a:p>
          <a:p>
            <a:pPr lvl="1"/>
            <a:r>
              <a:rPr lang="cs-CZ" dirty="0"/>
              <a:t>Nižší pořizovací cena</a:t>
            </a:r>
          </a:p>
        </p:txBody>
      </p:sp>
      <p:pic>
        <p:nvPicPr>
          <p:cNvPr id="4" name="Obrázek 3" descr="Obsah obrázku text, interiér, počítač&#10;&#10;Popis byl vytvořen automaticky">
            <a:extLst>
              <a:ext uri="{FF2B5EF4-FFF2-40B4-BE49-F238E27FC236}">
                <a16:creationId xmlns:a16="http://schemas.microsoft.com/office/drawing/2014/main" id="{47FCDBC8-8529-B7ED-05CF-292BF21066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" r="-2" b="-2"/>
          <a:stretch/>
        </p:blipFill>
        <p:spPr bwMode="auto">
          <a:xfrm>
            <a:off x="804655" y="2160589"/>
            <a:ext cx="4954931" cy="35469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61397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7D58A-448C-42D2-ABE6-DFCD1343A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Tepelná čerpadla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2CAB05-1638-2043-3819-CC56BBD4D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Druhy tepelných čerpadel </a:t>
            </a:r>
          </a:p>
          <a:p>
            <a:pPr lvl="1"/>
            <a:r>
              <a:rPr lang="cs-CZ" dirty="0"/>
              <a:t>Vzduch/vzduch</a:t>
            </a:r>
          </a:p>
          <a:p>
            <a:pPr lvl="1"/>
            <a:r>
              <a:rPr lang="cs-CZ" dirty="0"/>
              <a:t>Vzduch/voda</a:t>
            </a:r>
          </a:p>
          <a:p>
            <a:pPr lvl="1"/>
            <a:r>
              <a:rPr lang="cs-CZ" dirty="0"/>
              <a:t>Voda/voda </a:t>
            </a:r>
          </a:p>
          <a:p>
            <a:pPr lvl="1"/>
            <a:r>
              <a:rPr lang="cs-CZ" dirty="0"/>
              <a:t>Země/voda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 descr="Princip tepelného čerpadla">
            <a:extLst>
              <a:ext uri="{FF2B5EF4-FFF2-40B4-BE49-F238E27FC236}">
                <a16:creationId xmlns:a16="http://schemas.microsoft.com/office/drawing/2014/main" id="{4C54E8E6-60CD-21B2-3FA0-9B41448F33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381" y="3429000"/>
            <a:ext cx="5799238" cy="22906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725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oheň, krb, plamen, topné těleso&#10;&#10;Popis byl vytvořen automaticky">
            <a:extLst>
              <a:ext uri="{FF2B5EF4-FFF2-40B4-BE49-F238E27FC236}">
                <a16:creationId xmlns:a16="http://schemas.microsoft.com/office/drawing/2014/main" id="{A032D2EB-9B54-75B3-0943-E55AE8623C9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4" r="7708"/>
          <a:stretch/>
        </p:blipFill>
        <p:spPr bwMode="auto">
          <a:xfrm>
            <a:off x="4322320" y="609600"/>
            <a:ext cx="6682451" cy="5784828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997A3D9-F3DB-CFEF-E136-B97B2ACBB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3851123" cy="1320800"/>
          </a:xfrm>
        </p:spPr>
        <p:txBody>
          <a:bodyPr>
            <a:normAutofit/>
          </a:bodyPr>
          <a:lstStyle/>
          <a:p>
            <a:r>
              <a:rPr lang="cs-CZ" dirty="0"/>
              <a:t>Krbové vložky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74D784-A6AD-574B-080C-29A808ADE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3851122" cy="3880773"/>
          </a:xfrm>
        </p:spPr>
        <p:txBody>
          <a:bodyPr>
            <a:normAutofit/>
          </a:bodyPr>
          <a:lstStyle/>
          <a:p>
            <a:r>
              <a:rPr lang="cs-CZ" dirty="0"/>
              <a:t>Druhy krbových vložek </a:t>
            </a:r>
          </a:p>
          <a:p>
            <a:pPr lvl="1"/>
            <a:r>
              <a:rPr lang="cs-CZ" dirty="0"/>
              <a:t>Sálavá krbová vložka </a:t>
            </a:r>
          </a:p>
          <a:p>
            <a:pPr lvl="1"/>
            <a:r>
              <a:rPr lang="cs-CZ" dirty="0"/>
              <a:t>Teplovzdušná krbová vložka </a:t>
            </a:r>
          </a:p>
          <a:p>
            <a:pPr lvl="1"/>
            <a:r>
              <a:rPr lang="cs-CZ" dirty="0"/>
              <a:t>Teplovodní krbová vložka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19538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E5724B-2C7C-132D-65E7-7D3A3883E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Topné systémy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88CC3E-50CB-D0E8-0403-F26541B75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Radiátory </a:t>
            </a:r>
          </a:p>
          <a:p>
            <a:pPr lvl="1"/>
            <a:r>
              <a:rPr lang="cs-CZ" dirty="0"/>
              <a:t>Vyšší teplota topné vody (60-80 ℃)</a:t>
            </a:r>
          </a:p>
          <a:p>
            <a:pPr lvl="1"/>
            <a:r>
              <a:rPr lang="cs-CZ" dirty="0"/>
              <a:t> Menší topná plocha </a:t>
            </a:r>
          </a:p>
          <a:p>
            <a:pPr lvl="1"/>
            <a:r>
              <a:rPr lang="cs-CZ" dirty="0"/>
              <a:t>Jednodušší opravy </a:t>
            </a:r>
          </a:p>
          <a:p>
            <a:pPr lvl="1"/>
            <a:endParaRPr lang="cs-CZ" dirty="0"/>
          </a:p>
          <a:p>
            <a:r>
              <a:rPr lang="cs-CZ" dirty="0"/>
              <a:t>Podlahová topení </a:t>
            </a:r>
          </a:p>
          <a:p>
            <a:pPr lvl="1"/>
            <a:r>
              <a:rPr lang="cs-CZ" dirty="0"/>
              <a:t>Nižší teplota topné vody (~35 ℃)</a:t>
            </a:r>
          </a:p>
          <a:p>
            <a:pPr lvl="1"/>
            <a:r>
              <a:rPr lang="cs-CZ" dirty="0"/>
              <a:t>Větší topná plocha </a:t>
            </a:r>
          </a:p>
          <a:p>
            <a:pPr lvl="1"/>
            <a:r>
              <a:rPr lang="cs-CZ" dirty="0"/>
              <a:t>Výrazně náročnější opravy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6FA3D7B-29E4-5858-2ADA-08B77B3571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84" b="8871"/>
          <a:stretch/>
        </p:blipFill>
        <p:spPr bwMode="auto">
          <a:xfrm>
            <a:off x="5913999" y="4109012"/>
            <a:ext cx="2523959" cy="203521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Obrázek 4" descr="Radiátor VK 20-500/ 400 - Radik Korado | TOPENILEVNE.CZ">
            <a:extLst>
              <a:ext uri="{FF2B5EF4-FFF2-40B4-BE49-F238E27FC236}">
                <a16:creationId xmlns:a16="http://schemas.microsoft.com/office/drawing/2014/main" id="{D8D5DF27-9C94-7A6A-7726-9F2A13F959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3999" y="1970928"/>
            <a:ext cx="2551548" cy="20352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5681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2A76C8-F1DB-2B70-4F23-D19DFD15D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cs-CZ" dirty="0"/>
              <a:t>Popis objektu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27FB81-16A4-D262-69BF-276EC2209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287" y="2160589"/>
            <a:ext cx="2934714" cy="3880773"/>
          </a:xfrm>
        </p:spPr>
        <p:txBody>
          <a:bodyPr>
            <a:normAutofit/>
          </a:bodyPr>
          <a:lstStyle/>
          <a:p>
            <a:r>
              <a:rPr lang="cs-CZ" dirty="0"/>
              <a:t>Víkendová chalupa</a:t>
            </a:r>
          </a:p>
          <a:p>
            <a:r>
              <a:rPr lang="cs-CZ" dirty="0"/>
              <a:t>Jihočeský kraj </a:t>
            </a:r>
          </a:p>
          <a:p>
            <a:r>
              <a:rPr lang="cs-CZ" dirty="0"/>
              <a:t>681 </a:t>
            </a:r>
            <a:r>
              <a:rPr lang="cs-CZ" dirty="0" err="1"/>
              <a:t>m.n.m</a:t>
            </a:r>
            <a:r>
              <a:rPr lang="cs-CZ" dirty="0"/>
              <a:t>.</a:t>
            </a:r>
          </a:p>
          <a:p>
            <a:r>
              <a:rPr lang="cs-CZ" dirty="0"/>
              <a:t>260 m</a:t>
            </a:r>
            <a:r>
              <a:rPr lang="cs-CZ" baseline="30000" dirty="0"/>
              <a:t>2</a:t>
            </a:r>
            <a:endParaRPr lang="cs-CZ" dirty="0"/>
          </a:p>
          <a:p>
            <a:r>
              <a:rPr lang="cs-CZ" dirty="0"/>
              <a:t>11 místností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pic>
        <p:nvPicPr>
          <p:cNvPr id="5" name="Obrázek 4" descr="Obsah obrázku diagram&#10;&#10;Popis byl vytvořen automaticky">
            <a:extLst>
              <a:ext uri="{FF2B5EF4-FFF2-40B4-BE49-F238E27FC236}">
                <a16:creationId xmlns:a16="http://schemas.microsoft.com/office/drawing/2014/main" id="{3F894386-F87B-7887-D3B9-160609B1F9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0" r="14708" b="1"/>
          <a:stretch/>
        </p:blipFill>
        <p:spPr bwMode="auto">
          <a:xfrm>
            <a:off x="677334" y="2159331"/>
            <a:ext cx="5423429" cy="38823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50651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E169F9-4AA4-543F-D952-C5E1FA93D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Návrhový tepelný výkon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72B0F955-11B3-38D9-7262-10E5BE971F3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Návrhový tepelný výkon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  <m:sub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𝐻𝑙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  <m:sub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  <m:sub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  <m:sub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h𝑢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  <m:sub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𝑔𝑎𝑖𝑛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>
                    <a:effectLst/>
                  </a:rPr>
                  <a:t>  </a:t>
                </a:r>
                <a:r>
                  <a:rPr lang="cs-CZ" i="1" dirty="0"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[W]</a:t>
                </a:r>
              </a:p>
              <a:p>
                <a:pPr marL="0" indent="0">
                  <a:buNone/>
                </a:pPr>
                <a:endParaRPr lang="cs-CZ" i="1" dirty="0"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72B0F955-11B3-38D9-7262-10E5BE971F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7" t="-3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8012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2F67CE-922A-7DD9-F424-4DBE9B4AC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Tepelná ztráta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DF1737FA-3372-A04D-95E4-68CB51D74E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1930400"/>
                <a:ext cx="9083354" cy="4350785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cs-CZ" sz="1800" i="1" dirty="0">
                    <a:effectLst/>
                  </a:rPr>
                  <a:t>Tepelná ztráta prostupem tepla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  <m:sub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</m:t>
                    </m:r>
                    <m:sSub>
                      <m:sSub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𝑖𝑒</m:t>
                        </m:r>
                      </m:sub>
                    </m:sSub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𝑖𝑎</m:t>
                        </m:r>
                      </m:sub>
                    </m:sSub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𝑖𝑎𝑒</m:t>
                        </m:r>
                      </m:sub>
                    </m:sSub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𝑖𝑎𝐵𝐸</m:t>
                        </m:r>
                      </m:sub>
                    </m:sSub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𝑖𝑔</m:t>
                        </m:r>
                      </m:sub>
                    </m:sSub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)∙(</m:t>
                    </m:r>
                    <m:sSub>
                      <m:sSub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  <m:sub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𝑖𝑛𝑡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  <m:sub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sub>
                    </m:sSub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cs-CZ" dirty="0">
                    <a:effectLst/>
                  </a:rPr>
                  <a:t> </a:t>
                </a:r>
              </a:p>
              <a:p>
                <a:pPr marL="0" indent="0" algn="ctr">
                  <a:buNone/>
                </a:pPr>
                <a:endParaRPr lang="cs-CZ" dirty="0"/>
              </a:p>
              <a:p>
                <a:r>
                  <a:rPr lang="cs-CZ" sz="1800" i="1" dirty="0">
                    <a:effectLst/>
                  </a:rPr>
                  <a:t>Tepelná ztráta větráním </a:t>
                </a:r>
                <a:endParaRPr lang="cs-CZ" sz="1800" i="1" dirty="0">
                  <a:effectLst/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  <m:sub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𝜌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𝑚𝑖𝑛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∙(</m:t>
                    </m:r>
                    <m:sSub>
                      <m:sSub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  <m:sub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𝑖𝑛𝑡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  <m:sub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sub>
                    </m:sSub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cs-CZ" dirty="0">
                    <a:effectLst/>
                  </a:rPr>
                  <a:t> </a:t>
                </a:r>
              </a:p>
              <a:p>
                <a:pPr marL="0" indent="0" algn="ctr">
                  <a:buNone/>
                </a:pPr>
                <a:endParaRPr lang="cs-CZ" dirty="0"/>
              </a:p>
              <a:p>
                <a:r>
                  <a:rPr lang="cs-CZ" dirty="0"/>
                  <a:t>Zátopový výkon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  <m:sub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h𝑢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𝜑</m:t>
                        </m:r>
                      </m:e>
                      <m:sub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h𝑢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>
                    <a:effectLst/>
                  </a:rPr>
                  <a:t> </a:t>
                </a:r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Tepelné zisky ve vytápěném prostoru</a:t>
                </a:r>
              </a:p>
              <a:p>
                <a:pPr marL="0" indent="0" algn="ctr">
                  <a:buNone/>
                </a:pPr>
                <a:r>
                  <a:rPr lang="cs-CZ" i="1" dirty="0" err="1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ϕ</a:t>
                </a:r>
                <a:r>
                  <a:rPr lang="cs-CZ" i="1" baseline="-25000" dirty="0" err="1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gain,i</a:t>
                </a:r>
                <a:r>
                  <a:rPr lang="cs-CZ" i="1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= 0 </a:t>
                </a: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DF1737FA-3372-A04D-95E4-68CB51D74E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930400"/>
                <a:ext cx="9083354" cy="4350785"/>
              </a:xfrm>
              <a:blipFill>
                <a:blip r:embed="rId2"/>
                <a:stretch>
                  <a:fillRect l="-140" t="-14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043561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{3028848C-07D2-B648-B0AD-50827DCC9191}tf10001060</Template>
  <TotalTime>7950</TotalTime>
  <Words>324</Words>
  <Application>Microsoft Macintosh PowerPoint</Application>
  <PresentationFormat>Širokoúhlá obrazovka</PresentationFormat>
  <Paragraphs>82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Cambria Math</vt:lpstr>
      <vt:lpstr>Trebuchet MS</vt:lpstr>
      <vt:lpstr>Wingdings 3</vt:lpstr>
      <vt:lpstr>Fazeta</vt:lpstr>
      <vt:lpstr>Požadavky na vytápění RD</vt:lpstr>
      <vt:lpstr>Cíl práce </vt:lpstr>
      <vt:lpstr>Úvod do problému </vt:lpstr>
      <vt:lpstr>Tepelná čerpadla </vt:lpstr>
      <vt:lpstr>Krbové vložky </vt:lpstr>
      <vt:lpstr>Topné systémy </vt:lpstr>
      <vt:lpstr>Popis objektu </vt:lpstr>
      <vt:lpstr>Návrhový tepelný výkon</vt:lpstr>
      <vt:lpstr>Tepelná ztráta </vt:lpstr>
      <vt:lpstr>Návrh tepelného čerpadla </vt:lpstr>
      <vt:lpstr>Návrh krbové vložky </vt:lpstr>
      <vt:lpstr>Návratnosti investice </vt:lpstr>
      <vt:lpstr>Děkuji za pozornost!</vt:lpstr>
      <vt:lpstr>Prostor pro dotazy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Požadavky na vytápění RD</dc:title>
  <dc:creator>Marek Vávra</dc:creator>
  <cp:lastModifiedBy>Marek Vávra</cp:lastModifiedBy>
  <cp:revision>4</cp:revision>
  <dcterms:created xsi:type="dcterms:W3CDTF">2023-06-04T18:13:34Z</dcterms:created>
  <dcterms:modified xsi:type="dcterms:W3CDTF">2023-06-13T18:54:22Z</dcterms:modified>
</cp:coreProperties>
</file>