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1" r:id="rId4"/>
    <p:sldId id="266" r:id="rId5"/>
    <p:sldId id="273" r:id="rId6"/>
    <p:sldId id="268" r:id="rId7"/>
    <p:sldId id="258" r:id="rId8"/>
    <p:sldId id="259" r:id="rId9"/>
    <p:sldId id="260" r:id="rId10"/>
    <p:sldId id="269" r:id="rId11"/>
    <p:sldId id="270" r:id="rId12"/>
    <p:sldId id="261" r:id="rId13"/>
    <p:sldId id="262" r:id="rId14"/>
    <p:sldId id="275" r:id="rId15"/>
    <p:sldId id="263" r:id="rId16"/>
    <p:sldId id="277" r:id="rId17"/>
    <p:sldId id="281" r:id="rId18"/>
    <p:sldId id="282" r:id="rId19"/>
    <p:sldId id="278" r:id="rId20"/>
    <p:sldId id="283" r:id="rId21"/>
    <p:sldId id="279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D1"/>
    <a:srgbClr val="FFE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D43B9-40D2-0001-1C54-9F094474F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16E736-54AA-968F-2A26-97B0B5FF9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754CF5-6538-91A9-515E-AA7DE53A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AB587D-9A6C-94D7-6576-13A87A17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817A14-2F34-3629-52F6-06CA17D2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06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8F1EB6-B713-808E-38C4-A0385555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9CDF75-88A7-C790-E7CF-5915AE12F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D37EDE-B0F7-1F82-C88D-FE889C23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CA0A01-03DE-9337-6CCC-9AC3B2719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E20B19-A259-7269-EFA0-BC42B25D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86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7A2D01-EE47-03DA-E642-B31112BF2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DF6196-C9F8-DCE3-C675-A43A61E8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982223-372B-C292-B70C-3C4E0AB2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8628FA-8011-3E15-DBC6-8FB138B1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A17425-9A22-056A-C25D-7A8D2734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56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E40A1-8A8A-977C-880E-8DC6124E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7941B-52C2-B570-B0A3-48F13FA6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511FAE-5E98-8063-9CFE-2CBA6FD9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F3AA2C-D5C5-6F6B-4B6C-1A5CDC08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7FC1A0-62FF-546F-4CE1-37E68D44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40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90A493-9831-5800-9531-1D5D9271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27DF9D-E3D7-A3BA-2F37-0DC1D6C99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E6D274-5129-7C84-E261-243889EA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D4AAFC-F2BD-28C5-AF04-203CE768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179B01-1E80-A9FC-8000-F3FB0946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79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A85AA-6AD3-C8F9-5488-46965072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B709A5-274C-A39D-0840-C54605D96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BEAD67-C3DD-C301-F15D-55C1406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63884A-7ECF-723C-D583-016444F1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2F429C-F947-D1D4-7A73-A7193FB4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0A9036-865B-B1E0-2C39-6EA1D345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93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B92CD-9F04-8C71-014A-6ADEA0F6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647451-7ED5-583B-03B9-2A2850A49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9E27EB-42A6-94E7-D8D2-F9E4BFF4E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807AE8-1F3B-E53F-C369-9C16EE96C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8E9F1E-7B7C-C3E8-E8B5-8D54D8E02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85B6D2-B3B5-3102-5BE5-248D3391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A7265EC-ED86-2C95-E9C4-AC5F1B0A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92D98A0-3994-68FA-0E78-E861AC82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1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FD869-6651-2038-EF6D-AB9A8211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34E26C-F5B9-C185-2150-61875867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DFAC82-1008-0F21-CB13-9F4D1670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938F47-0C41-775F-9CB8-67D85612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88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E33C856-4FE2-2A54-55A1-9E3E0799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54235F-9639-D8B5-4231-4ACD7AE6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188B6C-812C-937F-DC8D-6FEE5A31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9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51B27-6F14-7326-5851-B6B03D4F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9640D8-9BFE-3270-43E4-1386B634D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D66845-009E-832A-C2A4-FC51822E6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D8BB9D-560D-ADEE-7CDC-D65521BB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D5D15A-C7E4-5968-56CB-738FA4A4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C21E71-4FA4-C9A4-58B3-C52EB9A6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5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67D2E-976F-ECCC-2EDA-100F3EF6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24C9FE-CDE0-A619-2700-FE34C49F4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749AA2-1A4A-726F-0CAE-97EB9D52A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88D56D-A271-0477-625F-A87E07A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680093-FF40-60CB-4776-A0259DD2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34D0E0-3607-7E00-C5E7-BA17E0D6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2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68D726-D758-5D3A-D695-B2480F0E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2ACDB3-A085-1BB4-936B-3ECC2CC0A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67E18E-267E-73B6-FF02-179AFA960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C0397-1EAE-47A6-86BE-BFDD8FAB6FAA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08C614-4227-C9CA-7DBA-F6B4D17AB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CD56A6-BDB7-6318-D55C-67B428204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DD862-78F9-4DA2-8989-7ACAD285A8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70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428F7DBA-739A-3091-3D1B-89C93BD85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5194" r="30901" b="42932"/>
          <a:stretch/>
        </p:blipFill>
        <p:spPr>
          <a:xfrm>
            <a:off x="2" y="0"/>
            <a:ext cx="1219200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72C446-B1FA-81DA-859F-C0235E8E2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51770"/>
            <a:ext cx="9144000" cy="1037741"/>
          </a:xfrm>
        </p:spPr>
        <p:txBody>
          <a:bodyPr/>
          <a:lstStyle/>
          <a:p>
            <a:r>
              <a:rPr lang="cs-CZ" b="1" dirty="0">
                <a:latin typeface="ISOCPEUR" panose="020B0604020202020204" pitchFamily="34" charset="0"/>
                <a:ea typeface="Yu Gothic UI Light" panose="020B0300000000000000" pitchFamily="34" charset="-128"/>
              </a:rPr>
              <a:t>MATEŘSKÁ ŠKOLA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96364C-DB80-E376-2F0E-792AE618E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14740"/>
            <a:ext cx="9144000" cy="466379"/>
          </a:xfrm>
        </p:spPr>
        <p:txBody>
          <a:bodyPr>
            <a:normAutofit lnSpcReduction="10000"/>
          </a:bodyPr>
          <a:lstStyle/>
          <a:p>
            <a:r>
              <a:rPr lang="cs-CZ" sz="2800" dirty="0">
                <a:latin typeface="ISOCPEUR" panose="020B0604020202020204" pitchFamily="34" charset="0"/>
              </a:rPr>
              <a:t>VARIANTNÍ DISPOZIČNÍ I ARCHITEKTONICKÉ ŘEŠENÍ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98179C-BF5A-CB6C-EEF8-EC4418E8D265}"/>
              </a:ext>
            </a:extLst>
          </p:cNvPr>
          <p:cNvSpPr txBox="1"/>
          <p:nvPr/>
        </p:nvSpPr>
        <p:spPr>
          <a:xfrm>
            <a:off x="326088" y="5111373"/>
            <a:ext cx="3767448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VYPRACOVALA: </a:t>
            </a:r>
            <a:r>
              <a:rPr lang="cs-CZ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ANNA TUŠOVÁ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PŘEDMĚT: </a:t>
            </a:r>
            <a:r>
              <a:rPr lang="cs-CZ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BAKALÁŘSKÁ PRÁCE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DATUM ODEZVDÁNÍ: </a:t>
            </a:r>
            <a:r>
              <a:rPr lang="cs-CZ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3.5.2023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VEDOUCÍ PRÁCE: </a:t>
            </a:r>
            <a:r>
              <a:rPr lang="cs-CZ" dirty="0">
                <a:latin typeface="ISOCPEUR" panose="020B0604020202020204" pitchFamily="34" charset="0"/>
                <a:ea typeface="Yu Gothic UI Light" panose="020B0300000000000000" pitchFamily="34" charset="-128"/>
                <a:cs typeface="ISOCP" panose="00000400000000000000" pitchFamily="2" charset="0"/>
              </a:rPr>
              <a:t>ING. LUCIE KROBOVÁ </a:t>
            </a:r>
          </a:p>
          <a:p>
            <a:endParaRPr lang="cs-CZ" dirty="0">
              <a:latin typeface="ISOCP" panose="00000400000000000000" pitchFamily="2" charset="0"/>
              <a:cs typeface="ISOCP" panose="00000400000000000000" pitchFamily="2" charset="0"/>
            </a:endParaRPr>
          </a:p>
        </p:txBody>
      </p:sp>
      <p:pic>
        <p:nvPicPr>
          <p:cNvPr id="7" name="Picture 2" descr="Vysoká škola technická a ekonomická v Českých Budějovicích – Wikipedie">
            <a:extLst>
              <a:ext uri="{FF2B5EF4-FFF2-40B4-BE49-F238E27FC236}">
                <a16:creationId xmlns:a16="http://schemas.microsoft.com/office/drawing/2014/main" id="{95E83731-7F7E-239E-ED01-E21ABE50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5" y="213097"/>
            <a:ext cx="1226275" cy="122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2D002AC-3C1C-401A-B0EA-CEC539381A7B}"/>
              </a:ext>
            </a:extLst>
          </p:cNvPr>
          <p:cNvSpPr txBox="1"/>
          <p:nvPr/>
        </p:nvSpPr>
        <p:spPr>
          <a:xfrm>
            <a:off x="2720163" y="213101"/>
            <a:ext cx="675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ISOCPEUR" panose="020B0604020202020204" pitchFamily="34" charset="0"/>
              </a:rPr>
              <a:t>VYSOKÁ ŠKOLA TECHNICKÁ A EKONOMICKÁ V ČESKÝCH BUDĚJOVICÍCH</a:t>
            </a:r>
          </a:p>
          <a:p>
            <a:pPr algn="ctr"/>
            <a:r>
              <a:rPr lang="cs-CZ" dirty="0">
                <a:latin typeface="ISOCPEUR" panose="020B0604020202020204" pitchFamily="34" charset="0"/>
              </a:rPr>
              <a:t>ÚSTAV TECHNICKO-TECHNOLOGICKÝ  </a:t>
            </a:r>
          </a:p>
        </p:txBody>
      </p:sp>
    </p:spTree>
    <p:extLst>
      <p:ext uri="{BB962C8B-B14F-4D97-AF65-F5344CB8AC3E}">
        <p14:creationId xmlns:p14="http://schemas.microsoft.com/office/powerpoint/2010/main" val="10084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6"/>
    </mc:Choice>
    <mc:Fallback xmlns="">
      <p:transition spd="slow" advTm="340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295275" y="295274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2607467" y="2397948"/>
            <a:ext cx="69770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2. VÝZKUMNÁ OTÁZKA </a:t>
            </a: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Variantní řešení fasády, jejich porovnání a celkové zhodnocení a porovnání obou mateřských škol.</a:t>
            </a:r>
          </a:p>
        </p:txBody>
      </p:sp>
    </p:spTree>
    <p:extLst>
      <p:ext uri="{BB962C8B-B14F-4D97-AF65-F5344CB8AC3E}">
        <p14:creationId xmlns:p14="http://schemas.microsoft.com/office/powerpoint/2010/main" val="198350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4FA54C7-8778-3BDD-60A4-B69102A16F58}"/>
              </a:ext>
            </a:extLst>
          </p:cNvPr>
          <p:cNvSpPr txBox="1"/>
          <p:nvPr/>
        </p:nvSpPr>
        <p:spPr>
          <a:xfrm>
            <a:off x="514350" y="160213"/>
            <a:ext cx="40748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latin typeface="ISOCPEUR" panose="020B0604020202020204" pitchFamily="34" charset="0"/>
              </a:rPr>
              <a:t>PŮVODNÍ NÁVRH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5065D7F-08BE-FFC2-BC23-9D4CC9C8CA72}"/>
              </a:ext>
            </a:extLst>
          </p:cNvPr>
          <p:cNvSpPr txBox="1"/>
          <p:nvPr/>
        </p:nvSpPr>
        <p:spPr>
          <a:xfrm>
            <a:off x="514350" y="664675"/>
            <a:ext cx="116776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SOCPEUR" panose="020B0604020202020204" pitchFamily="34" charset="0"/>
              </a:rPr>
              <a:t>- Zateplené keramické tvárnice s dřevěnou předsazenou konstrukcí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277CC4-6875-ACA9-DAD7-5DFFB601D9B6}"/>
              </a:ext>
            </a:extLst>
          </p:cNvPr>
          <p:cNvSpPr txBox="1"/>
          <p:nvPr/>
        </p:nvSpPr>
        <p:spPr>
          <a:xfrm>
            <a:off x="514350" y="2189947"/>
            <a:ext cx="67627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latin typeface="ISOCPEUR" panose="020B0604020202020204" pitchFamily="34" charset="0"/>
              </a:rPr>
              <a:t>NOVÝ NÁVRH – Varianta 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FCFB08C-5749-C3AA-55AC-D181CC28D8EB}"/>
              </a:ext>
            </a:extLst>
          </p:cNvPr>
          <p:cNvSpPr txBox="1"/>
          <p:nvPr/>
        </p:nvSpPr>
        <p:spPr>
          <a:xfrm>
            <a:off x="514350" y="2774722"/>
            <a:ext cx="116776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SOCPEUR" panose="020B0604020202020204" pitchFamily="34" charset="0"/>
              </a:rPr>
              <a:t>- Provětrávaná fasáda s dřevěným obkladem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1922DB-BEB6-FB05-69DA-223CA9E3636D}"/>
              </a:ext>
            </a:extLst>
          </p:cNvPr>
          <p:cNvSpPr txBox="1"/>
          <p:nvPr/>
        </p:nvSpPr>
        <p:spPr>
          <a:xfrm>
            <a:off x="514350" y="4485735"/>
            <a:ext cx="67627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latin typeface="ISOCPEUR" panose="020B0604020202020204" pitchFamily="34" charset="0"/>
              </a:rPr>
              <a:t>NOVÝ NÁVRH – Varianta 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922A6A2-4069-BDF0-2BC5-24ADD586F529}"/>
              </a:ext>
            </a:extLst>
          </p:cNvPr>
          <p:cNvSpPr txBox="1"/>
          <p:nvPr/>
        </p:nvSpPr>
        <p:spPr>
          <a:xfrm>
            <a:off x="514350" y="5070510"/>
            <a:ext cx="116776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SOCPEUR" panose="020B0604020202020204" pitchFamily="34" charset="0"/>
              </a:rPr>
              <a:t>- Sendvičová konstrukce s pohledovým betonem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38C5300-7AFD-7599-1D8D-11EE5F31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4" y="1148569"/>
            <a:ext cx="1935480" cy="9836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AAF68C-34CB-A799-D0A8-5DF278208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4" y="5593730"/>
            <a:ext cx="1943810" cy="1058419"/>
          </a:xfrm>
          <a:prstGeom prst="rect">
            <a:avLst/>
          </a:prstGeom>
        </p:spPr>
      </p:pic>
      <p:pic>
        <p:nvPicPr>
          <p:cNvPr id="16" name="Obrázek 15" descr="Obsah obrázku text, rukopis, diagram, design&#10;&#10;Popis byl vytvořen automaticky">
            <a:extLst>
              <a:ext uri="{FF2B5EF4-FFF2-40B4-BE49-F238E27FC236}">
                <a16:creationId xmlns:a16="http://schemas.microsoft.com/office/drawing/2014/main" id="{2BA20FCA-686E-EDA9-C1DD-2041D74292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4" t="37411" r="76606" b="48738"/>
          <a:stretch/>
        </p:blipFill>
        <p:spPr>
          <a:xfrm>
            <a:off x="957224" y="3274214"/>
            <a:ext cx="1935480" cy="12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4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63A4C0-74E9-7834-DE9B-D5D61D5A9F54}"/>
              </a:ext>
            </a:extLst>
          </p:cNvPr>
          <p:cNvSpPr txBox="1"/>
          <p:nvPr/>
        </p:nvSpPr>
        <p:spPr>
          <a:xfrm>
            <a:off x="93784" y="142383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HMOTOVÉ ŘEŠENÍ – VARIANTA 1 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0A0ECC0-5E5C-287F-FDE1-989BEA0F9502}"/>
              </a:ext>
            </a:extLst>
          </p:cNvPr>
          <p:cNvSpPr/>
          <p:nvPr/>
        </p:nvSpPr>
        <p:spPr>
          <a:xfrm>
            <a:off x="180975" y="1004157"/>
            <a:ext cx="792000" cy="792000"/>
          </a:xfrm>
          <a:prstGeom prst="ellipse">
            <a:avLst/>
          </a:prstGeom>
          <a:blipFill dpi="0"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AF6B0C46-3F0B-1359-0786-2300F9EDF368}"/>
              </a:ext>
            </a:extLst>
          </p:cNvPr>
          <p:cNvSpPr/>
          <p:nvPr/>
        </p:nvSpPr>
        <p:spPr>
          <a:xfrm rot="5400000">
            <a:off x="3022288" y="1004157"/>
            <a:ext cx="792000" cy="792000"/>
          </a:xfrm>
          <a:prstGeom prst="ellipse">
            <a:avLst/>
          </a:prstGeom>
          <a:blipFill dpi="0"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D345898-A373-12AD-C564-7B978631ABF4}"/>
              </a:ext>
            </a:extLst>
          </p:cNvPr>
          <p:cNvSpPr/>
          <p:nvPr/>
        </p:nvSpPr>
        <p:spPr>
          <a:xfrm rot="5400000">
            <a:off x="6053381" y="1004157"/>
            <a:ext cx="792000" cy="792000"/>
          </a:xfrm>
          <a:prstGeom prst="ellipse">
            <a:avLst/>
          </a:prstGeom>
          <a:blipFill dpi="0" rotWithShape="1"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BDC064-11C8-F711-E997-3423B32E9113}"/>
              </a:ext>
            </a:extLst>
          </p:cNvPr>
          <p:cNvSpPr txBox="1"/>
          <p:nvPr/>
        </p:nvSpPr>
        <p:spPr>
          <a:xfrm>
            <a:off x="1179194" y="121549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ŽLUTÁ RAL 1018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C827D2F-E741-CE05-FEA4-91FDA8F9C120}"/>
              </a:ext>
            </a:extLst>
          </p:cNvPr>
          <p:cNvSpPr txBox="1"/>
          <p:nvPr/>
        </p:nvSpPr>
        <p:spPr>
          <a:xfrm>
            <a:off x="4020506" y="121549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DŘEVĚNÝ OBKLAD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BB9CE7E-733E-7A4C-4D7A-516F003E2634}"/>
              </a:ext>
            </a:extLst>
          </p:cNvPr>
          <p:cNvSpPr txBox="1"/>
          <p:nvPr/>
        </p:nvSpPr>
        <p:spPr>
          <a:xfrm>
            <a:off x="7051599" y="121549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POHLEDOVÝ BETON</a:t>
            </a:r>
          </a:p>
        </p:txBody>
      </p:sp>
      <p:pic>
        <p:nvPicPr>
          <p:cNvPr id="20" name="Obrázek 19" descr="Obsah obrázku obloha, venku, pobřeží&#10;&#10;Popis byl vytvořen automaticky">
            <a:extLst>
              <a:ext uri="{FF2B5EF4-FFF2-40B4-BE49-F238E27FC236}">
                <a16:creationId xmlns:a16="http://schemas.microsoft.com/office/drawing/2014/main" id="{3B895126-DA9E-58B7-5B93-28E0D32BCA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19348" r="10912" b="16527"/>
          <a:stretch/>
        </p:blipFill>
        <p:spPr>
          <a:xfrm>
            <a:off x="6096000" y="2138821"/>
            <a:ext cx="6097860" cy="3719072"/>
          </a:xfrm>
          <a:prstGeom prst="rect">
            <a:avLst/>
          </a:prstGeom>
        </p:spPr>
      </p:pic>
      <p:pic>
        <p:nvPicPr>
          <p:cNvPr id="22" name="Obrázek 21" descr="Obsah obrázku tráva, obloha, venku, příroda&#10;&#10;Popis byl vytvořen automaticky">
            <a:extLst>
              <a:ext uri="{FF2B5EF4-FFF2-40B4-BE49-F238E27FC236}">
                <a16:creationId xmlns:a16="http://schemas.microsoft.com/office/drawing/2014/main" id="{1DB1DA97-7511-2931-0DE1-A1772923A5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10195" r="7891" b="19504"/>
          <a:stretch/>
        </p:blipFill>
        <p:spPr>
          <a:xfrm>
            <a:off x="0" y="2138821"/>
            <a:ext cx="6010277" cy="3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6"/>
    </mc:Choice>
    <mc:Fallback xmlns="">
      <p:transition spd="slow" advTm="457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63A4C0-74E9-7834-DE9B-D5D61D5A9F54}"/>
              </a:ext>
            </a:extLst>
          </p:cNvPr>
          <p:cNvSpPr txBox="1"/>
          <p:nvPr/>
        </p:nvSpPr>
        <p:spPr>
          <a:xfrm>
            <a:off x="200609" y="161818"/>
            <a:ext cx="6096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HMOTOVÉ ŘEŠENÍ – VARIANTA 2</a:t>
            </a:r>
          </a:p>
        </p:txBody>
      </p:sp>
      <p:pic>
        <p:nvPicPr>
          <p:cNvPr id="10" name="Obrázek 9" descr="Obsah obrázku tráva, venku&#10;&#10;Popis byl vytvořen automaticky">
            <a:extLst>
              <a:ext uri="{FF2B5EF4-FFF2-40B4-BE49-F238E27FC236}">
                <a16:creationId xmlns:a16="http://schemas.microsoft.com/office/drawing/2014/main" id="{1C3E88BD-0587-14D9-AB51-4C5B4B404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5833" r="15077" b="14028"/>
          <a:stretch/>
        </p:blipFill>
        <p:spPr>
          <a:xfrm>
            <a:off x="6296609" y="2133599"/>
            <a:ext cx="5895391" cy="3960000"/>
          </a:xfrm>
          <a:prstGeom prst="rect">
            <a:avLst/>
          </a:prstGeom>
        </p:spPr>
      </p:pic>
      <p:pic>
        <p:nvPicPr>
          <p:cNvPr id="18" name="Obrázek 17" descr="Obsah obrázku tráva, venku, obloha&#10;&#10;Popis byl vytvořen automaticky">
            <a:extLst>
              <a:ext uri="{FF2B5EF4-FFF2-40B4-BE49-F238E27FC236}">
                <a16:creationId xmlns:a16="http://schemas.microsoft.com/office/drawing/2014/main" id="{ADB6E6DF-EEB5-1402-05E0-22E04CE73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6977" r="4288" b="12597"/>
          <a:stretch/>
        </p:blipFill>
        <p:spPr>
          <a:xfrm>
            <a:off x="0" y="2133599"/>
            <a:ext cx="6106989" cy="3960000"/>
          </a:xfrm>
          <a:prstGeom prst="rect">
            <a:avLst/>
          </a:prstGeom>
        </p:spPr>
      </p:pic>
      <p:sp>
        <p:nvSpPr>
          <p:cNvPr id="19" name="Ovál 18">
            <a:extLst>
              <a:ext uri="{FF2B5EF4-FFF2-40B4-BE49-F238E27FC236}">
                <a16:creationId xmlns:a16="http://schemas.microsoft.com/office/drawing/2014/main" id="{23ECA5F2-BF74-8AF9-B5A2-4C8750EF9B6B}"/>
              </a:ext>
            </a:extLst>
          </p:cNvPr>
          <p:cNvSpPr/>
          <p:nvPr/>
        </p:nvSpPr>
        <p:spPr>
          <a:xfrm>
            <a:off x="266700" y="964941"/>
            <a:ext cx="792000" cy="792000"/>
          </a:xfrm>
          <a:prstGeom prst="ellipse">
            <a:avLst/>
          </a:prstGeom>
          <a:blipFill dpi="0" rotWithShape="1"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239C0B55-FC3D-E019-8DAB-CA003770F58E}"/>
              </a:ext>
            </a:extLst>
          </p:cNvPr>
          <p:cNvSpPr/>
          <p:nvPr/>
        </p:nvSpPr>
        <p:spPr>
          <a:xfrm>
            <a:off x="3421860" y="961434"/>
            <a:ext cx="792000" cy="792000"/>
          </a:xfrm>
          <a:prstGeom prst="ellipse">
            <a:avLst/>
          </a:prstGeom>
          <a:blipFill dpi="0" rotWithShape="1">
            <a:blip r:embed="rId5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707AF45-1A3D-0962-89BD-D4BA429FCF0C}"/>
              </a:ext>
            </a:extLst>
          </p:cNvPr>
          <p:cNvSpPr/>
          <p:nvPr/>
        </p:nvSpPr>
        <p:spPr>
          <a:xfrm>
            <a:off x="6481770" y="961434"/>
            <a:ext cx="792000" cy="792000"/>
          </a:xfrm>
          <a:prstGeom prst="ellipse">
            <a:avLst/>
          </a:prstGeom>
          <a:blipFill dpi="0" rotWithShape="1">
            <a:blip r:embed="rId6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168A55E-7DBF-56A6-7E8E-5E0476F973BB}"/>
              </a:ext>
            </a:extLst>
          </p:cNvPr>
          <p:cNvSpPr txBox="1"/>
          <p:nvPr/>
        </p:nvSpPr>
        <p:spPr>
          <a:xfrm>
            <a:off x="4213860" y="116926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POHLEDOVÝ BETON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FB8182-5656-964D-33B8-1B783B9DDC1D}"/>
              </a:ext>
            </a:extLst>
          </p:cNvPr>
          <p:cNvSpPr txBox="1"/>
          <p:nvPr/>
        </p:nvSpPr>
        <p:spPr>
          <a:xfrm>
            <a:off x="1153950" y="1172374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ZELENÁ RAL 6000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2BAB752-ED9A-9D84-94D0-A308BA882497}"/>
              </a:ext>
            </a:extLst>
          </p:cNvPr>
          <p:cNvSpPr txBox="1"/>
          <p:nvPr/>
        </p:nvSpPr>
        <p:spPr>
          <a:xfrm>
            <a:off x="7357110" y="1157740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ANTRACIT RAL 7016</a:t>
            </a:r>
          </a:p>
        </p:txBody>
      </p:sp>
    </p:spTree>
    <p:extLst>
      <p:ext uri="{BB962C8B-B14F-4D97-AF65-F5344CB8AC3E}">
        <p14:creationId xmlns:p14="http://schemas.microsoft.com/office/powerpoint/2010/main" val="8464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8"/>
    </mc:Choice>
    <mc:Fallback xmlns="">
      <p:transition spd="slow" advTm="671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309563" y="319087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2607467" y="516730"/>
            <a:ext cx="697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VYHODNOCENÍ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5A5535C-04EC-C372-3FBE-704F3329A7E8}"/>
              </a:ext>
            </a:extLst>
          </p:cNvPr>
          <p:cNvSpPr txBox="1"/>
          <p:nvPr/>
        </p:nvSpPr>
        <p:spPr>
          <a:xfrm>
            <a:off x="1038496" y="1255776"/>
            <a:ext cx="41938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u="sng" dirty="0">
                <a:latin typeface="ISOCPEUR" panose="020B0604020202020204" pitchFamily="34" charset="0"/>
              </a:rPr>
              <a:t>PŮVODNÍ NÁVRH </a:t>
            </a: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Zastavěná plocha: 642 m</a:t>
            </a:r>
            <a:r>
              <a:rPr lang="cs-CZ" sz="2800" baseline="30000" dirty="0"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endParaRPr lang="cs-CZ" sz="2800" dirty="0">
              <a:latin typeface="ISOCPEUR" panose="020B0604020202020204" pitchFamily="34" charset="0"/>
            </a:endParaRP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Užitná plocha: 963 m</a:t>
            </a:r>
            <a:r>
              <a:rPr lang="cs-CZ" sz="2800" baseline="30000" dirty="0"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endParaRPr lang="cs-CZ" sz="2800" dirty="0">
              <a:latin typeface="ISOCPEUR" panose="020B0604020202020204" pitchFamily="34" charset="0"/>
            </a:endParaRP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Počet tříd: 3 </a:t>
            </a: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Kapacita: 68 dětí </a:t>
            </a:r>
          </a:p>
          <a:p>
            <a:endParaRPr lang="cs-CZ" sz="2800" dirty="0">
              <a:latin typeface="ISOCPEUR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A8109F5-214C-AE47-F6A8-326476A2735B}"/>
              </a:ext>
            </a:extLst>
          </p:cNvPr>
          <p:cNvSpPr txBox="1"/>
          <p:nvPr/>
        </p:nvSpPr>
        <p:spPr>
          <a:xfrm>
            <a:off x="6959650" y="1255776"/>
            <a:ext cx="41938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u="sng" dirty="0">
                <a:latin typeface="ISOCPEUR" panose="020B0604020202020204" pitchFamily="34" charset="0"/>
              </a:rPr>
              <a:t>NOVÝ NÁVRH </a:t>
            </a: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Zastavěná plocha: 829 m</a:t>
            </a:r>
            <a:r>
              <a:rPr lang="cs-CZ" sz="2800" baseline="30000" dirty="0"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endParaRPr lang="cs-CZ" sz="2800" dirty="0">
              <a:latin typeface="ISOCPEUR" panose="020B0604020202020204" pitchFamily="34" charset="0"/>
            </a:endParaRP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Užitná plocha: 1488 m</a:t>
            </a:r>
            <a:r>
              <a:rPr lang="cs-CZ" sz="2400" baseline="30000" dirty="0"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endParaRPr lang="cs-CZ" sz="2400" dirty="0">
              <a:latin typeface="ISOCPEUR" panose="020B0604020202020204" pitchFamily="34" charset="0"/>
            </a:endParaRP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Počet tříd: 5</a:t>
            </a:r>
          </a:p>
          <a:p>
            <a:pPr algn="ctr"/>
            <a:r>
              <a:rPr lang="cs-CZ" sz="2800" dirty="0">
                <a:latin typeface="ISOCPEUR" panose="020B0604020202020204" pitchFamily="34" charset="0"/>
              </a:rPr>
              <a:t>Kapacita: 120 dětí </a:t>
            </a:r>
          </a:p>
          <a:p>
            <a:endParaRPr lang="cs-CZ" sz="2800" dirty="0">
              <a:latin typeface="ISOCPEUR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538B913-96A0-3364-0DB0-075FE7B90A2B}"/>
              </a:ext>
            </a:extLst>
          </p:cNvPr>
          <p:cNvCxnSpPr/>
          <p:nvPr/>
        </p:nvCxnSpPr>
        <p:spPr>
          <a:xfrm>
            <a:off x="6096000" y="1325780"/>
            <a:ext cx="0" cy="450985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Obrázek 12" descr="Obsah obrázku obloha, mrak, venku, strom&#10;&#10;Popis byl vytvořen automaticky">
            <a:extLst>
              <a:ext uri="{FF2B5EF4-FFF2-40B4-BE49-F238E27FC236}">
                <a16:creationId xmlns:a16="http://schemas.microsoft.com/office/drawing/2014/main" id="{AC69CE75-C3CF-C78D-2E3A-03AD4C451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6472" r="8517" b="7535"/>
          <a:stretch/>
        </p:blipFill>
        <p:spPr>
          <a:xfrm>
            <a:off x="7081360" y="3600023"/>
            <a:ext cx="4072144" cy="2339336"/>
          </a:xfrm>
          <a:prstGeom prst="rect">
            <a:avLst/>
          </a:prstGeom>
        </p:spPr>
      </p:pic>
      <p:pic>
        <p:nvPicPr>
          <p:cNvPr id="15" name="Obrázek 14" descr="Obsah obrázku venku, obloha, strom, snímek obrazovky&#10;&#10;Popis byl vytvořen automaticky">
            <a:extLst>
              <a:ext uri="{FF2B5EF4-FFF2-40B4-BE49-F238E27FC236}">
                <a16:creationId xmlns:a16="http://schemas.microsoft.com/office/drawing/2014/main" id="{F33C7787-C1F9-F3F2-74B2-527EC3C93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5955" r="15955" b="20594"/>
          <a:stretch/>
        </p:blipFill>
        <p:spPr>
          <a:xfrm>
            <a:off x="1305088" y="3600021"/>
            <a:ext cx="3913398" cy="23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1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tráva, obloha, venku&#10;&#10;Popis byl vytvořen automaticky">
            <a:extLst>
              <a:ext uri="{FF2B5EF4-FFF2-40B4-BE49-F238E27FC236}">
                <a16:creationId xmlns:a16="http://schemas.microsoft.com/office/drawing/2014/main" id="{C8C660C9-C250-65B7-5791-D32CF943F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943" r="16967" b="27515"/>
          <a:stretch/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2" name="Picture 2" descr="Vysoká škola technická a ekonomická v Českých Budějovicích – Wikipedie">
            <a:extLst>
              <a:ext uri="{FF2B5EF4-FFF2-40B4-BE49-F238E27FC236}">
                <a16:creationId xmlns:a16="http://schemas.microsoft.com/office/drawing/2014/main" id="{E83DA72C-EC3D-17EF-6E45-3CED2BAF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5" y="213097"/>
            <a:ext cx="1226275" cy="122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DCC67EC-99C4-021A-6530-1F1477CF56A9}"/>
              </a:ext>
            </a:extLst>
          </p:cNvPr>
          <p:cNvSpPr txBox="1">
            <a:spLocks/>
          </p:cNvSpPr>
          <p:nvPr/>
        </p:nvSpPr>
        <p:spPr>
          <a:xfrm>
            <a:off x="1524000" y="2592074"/>
            <a:ext cx="9144000" cy="103774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latin typeface="ISOCPEUR" panose="020B0604020202020204" pitchFamily="34" charset="0"/>
                <a:ea typeface="Yu Gothic UI Light" panose="020B0300000000000000" pitchFamily="34" charset="-128"/>
              </a:rPr>
              <a:t>DĚKUJI ZA POZORNOST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7DC242C5-DE7A-912C-AF27-E1B0286379D3}"/>
              </a:ext>
            </a:extLst>
          </p:cNvPr>
          <p:cNvSpPr txBox="1">
            <a:spLocks/>
          </p:cNvSpPr>
          <p:nvPr/>
        </p:nvSpPr>
        <p:spPr>
          <a:xfrm>
            <a:off x="1524000" y="3195810"/>
            <a:ext cx="9144000" cy="46637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>
                <a:latin typeface="ISOCPEUR" panose="020B0604020202020204" pitchFamily="34" charset="0"/>
              </a:rPr>
              <a:t>ANNA TUŠOVÁ </a:t>
            </a:r>
          </a:p>
        </p:txBody>
      </p:sp>
    </p:spTree>
    <p:extLst>
      <p:ext uri="{BB962C8B-B14F-4D97-AF65-F5344CB8AC3E}">
        <p14:creationId xmlns:p14="http://schemas.microsoft.com/office/powerpoint/2010/main" val="35662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9"/>
    </mc:Choice>
    <mc:Fallback xmlns="">
      <p:transition spd="slow" advTm="3058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309563" y="319087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957880" y="1413062"/>
            <a:ext cx="102762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DOPLŇUJÍCÍ OTÁZKY VEDOUCÍHO PRÁCE</a:t>
            </a:r>
          </a:p>
          <a:p>
            <a:pPr algn="ctr"/>
            <a:endParaRPr lang="cs-CZ" sz="3200" b="1" u="sng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/>
              <a:t>„</a:t>
            </a:r>
            <a:r>
              <a:rPr lang="cs-CZ" sz="3200" dirty="0">
                <a:latin typeface="ISOCPEUR" panose="020B0604020202020204" pitchFamily="34" charset="0"/>
              </a:rPr>
              <a:t>Jak bude docházet k provětrávání fasády var. 1 při vodorovném laťování v provětrávané vrstvě?</a:t>
            </a:r>
            <a:r>
              <a:rPr lang="cs-CZ" sz="3200" dirty="0"/>
              <a:t> “</a:t>
            </a:r>
            <a:endParaRPr lang="cs-CZ" sz="3200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 </a:t>
            </a:r>
          </a:p>
          <a:p>
            <a:pPr algn="ctr"/>
            <a:r>
              <a:rPr lang="cs-CZ" sz="3200" dirty="0"/>
              <a:t>„ </a:t>
            </a:r>
            <a:r>
              <a:rPr lang="cs-CZ" sz="3200" dirty="0">
                <a:latin typeface="ISOCPEUR" panose="020B0604020202020204" pitchFamily="34" charset="0"/>
              </a:rPr>
              <a:t>Je dostatečná tepelná izolace v </a:t>
            </a:r>
            <a:r>
              <a:rPr lang="cs-CZ" sz="3200" dirty="0" err="1">
                <a:latin typeface="ISOCPEUR" panose="020B0604020202020204" pitchFamily="34" charset="0"/>
              </a:rPr>
              <a:t>tl</a:t>
            </a:r>
            <a:r>
              <a:rPr lang="cs-CZ" sz="3200" dirty="0">
                <a:latin typeface="ISOCPEUR" panose="020B0604020202020204" pitchFamily="34" charset="0"/>
              </a:rPr>
              <a:t>. 120 mm ve var. 2 pro dodržení dnes očekávaných parametrů pasivních staveb?</a:t>
            </a:r>
            <a:r>
              <a:rPr lang="cs-CZ" sz="3200" dirty="0"/>
              <a:t> “</a:t>
            </a:r>
            <a:endParaRPr lang="cs-CZ" sz="3200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741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309563" y="319087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1627583" y="492958"/>
            <a:ext cx="893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SKLADBA PROVĚTRÁVANÉ FASÁDY</a:t>
            </a:r>
            <a:endParaRPr lang="cs-CZ" sz="3200" dirty="0">
              <a:latin typeface="ISOCPEUR" panose="020B0604020202020204" pitchFamily="34" charset="0"/>
            </a:endParaRPr>
          </a:p>
        </p:txBody>
      </p:sp>
      <p:pic>
        <p:nvPicPr>
          <p:cNvPr id="2" name="Obrázek 1" descr="Obsah obrázku text, rukopis, diagram, design&#10;&#10;Popis byl vytvořen automaticky">
            <a:extLst>
              <a:ext uri="{FF2B5EF4-FFF2-40B4-BE49-F238E27FC236}">
                <a16:creationId xmlns:a16="http://schemas.microsoft.com/office/drawing/2014/main" id="{72E7595F-4311-D2D5-90E2-26C88F459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4" t="37411" r="76851" b="49201"/>
          <a:stretch/>
        </p:blipFill>
        <p:spPr>
          <a:xfrm>
            <a:off x="500025" y="1474839"/>
            <a:ext cx="3540130" cy="22014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E3CD1A-AE63-93EB-E5AC-FF37E91D1EFF}"/>
              </a:ext>
            </a:extLst>
          </p:cNvPr>
          <p:cNvSpPr txBox="1"/>
          <p:nvPr/>
        </p:nvSpPr>
        <p:spPr>
          <a:xfrm>
            <a:off x="4175512" y="1411686"/>
            <a:ext cx="89368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Obklad z modřínového dřeva – svislý,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10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Provětrávaná mezera – vodorovné laťování,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40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Svislý podkladní rošt,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40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Pojistná hydroizolační fólie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Vodorovný nosný rošt + tepelná izolace z minerální plsti,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60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Svislý rošt + tepelná izolace z minerální plsti,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60 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Lepící a stěrková hmota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Keramické tvárnice,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380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Vnitřní vápenocementová omítka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5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224254" y="319087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1002000" y="417456"/>
            <a:ext cx="1018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SOUČINITEL PROSTUPU TEPLA SENDVIČOVÉ KOSNTRUKCE</a:t>
            </a:r>
            <a:endParaRPr lang="cs-CZ" sz="3200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6802D9-1C91-D120-15DE-72325F96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52" y="1111789"/>
            <a:ext cx="9401175" cy="24860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726FDFF-751D-1838-AC78-DDBEE42AE62C}"/>
              </a:ext>
            </a:extLst>
          </p:cNvPr>
          <p:cNvSpPr txBox="1"/>
          <p:nvPr/>
        </p:nvSpPr>
        <p:spPr>
          <a:xfrm>
            <a:off x="537423" y="3909262"/>
            <a:ext cx="105241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ISOCPEUR" panose="020B0604020202020204" pitchFamily="34" charset="0"/>
              </a:rPr>
              <a:t>Tl</a:t>
            </a:r>
            <a:r>
              <a:rPr lang="cs-CZ" sz="2400" dirty="0">
                <a:latin typeface="ISOCPEUR" panose="020B0604020202020204" pitchFamily="34" charset="0"/>
              </a:rPr>
              <a:t>. tepelné izolace – 120 mm </a:t>
            </a:r>
          </a:p>
          <a:p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U = 0,241 W/(m</a:t>
            </a:r>
            <a:r>
              <a:rPr lang="cs-CZ" sz="2400" b="1" baseline="30000" dirty="0">
                <a:solidFill>
                  <a:srgbClr val="FF0000"/>
                </a:solidFill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.K) &lt; 0,25 W/(m</a:t>
            </a:r>
            <a:r>
              <a:rPr lang="cs-CZ" sz="2400" b="1" baseline="30000" dirty="0">
                <a:solidFill>
                  <a:srgbClr val="FF0000"/>
                </a:solidFill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.K) -&gt; VYHOVUJE pro </a:t>
            </a:r>
            <a:r>
              <a:rPr lang="cs-CZ" sz="2400" b="1" u="sng" dirty="0">
                <a:solidFill>
                  <a:srgbClr val="FF0000"/>
                </a:solidFill>
                <a:latin typeface="ISOCPEUR" panose="020B0604020202020204" pitchFamily="34" charset="0"/>
              </a:rPr>
              <a:t>doporučené</a:t>
            </a:r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 hodnoty </a:t>
            </a:r>
          </a:p>
          <a:p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r>
              <a:rPr lang="cs-CZ" sz="2400" dirty="0" err="1">
                <a:latin typeface="ISOCPEUR" panose="020B0604020202020204" pitchFamily="34" charset="0"/>
              </a:rPr>
              <a:t>Tl</a:t>
            </a:r>
            <a:r>
              <a:rPr lang="cs-CZ" sz="2400" dirty="0">
                <a:latin typeface="ISOCPEUR" panose="020B0604020202020204" pitchFamily="34" charset="0"/>
              </a:rPr>
              <a:t>. tepelné izolace - 180 mm </a:t>
            </a:r>
          </a:p>
          <a:p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U = 0,166 W/(m</a:t>
            </a:r>
            <a:r>
              <a:rPr lang="cs-CZ" sz="2400" b="1" baseline="30000" dirty="0">
                <a:solidFill>
                  <a:srgbClr val="FF0000"/>
                </a:solidFill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.K) &lt; 0,18 W/(m</a:t>
            </a:r>
            <a:r>
              <a:rPr lang="cs-CZ" sz="2400" b="1" baseline="30000" dirty="0">
                <a:solidFill>
                  <a:srgbClr val="FF0000"/>
                </a:solidFill>
                <a:effectLst/>
                <a:latin typeface="ISOCPEUR" panose="020B0604020202020204" pitchFamily="34" charset="0"/>
                <a:ea typeface="Calibri" panose="020F0502020204030204" pitchFamily="34" charset="0"/>
              </a:rPr>
              <a:t>2</a:t>
            </a:r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.K) -&gt; VYHOVUJE pro </a:t>
            </a:r>
            <a:r>
              <a:rPr lang="cs-CZ" sz="2400" b="1" u="sng" dirty="0">
                <a:solidFill>
                  <a:srgbClr val="FF0000"/>
                </a:solidFill>
                <a:latin typeface="ISOCPEUR" panose="020B0604020202020204" pitchFamily="34" charset="0"/>
              </a:rPr>
              <a:t>pasivní</a:t>
            </a:r>
            <a:r>
              <a:rPr lang="cs-CZ" sz="2400" b="1" dirty="0">
                <a:solidFill>
                  <a:srgbClr val="FF0000"/>
                </a:solidFill>
                <a:latin typeface="ISOCPEUR" panose="020B0604020202020204" pitchFamily="34" charset="0"/>
              </a:rPr>
              <a:t> budovy </a:t>
            </a:r>
          </a:p>
          <a:p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BC66B58-7959-370C-48A7-A8AD1B0158BF}"/>
              </a:ext>
            </a:extLst>
          </p:cNvPr>
          <p:cNvSpPr txBox="1"/>
          <p:nvPr/>
        </p:nvSpPr>
        <p:spPr>
          <a:xfrm>
            <a:off x="1130423" y="3597814"/>
            <a:ext cx="1302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ISOCPEUR" panose="020B0604020202020204" pitchFamily="34" charset="0"/>
              </a:rPr>
              <a:t>Zdroj: tzb-info.cz </a:t>
            </a:r>
            <a:endParaRPr lang="cs-CZ" sz="12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0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295275" y="295274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2659565" y="2127913"/>
            <a:ext cx="6844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DOPLŇUJÍCÍ OTÁZKY OPONENTA PRÁCE</a:t>
            </a:r>
          </a:p>
          <a:p>
            <a:pPr algn="ctr"/>
            <a:endParaRPr lang="cs-CZ" sz="3200" b="1" u="sng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/>
              <a:t>„ </a:t>
            </a:r>
            <a:r>
              <a:rPr lang="cs-CZ" sz="3200" dirty="0">
                <a:latin typeface="ISOCPEUR" panose="020B0604020202020204" pitchFamily="34" charset="0"/>
              </a:rPr>
              <a:t>Jak byste konkrétně provedla skladbu s pohledovým betonem?</a:t>
            </a:r>
            <a:r>
              <a:rPr lang="cs-CZ" sz="3200" dirty="0"/>
              <a:t> “</a:t>
            </a:r>
            <a:r>
              <a:rPr lang="cs-CZ" sz="3200" dirty="0">
                <a:latin typeface="ISOCPEUR" panose="020B0604020202020204" pitchFamily="34" charset="0"/>
              </a:rPr>
              <a:t> </a:t>
            </a: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72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9E2EE75-E4D0-5903-E0CE-B5AF410E1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9105" r="12549" b="30046"/>
          <a:stretch/>
        </p:blipFill>
        <p:spPr bwMode="auto">
          <a:xfrm>
            <a:off x="164123" y="468923"/>
            <a:ext cx="11026368" cy="6314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97A645E-4F82-01B7-5045-5EFC547D0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3" t="7840" r="4604" b="53077"/>
          <a:stretch/>
        </p:blipFill>
        <p:spPr bwMode="auto">
          <a:xfrm>
            <a:off x="8859253" y="0"/>
            <a:ext cx="3332747" cy="3723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C7C6107-D149-34F0-C121-899F9E0B3E88}"/>
              </a:ext>
            </a:extLst>
          </p:cNvPr>
          <p:cNvSpPr/>
          <p:nvPr/>
        </p:nvSpPr>
        <p:spPr>
          <a:xfrm>
            <a:off x="10067925" y="0"/>
            <a:ext cx="1981200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BB38B5-42A7-A5A6-CCE9-BD350BDC71E1}"/>
              </a:ext>
            </a:extLst>
          </p:cNvPr>
          <p:cNvSpPr txBox="1"/>
          <p:nvPr/>
        </p:nvSpPr>
        <p:spPr>
          <a:xfrm>
            <a:off x="0" y="1"/>
            <a:ext cx="43910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SITUACE ŠIRŠÍCH VZTAHŮ </a:t>
            </a:r>
          </a:p>
        </p:txBody>
      </p:sp>
    </p:spTree>
    <p:extLst>
      <p:ext uri="{BB962C8B-B14F-4D97-AF65-F5344CB8AC3E}">
        <p14:creationId xmlns:p14="http://schemas.microsoft.com/office/powerpoint/2010/main" val="22107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28"/>
    </mc:Choice>
    <mc:Fallback xmlns="">
      <p:transition spd="slow" advTm="658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295275" y="295274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1627583" y="342901"/>
            <a:ext cx="8936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SKLADBA S POHLEDOVÝM BETONEM</a:t>
            </a:r>
            <a:endParaRPr lang="cs-CZ" sz="3200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B29F9B-607C-C46B-8832-D90C8E23715E}"/>
              </a:ext>
            </a:extLst>
          </p:cNvPr>
          <p:cNvSpPr txBox="1"/>
          <p:nvPr/>
        </p:nvSpPr>
        <p:spPr>
          <a:xfrm>
            <a:off x="4174848" y="1055640"/>
            <a:ext cx="89368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Pohledový beton,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120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Difuzně otevřená fólie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Tepelná izolace EPS,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120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Nosná železobetonová konstrukce, </a:t>
            </a:r>
            <a:r>
              <a:rPr lang="cs-CZ" sz="2000" dirty="0" err="1">
                <a:latin typeface="ISOCPEUR" panose="020B0604020202020204" pitchFamily="34" charset="0"/>
              </a:rPr>
              <a:t>tl</a:t>
            </a:r>
            <a:r>
              <a:rPr lang="cs-CZ" sz="2000" dirty="0">
                <a:latin typeface="ISOCPEUR" panose="020B0604020202020204" pitchFamily="34" charset="0"/>
              </a:rPr>
              <a:t>. 240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Penetrační nátěr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SOCPEUR" panose="020B0604020202020204" pitchFamily="34" charset="0"/>
              </a:rPr>
              <a:t>Vnitřní vápenocementová omítka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099E8B-D89B-E59E-C003-111D75908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"/>
          <a:stretch/>
        </p:blipFill>
        <p:spPr>
          <a:xfrm>
            <a:off x="537536" y="1055640"/>
            <a:ext cx="3390798" cy="18629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A27D5B-0F55-E3FB-E8D7-E6CFE987AFFD}"/>
              </a:ext>
            </a:extLst>
          </p:cNvPr>
          <p:cNvSpPr txBox="1"/>
          <p:nvPr/>
        </p:nvSpPr>
        <p:spPr>
          <a:xfrm>
            <a:off x="537186" y="3098993"/>
            <a:ext cx="4762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latin typeface="ISOCPEUR" panose="020B0604020202020204" pitchFamily="34" charset="0"/>
              </a:rPr>
              <a:t>ZPŮSOB PROVEDENÍ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latin typeface="ISOCPEUR" panose="020B0604020202020204" pitchFamily="34" charset="0"/>
              </a:rPr>
              <a:t>Kotvení pomocí ISO nosníků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400" dirty="0">
                <a:latin typeface="ISOCPEUR" panose="020B0604020202020204" pitchFamily="34" charset="0"/>
              </a:rPr>
              <a:t>Kotvení pomocí sklolaminátových </a:t>
            </a:r>
            <a:r>
              <a:rPr lang="cs-CZ" sz="2400" dirty="0" err="1">
                <a:latin typeface="ISOCPEUR" panose="020B0604020202020204" pitchFamily="34" charset="0"/>
              </a:rPr>
              <a:t>termokotev</a:t>
            </a:r>
            <a:r>
              <a:rPr lang="cs-CZ" sz="2400" dirty="0">
                <a:latin typeface="ISOCPEUR" panose="020B0604020202020204" pitchFamily="34" charset="0"/>
              </a:rPr>
              <a:t> </a:t>
            </a:r>
            <a:r>
              <a:rPr lang="cs-CZ" sz="2400" i="0" dirty="0" err="1">
                <a:effectLst/>
                <a:latin typeface="ISOCPEUR" panose="020B0604020202020204" pitchFamily="34" charset="0"/>
              </a:rPr>
              <a:t>Schöck</a:t>
            </a:r>
            <a:r>
              <a:rPr lang="cs-CZ" sz="2400" i="0" dirty="0">
                <a:effectLst/>
                <a:latin typeface="ISOCPEUR" panose="020B0604020202020204" pitchFamily="34" charset="0"/>
              </a:rPr>
              <a:t> </a:t>
            </a:r>
            <a:r>
              <a:rPr lang="cs-CZ" sz="2400" i="0" dirty="0" err="1">
                <a:effectLst/>
                <a:latin typeface="ISOCPEUR" panose="020B0604020202020204" pitchFamily="34" charset="0"/>
              </a:rPr>
              <a:t>Isolink</a:t>
            </a:r>
            <a:r>
              <a:rPr lang="cs-CZ" sz="2400" i="0" dirty="0">
                <a:effectLst/>
                <a:latin typeface="ISOCPEUR" panose="020B0604020202020204" pitchFamily="34" charset="0"/>
              </a:rPr>
              <a:t>®</a:t>
            </a:r>
            <a:endParaRPr lang="cs-CZ" sz="2400" dirty="0">
              <a:latin typeface="ISOCPEUR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848C37-BB05-5DE6-83DA-0DBF83D9F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4" b="11260"/>
          <a:stretch/>
        </p:blipFill>
        <p:spPr bwMode="auto">
          <a:xfrm>
            <a:off x="7085299" y="3054350"/>
            <a:ext cx="4359285" cy="31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öck Isolink&amp;reg;">
            <a:extLst>
              <a:ext uri="{FF2B5EF4-FFF2-40B4-BE49-F238E27FC236}">
                <a16:creationId xmlns:a16="http://schemas.microsoft.com/office/drawing/2014/main" id="{F70998B2-F248-7A07-2EC9-1A6F7A4B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60" y="4907321"/>
            <a:ext cx="2299285" cy="1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571710-5A8D-F385-6C7C-D24017F1F96D}"/>
              </a:ext>
            </a:extLst>
          </p:cNvPr>
          <p:cNvSpPr txBox="1"/>
          <p:nvPr/>
        </p:nvSpPr>
        <p:spPr>
          <a:xfrm>
            <a:off x="4255647" y="6214923"/>
            <a:ext cx="7736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ISOCPEUR" panose="020B0604020202020204" pitchFamily="34" charset="0"/>
              </a:rPr>
              <a:t>Zdroj: https://stavba.tzb-info.cz/hruba-stavba/24633-kotveni-zelezobetonovych-sendvicovych-sten-bez-tepelnych-mostu</a:t>
            </a:r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endParaRPr lang="cs-CZ" sz="2400" b="1" dirty="0">
              <a:solidFill>
                <a:srgbClr val="FF0000"/>
              </a:solidFill>
              <a:latin typeface="ISOCPEUR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8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295275" y="295274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1613295" y="2890391"/>
            <a:ext cx="8936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DOPLŇUJÍCÍ OTÁZKY KOMISE</a:t>
            </a:r>
            <a:endParaRPr lang="cs-CZ" sz="3200" dirty="0">
              <a:latin typeface="ISOCPEUR" panose="020B0604020202020204" pitchFamily="34" charset="0"/>
            </a:endParaRP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770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DF40328-1C9D-69E2-60B4-30D226094BE8}"/>
              </a:ext>
            </a:extLst>
          </p:cNvPr>
          <p:cNvSpPr txBox="1"/>
          <p:nvPr/>
        </p:nvSpPr>
        <p:spPr>
          <a:xfrm>
            <a:off x="0" y="1"/>
            <a:ext cx="46863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ARCHITEKTONICKÁ SITUACE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F68702-33CF-1EAD-4F7B-7EAAB6FF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4" b="1201"/>
          <a:stretch/>
        </p:blipFill>
        <p:spPr>
          <a:xfrm>
            <a:off x="0" y="584776"/>
            <a:ext cx="8267166" cy="60674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33AB42-1CF1-FC15-EACD-861918BF3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5" y="433387"/>
            <a:ext cx="3409950" cy="58197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39BD49D-A8E3-10D6-2542-4E5D163B3F45}"/>
              </a:ext>
            </a:extLst>
          </p:cNvPr>
          <p:cNvSpPr/>
          <p:nvPr/>
        </p:nvSpPr>
        <p:spPr>
          <a:xfrm>
            <a:off x="9589477" y="433387"/>
            <a:ext cx="2154848" cy="271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2D5C916-756F-5CD6-FCB7-F63D98427A9E}"/>
              </a:ext>
            </a:extLst>
          </p:cNvPr>
          <p:cNvSpPr/>
          <p:nvPr/>
        </p:nvSpPr>
        <p:spPr>
          <a:xfrm>
            <a:off x="6167171" y="5786437"/>
            <a:ext cx="2133600" cy="865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16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D7D0C350-DBD5-E074-7D0E-0CD932AC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" y="305578"/>
            <a:ext cx="5756690" cy="538300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89F090-42F9-024B-B3B8-03442842C41D}"/>
              </a:ext>
            </a:extLst>
          </p:cNvPr>
          <p:cNvSpPr txBox="1"/>
          <p:nvPr/>
        </p:nvSpPr>
        <p:spPr>
          <a:xfrm>
            <a:off x="0" y="1"/>
            <a:ext cx="37748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PŮDORYS 1.NP</a:t>
            </a:r>
          </a:p>
        </p:txBody>
      </p:sp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A1AB566F-9A06-A64F-1C30-9778F549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5" y="584776"/>
            <a:ext cx="2425834" cy="2358919"/>
          </a:xfrm>
          <a:prstGeom prst="rect">
            <a:avLst/>
          </a:prstGeom>
        </p:spPr>
      </p:pic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4A98891E-99A6-DE89-FB40-60000A5E8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97" y="6008429"/>
            <a:ext cx="356870" cy="529590"/>
          </a:xfrm>
          <a:prstGeom prst="rect">
            <a:avLst/>
          </a:prstGeom>
        </p:spPr>
      </p:pic>
      <p:pic>
        <p:nvPicPr>
          <p:cNvPr id="6" name="Obrázek 5" descr="Obsah obrázku diagram&#10;&#10;Popis byl vytvořen automaticky">
            <a:extLst>
              <a:ext uri="{FF2B5EF4-FFF2-40B4-BE49-F238E27FC236}">
                <a16:creationId xmlns:a16="http://schemas.microsoft.com/office/drawing/2014/main" id="{4C68B1FB-9C3D-1865-48F9-14E893B52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889"/>
            <a:ext cx="5756690" cy="5297692"/>
          </a:xfrm>
          <a:prstGeom prst="rect">
            <a:avLst/>
          </a:prstGeom>
        </p:spPr>
      </p:pic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DFFD932B-BD2A-E67D-C500-0529646D6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77" y="584776"/>
            <a:ext cx="2669899" cy="21565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5B14F8-4B13-D74C-AB22-EC1024BC9E47}"/>
              </a:ext>
            </a:extLst>
          </p:cNvPr>
          <p:cNvSpPr txBox="1"/>
          <p:nvPr/>
        </p:nvSpPr>
        <p:spPr>
          <a:xfrm>
            <a:off x="6096000" y="13191"/>
            <a:ext cx="37748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PŮDORYS 2.NP</a:t>
            </a:r>
          </a:p>
        </p:txBody>
      </p:sp>
    </p:spTree>
    <p:extLst>
      <p:ext uri="{BB962C8B-B14F-4D97-AF65-F5344CB8AC3E}">
        <p14:creationId xmlns:p14="http://schemas.microsoft.com/office/powerpoint/2010/main" val="244886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strom, věž, snímek obrazovky&#10;&#10;Popis byl vytvořen automaticky">
            <a:extLst>
              <a:ext uri="{FF2B5EF4-FFF2-40B4-BE49-F238E27FC236}">
                <a16:creationId xmlns:a16="http://schemas.microsoft.com/office/drawing/2014/main" id="{0970B6D2-79DC-00F9-2C4A-3B6217C17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21924" r="22071" b="12151"/>
          <a:stretch/>
        </p:blipFill>
        <p:spPr>
          <a:xfrm rot="5400000">
            <a:off x="881573" y="851218"/>
            <a:ext cx="4280189" cy="604333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59AEFC2-9B17-30F4-5F68-5C54C88C5B29}"/>
              </a:ext>
            </a:extLst>
          </p:cNvPr>
          <p:cNvSpPr txBox="1"/>
          <p:nvPr/>
        </p:nvSpPr>
        <p:spPr>
          <a:xfrm>
            <a:off x="0" y="62144"/>
            <a:ext cx="360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HMOTOVÉ ŘEŠENÍ</a:t>
            </a:r>
          </a:p>
        </p:txBody>
      </p:sp>
      <p:pic>
        <p:nvPicPr>
          <p:cNvPr id="6" name="Obrázek 5" descr="Obsah obrázku mrak, strom, venku, obloha&#10;&#10;Popis byl vytvořen automaticky">
            <a:extLst>
              <a:ext uri="{FF2B5EF4-FFF2-40B4-BE49-F238E27FC236}">
                <a16:creationId xmlns:a16="http://schemas.microsoft.com/office/drawing/2014/main" id="{F2FA22A6-1272-6D97-23B4-CA2E2509E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14720" r="14998" b="13388"/>
          <a:stretch/>
        </p:blipFill>
        <p:spPr>
          <a:xfrm rot="5400000">
            <a:off x="7134914" y="954290"/>
            <a:ext cx="4278585" cy="5835587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CEC462EB-50C2-49F3-9AAE-B3E3459676F8}"/>
              </a:ext>
            </a:extLst>
          </p:cNvPr>
          <p:cNvSpPr/>
          <p:nvPr/>
        </p:nvSpPr>
        <p:spPr>
          <a:xfrm>
            <a:off x="293333" y="795608"/>
            <a:ext cx="792000" cy="792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953B86C-1323-641E-8FD6-1FA4F83E545F}"/>
              </a:ext>
            </a:extLst>
          </p:cNvPr>
          <p:cNvSpPr/>
          <p:nvPr/>
        </p:nvSpPr>
        <p:spPr>
          <a:xfrm>
            <a:off x="6508403" y="792101"/>
            <a:ext cx="792000" cy="792000"/>
          </a:xfrm>
          <a:prstGeom prst="ellipse">
            <a:avLst/>
          </a:prstGeom>
          <a:blipFill dpi="0" rotWithShape="1"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C7167BE-93C9-B1C1-028A-6591051AD4BE}"/>
              </a:ext>
            </a:extLst>
          </p:cNvPr>
          <p:cNvSpPr txBox="1"/>
          <p:nvPr/>
        </p:nvSpPr>
        <p:spPr>
          <a:xfrm>
            <a:off x="4240493" y="999928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DŘEVĚNÝ OBKLAD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691ECD-7882-C16F-E2DA-E83E28FC7DC2}"/>
              </a:ext>
            </a:extLst>
          </p:cNvPr>
          <p:cNvSpPr txBox="1"/>
          <p:nvPr/>
        </p:nvSpPr>
        <p:spPr>
          <a:xfrm>
            <a:off x="1180583" y="1003041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BÍLÁ RAL 9010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9E49CB3-9F6C-E6B1-8DC1-51D0BB9E2011}"/>
              </a:ext>
            </a:extLst>
          </p:cNvPr>
          <p:cNvSpPr txBox="1"/>
          <p:nvPr/>
        </p:nvSpPr>
        <p:spPr>
          <a:xfrm>
            <a:off x="7383743" y="988407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ISOCPEUR" panose="020B0604020202020204" pitchFamily="34" charset="0"/>
              </a:rPr>
              <a:t>ANTRACIT RAL 7016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9BC2E86-A048-F9F8-734D-27954946C8BB}"/>
              </a:ext>
            </a:extLst>
          </p:cNvPr>
          <p:cNvSpPr/>
          <p:nvPr/>
        </p:nvSpPr>
        <p:spPr>
          <a:xfrm rot="10800000">
            <a:off x="3365153" y="795608"/>
            <a:ext cx="792000" cy="792000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58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8D5FC86-758D-EB42-423A-014EA08B829B}"/>
              </a:ext>
            </a:extLst>
          </p:cNvPr>
          <p:cNvSpPr/>
          <p:nvPr/>
        </p:nvSpPr>
        <p:spPr>
          <a:xfrm>
            <a:off x="295275" y="295274"/>
            <a:ext cx="11572874" cy="6219825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5D65B4-045B-3D4B-DF91-61075A9B9504}"/>
              </a:ext>
            </a:extLst>
          </p:cNvPr>
          <p:cNvSpPr txBox="1"/>
          <p:nvPr/>
        </p:nvSpPr>
        <p:spPr>
          <a:xfrm>
            <a:off x="2815935" y="2452656"/>
            <a:ext cx="65601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u="sng" dirty="0">
                <a:latin typeface="ISOCPEUR" panose="020B0604020202020204" pitchFamily="34" charset="0"/>
              </a:rPr>
              <a:t>1. VÝZKUMNÁ OTÁZKA </a:t>
            </a:r>
          </a:p>
          <a:p>
            <a:pPr algn="ctr"/>
            <a:r>
              <a:rPr lang="cs-CZ" sz="3200" dirty="0">
                <a:latin typeface="ISOCPEUR" panose="020B0604020202020204" pitchFamily="34" charset="0"/>
              </a:rPr>
              <a:t>Studie mateřské školy o větší kapacitě (5-6 tříd) oproti současnému návrhu z ateliérové tvorby.</a:t>
            </a:r>
          </a:p>
        </p:txBody>
      </p:sp>
    </p:spTree>
    <p:extLst>
      <p:ext uri="{BB962C8B-B14F-4D97-AF65-F5344CB8AC3E}">
        <p14:creationId xmlns:p14="http://schemas.microsoft.com/office/powerpoint/2010/main" val="51330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30A52C1E-8124-CB40-EEF1-95754289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5288" r="35107" b="19313"/>
          <a:stretch/>
        </p:blipFill>
        <p:spPr>
          <a:xfrm>
            <a:off x="756808" y="168713"/>
            <a:ext cx="7976936" cy="66892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99DB79-9B5C-10E8-58D6-742A36A7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 b="24670"/>
          <a:stretch/>
        </p:blipFill>
        <p:spPr bwMode="auto">
          <a:xfrm>
            <a:off x="8582026" y="133350"/>
            <a:ext cx="3286124" cy="3188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4D51427-C80A-D3C3-F91C-B92E89236335}"/>
              </a:ext>
            </a:extLst>
          </p:cNvPr>
          <p:cNvSpPr/>
          <p:nvPr/>
        </p:nvSpPr>
        <p:spPr>
          <a:xfrm>
            <a:off x="9677400" y="152400"/>
            <a:ext cx="2190750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773043-2F74-29FC-C05E-B222B6710730}"/>
              </a:ext>
            </a:extLst>
          </p:cNvPr>
          <p:cNvSpPr txBox="1"/>
          <p:nvPr/>
        </p:nvSpPr>
        <p:spPr>
          <a:xfrm>
            <a:off x="0" y="1"/>
            <a:ext cx="46590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ARCHITETKONICKÁ SITUACE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9712C68-E36D-9926-D8E4-5F28471AC50A}"/>
              </a:ext>
            </a:extLst>
          </p:cNvPr>
          <p:cNvSpPr/>
          <p:nvPr/>
        </p:nvSpPr>
        <p:spPr>
          <a:xfrm>
            <a:off x="7554685" y="6193971"/>
            <a:ext cx="1317172" cy="664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4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4"/>
    </mc:Choice>
    <mc:Fallback xmlns="">
      <p:transition spd="slow" advTm="7410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1AB1D820-B43B-0DD7-95D3-C63AA37CE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9" y="481092"/>
            <a:ext cx="6817759" cy="6270234"/>
          </a:xfrm>
          <a:prstGeom prst="rect">
            <a:avLst/>
          </a:prstGeom>
        </p:spPr>
      </p:pic>
      <p:pic>
        <p:nvPicPr>
          <p:cNvPr id="6" name="Obrázek 5" descr="Obsah obrázku diagram&#10;&#10;Popis byl vytvořen automaticky">
            <a:extLst>
              <a:ext uri="{FF2B5EF4-FFF2-40B4-BE49-F238E27FC236}">
                <a16:creationId xmlns:a16="http://schemas.microsoft.com/office/drawing/2014/main" id="{BF6F2045-B49D-90A8-C25B-F61BDB97E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4" t="4027" r="3744" b="40695"/>
          <a:stretch/>
        </p:blipFill>
        <p:spPr>
          <a:xfrm>
            <a:off x="8686798" y="149826"/>
            <a:ext cx="3295652" cy="6558346"/>
          </a:xfrm>
          <a:prstGeom prst="rect">
            <a:avLst/>
          </a:prstGeom>
        </p:spPr>
      </p:pic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6781CA34-79B6-2B57-533B-DA6E95E83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5" t="72057" r="821" b="18014"/>
          <a:stretch/>
        </p:blipFill>
        <p:spPr>
          <a:xfrm>
            <a:off x="8171231" y="5735798"/>
            <a:ext cx="583663" cy="86928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562C4B0-5E7C-6197-EC43-4DB56256FDB6}"/>
              </a:ext>
            </a:extLst>
          </p:cNvPr>
          <p:cNvSpPr txBox="1"/>
          <p:nvPr/>
        </p:nvSpPr>
        <p:spPr>
          <a:xfrm>
            <a:off x="0" y="0"/>
            <a:ext cx="25037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PŮDORYS 1.NP</a:t>
            </a:r>
          </a:p>
        </p:txBody>
      </p:sp>
    </p:spTree>
    <p:extLst>
      <p:ext uri="{BB962C8B-B14F-4D97-AF65-F5344CB8AC3E}">
        <p14:creationId xmlns:p14="http://schemas.microsoft.com/office/powerpoint/2010/main" val="35717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12"/>
    </mc:Choice>
    <mc:Fallback xmlns="">
      <p:transition spd="slow" advTm="541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diagram&#10;&#10;Popis byl vytvořen automaticky">
            <a:extLst>
              <a:ext uri="{FF2B5EF4-FFF2-40B4-BE49-F238E27FC236}">
                <a16:creationId xmlns:a16="http://schemas.microsoft.com/office/drawing/2014/main" id="{E297ADA5-B534-6CE0-AC6D-96115535A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7" y="584776"/>
            <a:ext cx="6450590" cy="6201641"/>
          </a:xfrm>
          <a:prstGeom prst="rect">
            <a:avLst/>
          </a:prstGeom>
        </p:spPr>
      </p:pic>
      <p:pic>
        <p:nvPicPr>
          <p:cNvPr id="8" name="Obrázek 7" descr="Obsah obrázku diagram&#10;&#10;Popis byl vytvořen automaticky">
            <a:extLst>
              <a:ext uri="{FF2B5EF4-FFF2-40B4-BE49-F238E27FC236}">
                <a16:creationId xmlns:a16="http://schemas.microsoft.com/office/drawing/2014/main" id="{BB0F7B10-5734-E2DC-1862-DFA092DF5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5" t="5674" r="1824" b="52907"/>
          <a:stretch/>
        </p:blipFill>
        <p:spPr>
          <a:xfrm>
            <a:off x="8735439" y="256382"/>
            <a:ext cx="3307405" cy="4711034"/>
          </a:xfrm>
          <a:prstGeom prst="rect">
            <a:avLst/>
          </a:prstGeom>
        </p:spPr>
      </p:pic>
      <p:pic>
        <p:nvPicPr>
          <p:cNvPr id="9" name="Obrázek 8" descr="Obsah obrázku diagram&#10;&#10;Popis byl vytvořen automaticky">
            <a:extLst>
              <a:ext uri="{FF2B5EF4-FFF2-40B4-BE49-F238E27FC236}">
                <a16:creationId xmlns:a16="http://schemas.microsoft.com/office/drawing/2014/main" id="{55166200-D8C4-C9CC-0333-A682A9825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5" t="72057" r="821" b="18014"/>
          <a:stretch/>
        </p:blipFill>
        <p:spPr>
          <a:xfrm>
            <a:off x="11330833" y="5732335"/>
            <a:ext cx="583663" cy="86928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22914D2-0051-207F-4A4E-F56AFBF3F805}"/>
              </a:ext>
            </a:extLst>
          </p:cNvPr>
          <p:cNvSpPr txBox="1"/>
          <p:nvPr/>
        </p:nvSpPr>
        <p:spPr>
          <a:xfrm>
            <a:off x="0" y="1"/>
            <a:ext cx="25431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ISOCPEUR" panose="020B0604020202020204" pitchFamily="34" charset="0"/>
              </a:rPr>
              <a:t>PŮDORYS 2.NP</a:t>
            </a:r>
          </a:p>
        </p:txBody>
      </p:sp>
    </p:spTree>
    <p:extLst>
      <p:ext uri="{BB962C8B-B14F-4D97-AF65-F5344CB8AC3E}">
        <p14:creationId xmlns:p14="http://schemas.microsoft.com/office/powerpoint/2010/main" val="20381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2"/>
    </mc:Choice>
    <mc:Fallback xmlns="">
      <p:transition spd="slow" advTm="45962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486</Words>
  <Application>Microsoft Office PowerPoint</Application>
  <PresentationFormat>Širokoúhlá obrazovka</PresentationFormat>
  <Paragraphs>94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ISOCP</vt:lpstr>
      <vt:lpstr>ISOCPEUR</vt:lpstr>
      <vt:lpstr>Motiv Office</vt:lpstr>
      <vt:lpstr>MATEŘSKÁ ŠKOLA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MATEŘSKÁ ŠKOLA</dc:title>
  <dc:creator>Tušová Anna - Energy Benefit Centre a.s.</dc:creator>
  <cp:lastModifiedBy>Tušová Anna - Energy Benefit Centre a.s.</cp:lastModifiedBy>
  <cp:revision>29</cp:revision>
  <dcterms:created xsi:type="dcterms:W3CDTF">2023-04-26T07:52:13Z</dcterms:created>
  <dcterms:modified xsi:type="dcterms:W3CDTF">2023-06-12T14:22:43Z</dcterms:modified>
</cp:coreProperties>
</file>